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omments/modernComment_102_F4FA8AB8.xml" ContentType="application/vnd.ms-powerpoint.comment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23" r:id="rId1"/>
  </p:sldMasterIdLst>
  <p:notesMasterIdLst>
    <p:notesMasterId r:id="rId69"/>
  </p:notesMasterIdLst>
  <p:handoutMasterIdLst>
    <p:handoutMasterId r:id="rId70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325" r:id="rId24"/>
    <p:sldId id="324" r:id="rId25"/>
    <p:sldId id="280" r:id="rId26"/>
    <p:sldId id="326" r:id="rId27"/>
    <p:sldId id="282" r:id="rId28"/>
    <p:sldId id="32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FBD3A8FD-D2CD-0AEC-BC9F-C444739B79C6}" name="Anthea Liu" initials="AL" userId="292d9e9d052bc43a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DDB4"/>
    <a:srgbClr val="BF7080"/>
    <a:srgbClr val="F2F2F2"/>
    <a:srgbClr val="DFC9CB"/>
    <a:srgbClr val="E3CFD0"/>
    <a:srgbClr val="E7D6CF"/>
    <a:srgbClr val="E2CECD"/>
    <a:srgbClr val="E0CACD"/>
    <a:srgbClr val="E3CFCE"/>
    <a:srgbClr val="E7D4D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9EC4099-23FA-440C-ADCF-F45EE074BD2F}" v="35" dt="2023-08-07T06:19:56.469"/>
    <p1510:client id="{1B456E71-1FEF-4A6D-B4EE-43699162A442}" v="2" dt="2023-08-05T18:43:27.224"/>
    <p1510:client id="{1CC9B173-B2E8-4423-8EF9-EB9EDAE05248}" v="388" dt="2023-08-07T06:29:08.936"/>
    <p1510:client id="{2A8BD3C7-1B97-BE42-878B-FE30BB013A47}" v="767" dt="2023-08-06T11:32:14.219"/>
    <p1510:client id="{464596AA-BF13-447F-A6F5-D7FF2EE7173D}" v="12" dt="2023-08-06T08:11:16.008"/>
    <p1510:client id="{54C7ED81-E45F-4764-A387-458BBD72C955}" v="1" dt="2023-08-06T10:25:29.313"/>
    <p1510:client id="{5D62EC80-4C3D-4254-96B1-19E8D9B122AC}" v="17" dt="2023-08-06T08:35:39.276"/>
    <p1510:client id="{674AD8DF-E7A6-4F9C-AC5E-ACEC380D1B85}" v="218" dt="2023-08-07T10:12:24.357"/>
    <p1510:client id="{6B383926-9396-4265-8F3F-309B28383179}" v="8" dt="2023-08-07T06:19:57.425"/>
    <p1510:client id="{8606435F-2908-4CDE-B8B4-874D8FC2C6C0}" v="177" dt="2023-08-06T12:12:09.913"/>
    <p1510:client id="{8BEE9A20-BCFB-4B41-9B9A-3DA5F71145F9}" v="141" dt="2023-08-06T10:24:09.533"/>
    <p1510:client id="{A41D9DC9-BAE0-473D-A32B-7519677F4721}" v="143" dt="2023-08-05T19:03:09.765"/>
    <p1510:client id="{AFDD7F58-2711-416A-BF9F-4A16F47DACCE}" v="26" dt="2023-08-07T09:48:01.500"/>
    <p1510:client id="{B4334691-5201-432F-B732-A6CBC9DD9E27}" v="51" dt="2023-08-06T08:34:01.248"/>
    <p1510:client id="{BE0EF82E-72C3-4658-B190-67B5FF28C6F3}" v="55" dt="2023-08-05T15:39:40.614"/>
    <p1510:client id="{E76E6A9F-5D50-427F-ACAC-79641675EFB4}" v="52" dt="2023-08-05T15:24:38.969"/>
    <p1510:client id="{E82DF741-C954-4D6A-95F6-49ACC3687953}" v="11" dt="2023-08-06T05:09:47.472"/>
    <p1510:client id="{F1719824-BBBE-4A6E-9D62-37943EC3DF79}" v="113" dt="2023-08-06T14:20:17.849"/>
    <p1510:client id="{FB2E781F-CCC1-4535-BF69-CF91B827D0BD}" v="42" dt="2023-08-07T06:13:47.393"/>
    <p1510:client id="{FB752C6B-59F5-4662-A6E5-596149F6B52C}" v="15" dt="2023-08-06T08:37:49.43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handoutMaster" Target="handoutMasters/handoutMaster1.xml"/><Relationship Id="rId75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microsoft.com/office/2018/10/relationships/authors" Target="authors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comments/modernComment_102_F4FA8AB8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4447A758-7030-724E-949C-00769C62DFCB}" authorId="{FBD3A8FD-D2CD-0AEC-BC9F-C444739B79C6}" created="2023-07-31T11:36:32.793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1438493939" sldId="1083"/>
      <ac:spMk id="30" creationId="{7C813784-EB94-46C5-AF4F-F8D844753A0D}"/>
      <ac:txMk cp="0" len="2">
        <ac:context len="3" hash="36251866"/>
      </ac:txMk>
    </ac:txMkLst>
    <p188:pos x="687173" y="640269"/>
    <p188:txBody>
      <a:bodyPr/>
      <a:lstStyle/>
      <a:p>
        <a:r>
          <a:rPr lang="zh-TW" altLang="en-US"/>
          <a:t>專題介紹 (2mins)
全端建立 (4mins)
資料預處理 (4mins)
模型建置 (4*2 = 8 mins)
環境建置 (4mins)
資料視覺化 (4mins)
總結 (2mins)</a:t>
        </a:r>
      </a:p>
    </p188:txBody>
  </p188:cm>
</p188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D4DFA9-38CF-7D4C-9EB4-7A6A0A01A9C5}" type="datetimeFigureOut">
              <a:rPr lang="en-US" smtClean="0"/>
              <a:t>8/7/2023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8C5D27-E275-914C-B9A8-807C55B006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298490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09CB90-614C-5144-87C1-67812BEDF5FB}" type="datetimeFigureOut">
              <a:rPr lang="en-US" smtClean="0"/>
              <a:t>8/7/2023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6E7EC0-9BE3-5541-9D76-7DE32A6C9D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100545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so.csdn.net/so/search?q=%E6%B7%B1%E5%BA%A6&amp;spm=1001.2101.3001.7020" TargetMode="External"/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頁首版面配置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E7EC0-9BE3-5541-9D76-7DE32A6C9D4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494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zh-TW" altLang="en-US"/>
              <a:t>在處理圖像數據時嘗試了</a:t>
            </a:r>
          </a:p>
          <a:p>
            <a:pPr marL="171450" indent="-171450">
              <a:buFontTx/>
              <a:buChar char="-"/>
            </a:pPr>
            <a:r>
              <a:rPr lang="en-US" altLang="zh-TW"/>
              <a:t>- </a:t>
            </a:r>
            <a:r>
              <a:rPr lang="zh-TW" altLang="en-US"/>
              <a:t>將</a:t>
            </a:r>
            <a:r>
              <a:rPr lang="en-US" altLang="zh-TW" err="1"/>
              <a:t>PIL.Image</a:t>
            </a:r>
            <a:r>
              <a:rPr lang="zh-TW" altLang="en-US"/>
              <a:t>對象（</a:t>
            </a:r>
            <a:r>
              <a:rPr lang="en-US" altLang="zh-TW"/>
              <a:t>PIL</a:t>
            </a:r>
            <a:r>
              <a:rPr lang="zh-TW" altLang="en-US"/>
              <a:t>圖像）轉換為</a:t>
            </a:r>
            <a:r>
              <a:rPr lang="en-US" altLang="zh-TW" err="1"/>
              <a:t>NumPy</a:t>
            </a:r>
            <a:r>
              <a:rPr lang="zh-TW" altLang="en-US"/>
              <a:t>數組或</a:t>
            </a:r>
            <a:r>
              <a:rPr lang="en-US" altLang="zh-TW" err="1"/>
              <a:t>TensorFlow</a:t>
            </a:r>
            <a:r>
              <a:rPr lang="zh-TW" altLang="en-US"/>
              <a:t>張量（</a:t>
            </a:r>
            <a:r>
              <a:rPr lang="en-US" altLang="zh-TW"/>
              <a:t>Tensor</a:t>
            </a:r>
            <a:r>
              <a:rPr lang="zh-TW" altLang="en-US"/>
              <a:t>）兩種方法</a:t>
            </a:r>
          </a:p>
          <a:p>
            <a:pPr marL="171450" indent="-171450">
              <a:buFontTx/>
              <a:buChar char="-"/>
            </a:pPr>
            <a:r>
              <a:rPr lang="en-US" altLang="zh-TW" err="1"/>
              <a:t>NumPy</a:t>
            </a:r>
            <a:r>
              <a:rPr lang="zh-TW" altLang="en-US"/>
              <a:t>數組的優點：在於處理</a:t>
            </a:r>
            <a:r>
              <a:rPr lang="en-US" altLang="zh-TW"/>
              <a:t>Python</a:t>
            </a:r>
            <a:r>
              <a:rPr lang="zh-TW" altLang="en-US"/>
              <a:t>中的數值計算和科學計算非常方便，但缺點是在處理圖像數據較大時的檔案時，轉換為</a:t>
            </a:r>
            <a:r>
              <a:rPr lang="en-US" altLang="zh-TW" err="1"/>
              <a:t>NumPy</a:t>
            </a:r>
            <a:r>
              <a:rPr lang="zh-TW" altLang="en-US"/>
              <a:t>數組時可能會佔用額外的記憶體</a:t>
            </a:r>
          </a:p>
          <a:p>
            <a:pPr marL="171450" indent="-171450">
              <a:buFontTx/>
              <a:buChar char="-"/>
            </a:pPr>
            <a:r>
              <a:rPr lang="en-US" altLang="zh-TW"/>
              <a:t>- </a:t>
            </a:r>
            <a:r>
              <a:rPr lang="zh-TW" altLang="en-US"/>
              <a:t>轉換為</a:t>
            </a:r>
            <a:r>
              <a:rPr lang="en-US" altLang="zh-TW" err="1"/>
              <a:t>TensorFlow</a:t>
            </a:r>
            <a:r>
              <a:rPr lang="zh-TW" altLang="en-US"/>
              <a:t>張量（</a:t>
            </a:r>
            <a:r>
              <a:rPr lang="en-US" altLang="zh-TW"/>
              <a:t>Tensor</a:t>
            </a:r>
            <a:r>
              <a:rPr lang="zh-TW" altLang="en-US"/>
              <a:t>）的優點：</a:t>
            </a:r>
          </a:p>
          <a:p>
            <a:pPr marL="171450" indent="-171450">
              <a:buFontTx/>
              <a:buChar char="-"/>
            </a:pPr>
            <a:r>
              <a:rPr lang="en-US" altLang="zh-TW" err="1"/>
              <a:t>TensorFlow</a:t>
            </a:r>
            <a:r>
              <a:rPr lang="zh-TW" altLang="en-US"/>
              <a:t>張量支援</a:t>
            </a:r>
            <a:r>
              <a:rPr lang="en-US" altLang="zh-TW"/>
              <a:t>GPU</a:t>
            </a:r>
            <a:r>
              <a:rPr lang="zh-TW" altLang="en-US"/>
              <a:t>運算，在進行大規模數據和深度學習模型時性能更好。再來是</a:t>
            </a:r>
            <a:r>
              <a:rPr lang="en-US" altLang="zh-TW" err="1"/>
              <a:t>TensorFlow</a:t>
            </a:r>
            <a:r>
              <a:rPr lang="zh-TW" altLang="en-US"/>
              <a:t>的張量與</a:t>
            </a:r>
            <a:r>
              <a:rPr lang="en-US" altLang="zh-TW" err="1"/>
              <a:t>TensorFlow</a:t>
            </a:r>
            <a:r>
              <a:rPr lang="zh-TW" altLang="en-US"/>
              <a:t>的計算圖在自動微分功能相結合，方便了反向傳播算法和優化器的使用。</a:t>
            </a:r>
          </a:p>
          <a:p>
            <a:pPr marL="171450" indent="-171450">
              <a:buFontTx/>
              <a:buChar char="-"/>
            </a:pPr>
            <a:r>
              <a:rPr lang="zh-TW" altLang="en-US"/>
              <a:t>在</a:t>
            </a:r>
            <a:r>
              <a:rPr lang="en-US" altLang="zh-TW" err="1"/>
              <a:t>TensorFlow</a:t>
            </a:r>
            <a:r>
              <a:rPr lang="zh-TW" altLang="en-US"/>
              <a:t>中，張量可以直接傳遞給深度學習模型進行訓練和預測，無需額外轉換。</a:t>
            </a:r>
          </a:p>
        </p:txBody>
      </p:sp>
      <p:sp>
        <p:nvSpPr>
          <p:cNvPr id="4" name="頁首版面配置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E7EC0-9BE3-5541-9D76-7DE32A6C9D42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4779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err="1">
                <a:ea typeface="新細明體"/>
              </a:rPr>
              <a:t>系統建置</a:t>
            </a:r>
            <a:r>
              <a:rPr lang="en-US" err="1"/>
              <a:t>hadoop</a:t>
            </a:r>
            <a:r>
              <a:rPr lang="en-US"/>
              <a:t>-</a:t>
            </a:r>
            <a:endParaRPr lang="zh-TW" altLang="en-US"/>
          </a:p>
          <a:p>
            <a:r>
              <a:rPr lang="en-US" err="1"/>
              <a:t>如圖是我們建置的hadoop架構</a:t>
            </a:r>
            <a:endParaRPr lang="zh-TW" err="1"/>
          </a:p>
          <a:p>
            <a:r>
              <a:rPr lang="zh-TW" altLang="en-US" err="1">
                <a:ea typeface="新細明體"/>
              </a:rPr>
              <a:t>底層是用</a:t>
            </a:r>
            <a:r>
              <a:rPr lang="en-US" err="1"/>
              <a:t>VMware</a:t>
            </a:r>
            <a:r>
              <a:rPr lang="en-US"/>
              <a:t> workstation 17</a:t>
            </a:r>
            <a:r>
              <a:rPr lang="zh-TW" altLang="en-US">
                <a:ea typeface="新細明體"/>
              </a:rPr>
              <a:t>的虛擬電腦</a:t>
            </a:r>
            <a:r>
              <a:rPr lang="en-US"/>
              <a:t>，上面安裝Ubuntu server22.04.2</a:t>
            </a:r>
            <a:endParaRPr lang="zh-TW"/>
          </a:p>
          <a:p>
            <a:r>
              <a:rPr lang="en-US" err="1"/>
              <a:t>Hdfs</a:t>
            </a:r>
            <a:r>
              <a:rPr lang="zh-TW" altLang="en-US" err="1">
                <a:ea typeface="新細明體"/>
              </a:rPr>
              <a:t>分散式儲存，擁有高容錯性以及能夠確保數據資料的一致性</a:t>
            </a:r>
            <a:r>
              <a:rPr lang="zh-TW" altLang="en-US">
                <a:ea typeface="新細明體"/>
              </a:rPr>
              <a:t>，</a:t>
            </a:r>
            <a:endParaRPr lang="zh-TW" altLang="en-US">
              <a:ea typeface="新細明體"/>
              <a:cs typeface="Calibri"/>
            </a:endParaRPr>
          </a:p>
          <a:p>
            <a:r>
              <a:rPr lang="en-US"/>
              <a:t>hdfs+yarn</a:t>
            </a:r>
            <a:r>
              <a:rPr lang="zh-TW" altLang="en-US"/>
              <a:t>，配合</a:t>
            </a:r>
            <a:r>
              <a:rPr lang="en-US"/>
              <a:t>yarn</a:t>
            </a:r>
            <a:r>
              <a:rPr lang="zh-TW" altLang="en-US"/>
              <a:t>能夠分批運算，更適合處理數據規模龐大的數據</a:t>
            </a:r>
            <a:endParaRPr lang="zh-TW"/>
          </a:p>
          <a:p>
            <a:r>
              <a:rPr lang="en-US"/>
              <a:t>mapreduce</a:t>
            </a:r>
            <a:r>
              <a:rPr lang="zh-TW" altLang="en-US"/>
              <a:t>及</a:t>
            </a:r>
            <a:r>
              <a:rPr lang="en-US"/>
              <a:t>spark</a:t>
            </a:r>
            <a:r>
              <a:rPr lang="zh-TW" altLang="en-US"/>
              <a:t>，則是在</a:t>
            </a:r>
            <a:r>
              <a:rPr lang="en-US"/>
              <a:t>hadoop</a:t>
            </a:r>
            <a:r>
              <a:rPr lang="zh-TW" altLang="en-US"/>
              <a:t>系統上執行，因</a:t>
            </a:r>
            <a:r>
              <a:rPr lang="en-US"/>
              <a:t>python</a:t>
            </a:r>
            <a:r>
              <a:rPr lang="zh-TW" altLang="en-US"/>
              <a:t>程式占多數，尤其使用</a:t>
            </a:r>
            <a:r>
              <a:rPr lang="en-US"/>
              <a:t>pyspark</a:t>
            </a:r>
            <a:endParaRPr lang="zh-TW"/>
          </a:p>
          <a:p>
            <a:r>
              <a:rPr lang="en-US"/>
              <a:t>Zookeeper</a:t>
            </a:r>
            <a:r>
              <a:rPr lang="zh-TW" altLang="en-US"/>
              <a:t>，</a:t>
            </a:r>
            <a:r>
              <a:rPr lang="en-US"/>
              <a:t>則是負責監聽</a:t>
            </a:r>
            <a:r>
              <a:rPr lang="en-US" altLang="zh-TW"/>
              <a:t>hadoop</a:t>
            </a:r>
            <a:r>
              <a:rPr lang="zh-TW" altLang="en-US"/>
              <a:t>系統確保其運作，在</a:t>
            </a:r>
            <a:r>
              <a:rPr lang="en-US"/>
              <a:t>hadoop</a:t>
            </a:r>
            <a:r>
              <a:rPr lang="zh-TW" altLang="en-US"/>
              <a:t>平台的</a:t>
            </a:r>
            <a:r>
              <a:rPr lang="en-US"/>
              <a:t>HA(高可用性上)</a:t>
            </a:r>
            <a:r>
              <a:rPr lang="zh-TW" altLang="en-US"/>
              <a:t>扮演重要角色</a:t>
            </a:r>
            <a:endParaRPr lang="zh-TW"/>
          </a:p>
        </p:txBody>
      </p:sp>
      <p:sp>
        <p:nvSpPr>
          <p:cNvPr id="4" name="頁首版面配置區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6E7EC0-9BE3-5541-9D76-7DE32A6C9D42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9764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err="1">
                <a:ea typeface="新細明體"/>
              </a:rPr>
              <a:t>系統建置</a:t>
            </a:r>
            <a:r>
              <a:rPr lang="en-US" err="1"/>
              <a:t>hadoop</a:t>
            </a:r>
            <a:r>
              <a:rPr lang="en-US"/>
              <a:t>-</a:t>
            </a:r>
            <a:endParaRPr lang="zh-TW" altLang="en-US"/>
          </a:p>
          <a:p>
            <a:r>
              <a:rPr lang="en-US" err="1"/>
              <a:t>如圖是我們建置的hadoop架構</a:t>
            </a:r>
            <a:endParaRPr lang="zh-TW" err="1"/>
          </a:p>
          <a:p>
            <a:r>
              <a:rPr lang="zh-TW" altLang="en-US" err="1">
                <a:ea typeface="新細明體"/>
              </a:rPr>
              <a:t>底層是用</a:t>
            </a:r>
            <a:r>
              <a:rPr lang="en-US" err="1"/>
              <a:t>VMware</a:t>
            </a:r>
            <a:r>
              <a:rPr lang="en-US"/>
              <a:t> workstation 17</a:t>
            </a:r>
            <a:r>
              <a:rPr lang="zh-TW" altLang="en-US">
                <a:ea typeface="新細明體"/>
              </a:rPr>
              <a:t>的虛擬電腦</a:t>
            </a:r>
            <a:r>
              <a:rPr lang="en-US"/>
              <a:t>，上面安裝Ubuntu server22.04.2</a:t>
            </a:r>
            <a:endParaRPr lang="zh-TW"/>
          </a:p>
          <a:p>
            <a:r>
              <a:rPr lang="en-US" err="1"/>
              <a:t>Hdfs</a:t>
            </a:r>
            <a:r>
              <a:rPr lang="zh-TW" altLang="en-US" err="1">
                <a:ea typeface="新細明體"/>
              </a:rPr>
              <a:t>分散式儲存，擁有高容錯性以及能夠確保數據資料的一致性</a:t>
            </a:r>
            <a:r>
              <a:rPr lang="zh-TW" altLang="en-US">
                <a:ea typeface="新細明體"/>
              </a:rPr>
              <a:t>，</a:t>
            </a:r>
            <a:endParaRPr lang="zh-TW" altLang="en-US">
              <a:ea typeface="新細明體"/>
              <a:cs typeface="Calibri"/>
            </a:endParaRPr>
          </a:p>
          <a:p>
            <a:r>
              <a:rPr lang="en-US"/>
              <a:t>hdfs+yarn</a:t>
            </a:r>
            <a:r>
              <a:rPr lang="zh-TW" altLang="en-US"/>
              <a:t>，配合</a:t>
            </a:r>
            <a:r>
              <a:rPr lang="en-US"/>
              <a:t>yarn</a:t>
            </a:r>
            <a:r>
              <a:rPr lang="zh-TW" altLang="en-US"/>
              <a:t>能夠分批運算，更適合處理數據規模龐大的數據</a:t>
            </a:r>
            <a:endParaRPr lang="zh-TW"/>
          </a:p>
          <a:p>
            <a:r>
              <a:rPr lang="en-US"/>
              <a:t>mapreduce</a:t>
            </a:r>
            <a:r>
              <a:rPr lang="zh-TW" altLang="en-US"/>
              <a:t>及</a:t>
            </a:r>
            <a:r>
              <a:rPr lang="en-US"/>
              <a:t>spark</a:t>
            </a:r>
            <a:r>
              <a:rPr lang="zh-TW" altLang="en-US"/>
              <a:t>，則是在</a:t>
            </a:r>
            <a:r>
              <a:rPr lang="en-US"/>
              <a:t>hadoop</a:t>
            </a:r>
            <a:r>
              <a:rPr lang="zh-TW" altLang="en-US"/>
              <a:t>系統上執行，因</a:t>
            </a:r>
            <a:r>
              <a:rPr lang="en-US"/>
              <a:t>python</a:t>
            </a:r>
            <a:r>
              <a:rPr lang="zh-TW" altLang="en-US"/>
              <a:t>程式占多數，尤其使用</a:t>
            </a:r>
            <a:r>
              <a:rPr lang="en-US"/>
              <a:t>pyspark</a:t>
            </a:r>
            <a:endParaRPr lang="zh-TW"/>
          </a:p>
          <a:p>
            <a:r>
              <a:rPr lang="en-US"/>
              <a:t>Zookeeper</a:t>
            </a:r>
            <a:r>
              <a:rPr lang="zh-TW" altLang="en-US"/>
              <a:t>，</a:t>
            </a:r>
            <a:r>
              <a:rPr lang="en-US"/>
              <a:t>則是負責監聽</a:t>
            </a:r>
            <a:r>
              <a:rPr lang="en-US" altLang="zh-TW"/>
              <a:t>hadoop</a:t>
            </a:r>
            <a:r>
              <a:rPr lang="zh-TW" altLang="en-US"/>
              <a:t>系統確保其運作，在</a:t>
            </a:r>
            <a:r>
              <a:rPr lang="en-US"/>
              <a:t>hadoop</a:t>
            </a:r>
            <a:r>
              <a:rPr lang="zh-TW" altLang="en-US"/>
              <a:t>平台的</a:t>
            </a:r>
            <a:r>
              <a:rPr lang="en-US"/>
              <a:t>HA(高可用性上)</a:t>
            </a:r>
            <a:r>
              <a:rPr lang="zh-TW" altLang="en-US"/>
              <a:t>扮演重要角色</a:t>
            </a:r>
            <a:endParaRPr lang="zh-TW"/>
          </a:p>
        </p:txBody>
      </p:sp>
      <p:sp>
        <p:nvSpPr>
          <p:cNvPr id="4" name="頁首版面配置區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6E7EC0-9BE3-5541-9D76-7DE32A6C9D42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9922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err="1">
                <a:ea typeface="新細明體"/>
              </a:rPr>
              <a:t>系統建置</a:t>
            </a:r>
            <a:r>
              <a:rPr lang="en-US" err="1"/>
              <a:t>hadoop</a:t>
            </a:r>
            <a:r>
              <a:rPr lang="en-US"/>
              <a:t>-</a:t>
            </a:r>
            <a:endParaRPr lang="zh-TW" altLang="en-US"/>
          </a:p>
          <a:p>
            <a:r>
              <a:rPr lang="en-US" err="1"/>
              <a:t>如圖是我們建置的hadoop架構</a:t>
            </a:r>
            <a:endParaRPr lang="zh-TW" err="1"/>
          </a:p>
          <a:p>
            <a:r>
              <a:rPr lang="zh-TW" altLang="en-US" err="1">
                <a:ea typeface="新細明體"/>
              </a:rPr>
              <a:t>底層是用</a:t>
            </a:r>
            <a:r>
              <a:rPr lang="en-US" err="1"/>
              <a:t>VMware</a:t>
            </a:r>
            <a:r>
              <a:rPr lang="en-US"/>
              <a:t> workstation 17</a:t>
            </a:r>
            <a:r>
              <a:rPr lang="zh-TW" altLang="en-US">
                <a:ea typeface="新細明體"/>
              </a:rPr>
              <a:t>的虛擬電腦</a:t>
            </a:r>
            <a:r>
              <a:rPr lang="en-US"/>
              <a:t>，上面安裝Ubuntu server22.04.2</a:t>
            </a:r>
            <a:endParaRPr lang="zh-TW"/>
          </a:p>
          <a:p>
            <a:r>
              <a:rPr lang="en-US" err="1"/>
              <a:t>Hdfs</a:t>
            </a:r>
            <a:r>
              <a:rPr lang="zh-TW" altLang="en-US" err="1">
                <a:ea typeface="新細明體"/>
              </a:rPr>
              <a:t>分散式儲存，擁有高容錯性以及能夠確保數據資料的一致性</a:t>
            </a:r>
            <a:r>
              <a:rPr lang="zh-TW" altLang="en-US">
                <a:ea typeface="新細明體"/>
              </a:rPr>
              <a:t>，</a:t>
            </a:r>
            <a:endParaRPr lang="zh-TW" altLang="en-US">
              <a:ea typeface="新細明體"/>
              <a:cs typeface="Calibri"/>
            </a:endParaRPr>
          </a:p>
          <a:p>
            <a:r>
              <a:rPr lang="en-US"/>
              <a:t>hdfs+yarn</a:t>
            </a:r>
            <a:r>
              <a:rPr lang="zh-TW" altLang="en-US"/>
              <a:t>，配合</a:t>
            </a:r>
            <a:r>
              <a:rPr lang="en-US"/>
              <a:t>yarn</a:t>
            </a:r>
            <a:r>
              <a:rPr lang="zh-TW" altLang="en-US"/>
              <a:t>能夠分批運算，更適合處理數據規模龐大的數據</a:t>
            </a:r>
            <a:endParaRPr lang="zh-TW"/>
          </a:p>
          <a:p>
            <a:r>
              <a:rPr lang="en-US"/>
              <a:t>mapreduce</a:t>
            </a:r>
            <a:r>
              <a:rPr lang="zh-TW" altLang="en-US"/>
              <a:t>及</a:t>
            </a:r>
            <a:r>
              <a:rPr lang="en-US"/>
              <a:t>spark</a:t>
            </a:r>
            <a:r>
              <a:rPr lang="zh-TW" altLang="en-US"/>
              <a:t>，則是在</a:t>
            </a:r>
            <a:r>
              <a:rPr lang="en-US"/>
              <a:t>hadoop</a:t>
            </a:r>
            <a:r>
              <a:rPr lang="zh-TW" altLang="en-US"/>
              <a:t>系統上執行，因</a:t>
            </a:r>
            <a:r>
              <a:rPr lang="en-US"/>
              <a:t>python</a:t>
            </a:r>
            <a:r>
              <a:rPr lang="zh-TW" altLang="en-US"/>
              <a:t>程式占多數，尤其使用</a:t>
            </a:r>
            <a:r>
              <a:rPr lang="en-US"/>
              <a:t>pyspark</a:t>
            </a:r>
            <a:endParaRPr lang="zh-TW"/>
          </a:p>
          <a:p>
            <a:r>
              <a:rPr lang="en-US"/>
              <a:t>Zookeeper</a:t>
            </a:r>
            <a:r>
              <a:rPr lang="zh-TW" altLang="en-US"/>
              <a:t>，</a:t>
            </a:r>
            <a:r>
              <a:rPr lang="en-US"/>
              <a:t>則是負責監聽</a:t>
            </a:r>
            <a:r>
              <a:rPr lang="en-US" altLang="zh-TW"/>
              <a:t>hadoop</a:t>
            </a:r>
            <a:r>
              <a:rPr lang="zh-TW" altLang="en-US"/>
              <a:t>系統確保其運作，在</a:t>
            </a:r>
            <a:r>
              <a:rPr lang="en-US"/>
              <a:t>hadoop</a:t>
            </a:r>
            <a:r>
              <a:rPr lang="zh-TW" altLang="en-US"/>
              <a:t>平台的</a:t>
            </a:r>
            <a:r>
              <a:rPr lang="en-US"/>
              <a:t>HA(高可用性上)</a:t>
            </a:r>
            <a:r>
              <a:rPr lang="zh-TW" altLang="en-US"/>
              <a:t>扮演重要角色</a:t>
            </a:r>
            <a:endParaRPr lang="zh-TW"/>
          </a:p>
        </p:txBody>
      </p:sp>
      <p:sp>
        <p:nvSpPr>
          <p:cNvPr id="4" name="頁首版面配置區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6E7EC0-9BE3-5541-9D76-7DE32A6C9D42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1844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err="1">
                <a:ea typeface="新細明體"/>
              </a:rPr>
              <a:t>系統建置</a:t>
            </a:r>
            <a:r>
              <a:rPr lang="en-US" err="1"/>
              <a:t>hadoop</a:t>
            </a:r>
            <a:r>
              <a:rPr lang="en-US"/>
              <a:t>-</a:t>
            </a:r>
            <a:endParaRPr lang="zh-TW" altLang="en-US"/>
          </a:p>
          <a:p>
            <a:r>
              <a:rPr lang="en-US" err="1"/>
              <a:t>如圖是我們建置的hadoop架構</a:t>
            </a:r>
            <a:endParaRPr lang="zh-TW" err="1"/>
          </a:p>
          <a:p>
            <a:r>
              <a:rPr lang="zh-TW" altLang="en-US" err="1">
                <a:ea typeface="新細明體"/>
              </a:rPr>
              <a:t>底層是用</a:t>
            </a:r>
            <a:r>
              <a:rPr lang="en-US" err="1"/>
              <a:t>VMware</a:t>
            </a:r>
            <a:r>
              <a:rPr lang="en-US"/>
              <a:t> workstation 17</a:t>
            </a:r>
            <a:r>
              <a:rPr lang="zh-TW" altLang="en-US">
                <a:ea typeface="新細明體"/>
              </a:rPr>
              <a:t>的虛擬電腦</a:t>
            </a:r>
            <a:r>
              <a:rPr lang="en-US"/>
              <a:t>，上面安裝Ubuntu server22.04.2</a:t>
            </a:r>
            <a:endParaRPr lang="zh-TW"/>
          </a:p>
          <a:p>
            <a:r>
              <a:rPr lang="en-US" err="1"/>
              <a:t>Hdfs</a:t>
            </a:r>
            <a:r>
              <a:rPr lang="zh-TW" altLang="en-US" err="1">
                <a:ea typeface="新細明體"/>
              </a:rPr>
              <a:t>分散式儲存，擁有高容錯性以及能夠確保數據資料的一致性</a:t>
            </a:r>
            <a:r>
              <a:rPr lang="zh-TW" altLang="en-US">
                <a:ea typeface="新細明體"/>
              </a:rPr>
              <a:t>，</a:t>
            </a:r>
            <a:endParaRPr lang="zh-TW" altLang="en-US">
              <a:ea typeface="新細明體"/>
              <a:cs typeface="Calibri"/>
            </a:endParaRPr>
          </a:p>
          <a:p>
            <a:r>
              <a:rPr lang="en-US"/>
              <a:t>hdfs+yarn</a:t>
            </a:r>
            <a:r>
              <a:rPr lang="zh-TW" altLang="en-US"/>
              <a:t>，配合</a:t>
            </a:r>
            <a:r>
              <a:rPr lang="en-US"/>
              <a:t>yarn</a:t>
            </a:r>
            <a:r>
              <a:rPr lang="zh-TW" altLang="en-US"/>
              <a:t>能夠分批運算，更適合處理數據規模龐大的數據</a:t>
            </a:r>
            <a:endParaRPr lang="zh-TW"/>
          </a:p>
          <a:p>
            <a:r>
              <a:rPr lang="en-US"/>
              <a:t>mapreduce</a:t>
            </a:r>
            <a:r>
              <a:rPr lang="zh-TW" altLang="en-US"/>
              <a:t>及</a:t>
            </a:r>
            <a:r>
              <a:rPr lang="en-US"/>
              <a:t>spark</a:t>
            </a:r>
            <a:r>
              <a:rPr lang="zh-TW" altLang="en-US"/>
              <a:t>，則是在</a:t>
            </a:r>
            <a:r>
              <a:rPr lang="en-US"/>
              <a:t>hadoop</a:t>
            </a:r>
            <a:r>
              <a:rPr lang="zh-TW" altLang="en-US"/>
              <a:t>系統上執行，因</a:t>
            </a:r>
            <a:r>
              <a:rPr lang="en-US"/>
              <a:t>python</a:t>
            </a:r>
            <a:r>
              <a:rPr lang="zh-TW" altLang="en-US"/>
              <a:t>程式占多數，尤其使用</a:t>
            </a:r>
            <a:r>
              <a:rPr lang="en-US"/>
              <a:t>pyspark</a:t>
            </a:r>
            <a:endParaRPr lang="zh-TW"/>
          </a:p>
          <a:p>
            <a:r>
              <a:rPr lang="en-US"/>
              <a:t>Zookeeper</a:t>
            </a:r>
            <a:r>
              <a:rPr lang="zh-TW" altLang="en-US"/>
              <a:t>，</a:t>
            </a:r>
            <a:r>
              <a:rPr lang="en-US"/>
              <a:t>則是負責監聽</a:t>
            </a:r>
            <a:r>
              <a:rPr lang="en-US" altLang="zh-TW"/>
              <a:t>hadoop</a:t>
            </a:r>
            <a:r>
              <a:rPr lang="zh-TW" altLang="en-US"/>
              <a:t>系統確保其運作，在</a:t>
            </a:r>
            <a:r>
              <a:rPr lang="en-US"/>
              <a:t>hadoop</a:t>
            </a:r>
            <a:r>
              <a:rPr lang="zh-TW" altLang="en-US"/>
              <a:t>平台的</a:t>
            </a:r>
            <a:r>
              <a:rPr lang="en-US"/>
              <a:t>HA(高可用性上)</a:t>
            </a:r>
            <a:r>
              <a:rPr lang="zh-TW" altLang="en-US"/>
              <a:t>扮演重要角色</a:t>
            </a:r>
            <a:endParaRPr lang="zh-TW"/>
          </a:p>
        </p:txBody>
      </p:sp>
      <p:sp>
        <p:nvSpPr>
          <p:cNvPr id="4" name="頁首版面配置區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6E7EC0-9BE3-5541-9D76-7DE32A6C9D42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6042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err="1">
                <a:ea typeface="新細明體"/>
              </a:rPr>
              <a:t>叢及建置</a:t>
            </a:r>
            <a:r>
              <a:rPr lang="en-US" err="1"/>
              <a:t>cluster</a:t>
            </a:r>
            <a:endParaRPr lang="zh-TW"/>
          </a:p>
          <a:p>
            <a:r>
              <a:rPr lang="zh-TW" altLang="en-US">
                <a:ea typeface="新細明體"/>
              </a:rPr>
              <a:t>虛擬電腦配置</a:t>
            </a:r>
            <a:r>
              <a:rPr lang="en-US"/>
              <a:t>CPU</a:t>
            </a:r>
            <a:r>
              <a:rPr lang="zh-TW" altLang="en-US">
                <a:ea typeface="新細明體"/>
              </a:rPr>
              <a:t>設定</a:t>
            </a:r>
            <a:r>
              <a:rPr lang="en-US"/>
              <a:t>4</a:t>
            </a:r>
            <a:r>
              <a:rPr lang="zh-TW" altLang="en-US">
                <a:ea typeface="新細明體"/>
              </a:rPr>
              <a:t>核心，記憶體設定</a:t>
            </a:r>
            <a:r>
              <a:rPr lang="en-US"/>
              <a:t>20GB</a:t>
            </a:r>
            <a:r>
              <a:rPr lang="zh-TW" altLang="en-US">
                <a:ea typeface="新細明體"/>
              </a:rPr>
              <a:t>，儲存空間設定為</a:t>
            </a:r>
            <a:r>
              <a:rPr lang="en-US"/>
              <a:t>1000GB</a:t>
            </a:r>
            <a:endParaRPr lang="zh-TW"/>
          </a:p>
          <a:p>
            <a:r>
              <a:rPr lang="zh-TW" altLang="en-US">
                <a:ea typeface="新細明體"/>
              </a:rPr>
              <a:t>總共</a:t>
            </a:r>
            <a:r>
              <a:rPr lang="en-US" altLang="zh-TW">
                <a:ea typeface="新細明體"/>
              </a:rPr>
              <a:t>12</a:t>
            </a:r>
            <a:r>
              <a:rPr lang="zh-TW" altLang="en-US">
                <a:ea typeface="新細明體"/>
              </a:rPr>
              <a:t>台</a:t>
            </a:r>
            <a:r>
              <a:rPr lang="en-US" altLang="zh-TW">
                <a:ea typeface="新細明體"/>
              </a:rPr>
              <a:t>a1,m1,m2</a:t>
            </a:r>
            <a:r>
              <a:rPr lang="zh-TW" altLang="en-US">
                <a:ea typeface="新細明體"/>
              </a:rPr>
              <a:t>及九台</a:t>
            </a:r>
            <a:r>
              <a:rPr lang="en-US" altLang="zh-TW">
                <a:ea typeface="新細明體"/>
              </a:rPr>
              <a:t>Worker</a:t>
            </a:r>
            <a:endParaRPr lang="zh-TW">
              <a:ea typeface="新細明體"/>
            </a:endParaRPr>
          </a:p>
          <a:p>
            <a:r>
              <a:rPr lang="zh-TW" altLang="en-US" err="1">
                <a:ea typeface="新細明體"/>
              </a:rPr>
              <a:t>由</a:t>
            </a:r>
            <a:r>
              <a:rPr lang="en-US" err="1"/>
              <a:t>client</a:t>
            </a:r>
            <a:r>
              <a:rPr lang="en-US"/>
              <a:t>(a1)</a:t>
            </a:r>
            <a:r>
              <a:rPr lang="zh-TW" altLang="en-US">
                <a:ea typeface="新細明體"/>
              </a:rPr>
              <a:t>登入執行命令，呼叫負責管理</a:t>
            </a:r>
            <a:r>
              <a:rPr lang="en-US"/>
              <a:t>hdfs</a:t>
            </a:r>
            <a:r>
              <a:rPr lang="zh-TW" altLang="en-US">
                <a:ea typeface="新細明體"/>
              </a:rPr>
              <a:t>的</a:t>
            </a:r>
            <a:r>
              <a:rPr lang="en-US"/>
              <a:t>m1</a:t>
            </a:r>
            <a:r>
              <a:rPr lang="zh-TW" altLang="en-US">
                <a:ea typeface="新細明體"/>
              </a:rPr>
              <a:t>及執行</a:t>
            </a:r>
            <a:r>
              <a:rPr lang="en-US"/>
              <a:t>yarn</a:t>
            </a:r>
            <a:r>
              <a:rPr lang="zh-TW" altLang="en-US">
                <a:ea typeface="新細明體"/>
              </a:rPr>
              <a:t>的</a:t>
            </a:r>
            <a:r>
              <a:rPr lang="en-US"/>
              <a:t>m2</a:t>
            </a:r>
            <a:endParaRPr lang="zh-TW"/>
          </a:p>
          <a:p>
            <a:r>
              <a:rPr lang="zh-TW" altLang="en-US" err="1">
                <a:ea typeface="新細明體"/>
              </a:rPr>
              <a:t>由</a:t>
            </a:r>
            <a:r>
              <a:rPr lang="en-US" err="1"/>
              <a:t>active</a:t>
            </a:r>
            <a:r>
              <a:rPr lang="en-US"/>
              <a:t> </a:t>
            </a:r>
            <a:r>
              <a:rPr lang="en-US" err="1"/>
              <a:t>namenode</a:t>
            </a:r>
            <a:r>
              <a:rPr lang="zh-TW" altLang="en-US" err="1">
                <a:ea typeface="新細明體"/>
              </a:rPr>
              <a:t>紀錄儲存位置找對應的</a:t>
            </a:r>
            <a:r>
              <a:rPr lang="en-US" err="1"/>
              <a:t>worker</a:t>
            </a:r>
            <a:r>
              <a:rPr lang="zh-TW" altLang="en-US" err="1">
                <a:ea typeface="新細明體"/>
              </a:rPr>
              <a:t>，再由各個</a:t>
            </a:r>
            <a:r>
              <a:rPr lang="en-US" err="1"/>
              <a:t>Datanode</a:t>
            </a:r>
            <a:r>
              <a:rPr lang="zh-TW" altLang="en-US" err="1">
                <a:ea typeface="新細明體"/>
              </a:rPr>
              <a:t>儲存或取得資料</a:t>
            </a:r>
            <a:endParaRPr lang="en-US" altLang="zh-TW">
              <a:ea typeface="新細明體"/>
            </a:endParaRPr>
          </a:p>
          <a:p>
            <a:r>
              <a:rPr lang="en-US"/>
              <a:t>Resource </a:t>
            </a:r>
            <a:r>
              <a:rPr lang="en-US" err="1"/>
              <a:t>Manager</a:t>
            </a:r>
            <a:r>
              <a:rPr lang="zh-TW" altLang="en-US" err="1">
                <a:ea typeface="新細明體"/>
              </a:rPr>
              <a:t>負責分配工作給不同的</a:t>
            </a:r>
            <a:r>
              <a:rPr lang="en-US" err="1"/>
              <a:t>node</a:t>
            </a:r>
            <a:r>
              <a:rPr lang="en-US"/>
              <a:t> Manager</a:t>
            </a:r>
            <a:endParaRPr lang="zh-TW"/>
          </a:p>
          <a:p>
            <a:endParaRPr lang="en-US" altLang="zh-TW">
              <a:ea typeface="Calibri"/>
              <a:cs typeface="Calibri"/>
            </a:endParaRPr>
          </a:p>
        </p:txBody>
      </p:sp>
      <p:sp>
        <p:nvSpPr>
          <p:cNvPr id="4" name="頁首版面配置區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6E7EC0-9BE3-5541-9D76-7DE32A6C9D42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0187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HDFSm1</a:t>
            </a:r>
            <a:endParaRPr lang="zh-TW"/>
          </a:p>
          <a:p>
            <a:r>
              <a:rPr lang="en-US"/>
              <a:t>AN</a:t>
            </a:r>
            <a:endParaRPr lang="zh-TW"/>
          </a:p>
          <a:p>
            <a:r>
              <a:rPr lang="zh-TW" altLang="en-US">
                <a:ea typeface="新細明體"/>
              </a:rPr>
              <a:t>記錄及管理檔案儲存位置，告訴</a:t>
            </a:r>
            <a:r>
              <a:rPr lang="en-US"/>
              <a:t>client</a:t>
            </a:r>
            <a:r>
              <a:rPr lang="zh-TW" altLang="en-US">
                <a:ea typeface="新細明體"/>
              </a:rPr>
              <a:t>端將資料分割成一個最多</a:t>
            </a:r>
            <a:r>
              <a:rPr lang="en-US"/>
              <a:t>128MB</a:t>
            </a:r>
            <a:r>
              <a:rPr lang="zh-TW" altLang="en-US">
                <a:ea typeface="新細明體"/>
              </a:rPr>
              <a:t>的</a:t>
            </a:r>
            <a:r>
              <a:rPr lang="en-US"/>
              <a:t>block</a:t>
            </a:r>
            <a:r>
              <a:rPr lang="zh-TW" altLang="en-US">
                <a:ea typeface="新細明體"/>
              </a:rPr>
              <a:t>分散式儲存，同時會再備份兩個</a:t>
            </a:r>
            <a:r>
              <a:rPr lang="en-US"/>
              <a:t>block</a:t>
            </a:r>
            <a:r>
              <a:rPr lang="zh-TW" altLang="en-US">
                <a:ea typeface="新細明體"/>
              </a:rPr>
              <a:t>確保資料完整，確認</a:t>
            </a:r>
            <a:r>
              <a:rPr lang="en-US"/>
              <a:t>DataNode的運行狀態</a:t>
            </a:r>
            <a:r>
              <a:rPr lang="zh-TW" altLang="en-US">
                <a:ea typeface="新細明體"/>
              </a:rPr>
              <a:t>，</a:t>
            </a:r>
            <a:r>
              <a:rPr lang="en-US"/>
              <a:t>如沒有回覆</a:t>
            </a:r>
            <a:r>
              <a:rPr lang="zh-TW" altLang="en-US">
                <a:ea typeface="新細明體"/>
              </a:rPr>
              <a:t>，會選擇其他</a:t>
            </a:r>
            <a:r>
              <a:rPr lang="en-US"/>
              <a:t>DataNode</a:t>
            </a:r>
            <a:r>
              <a:rPr lang="zh-TW" altLang="en-US">
                <a:ea typeface="新細明體"/>
              </a:rPr>
              <a:t>資料</a:t>
            </a:r>
            <a:endParaRPr lang="en-US" altLang="zh-TW">
              <a:ea typeface="新細明體"/>
            </a:endParaRPr>
          </a:p>
          <a:p>
            <a:r>
              <a:rPr lang="en-US" err="1"/>
              <a:t>SecN</a:t>
            </a:r>
            <a:endParaRPr lang="zh-TW" err="1"/>
          </a:p>
          <a:p>
            <a:r>
              <a:rPr lang="zh-TW" altLang="en-US" err="1">
                <a:ea typeface="新細明體"/>
              </a:rPr>
              <a:t>每隔一段時間紀錄</a:t>
            </a:r>
            <a:r>
              <a:rPr lang="en-US" err="1"/>
              <a:t>Namenode</a:t>
            </a:r>
            <a:r>
              <a:rPr lang="zh-TW" altLang="en-US" err="1">
                <a:ea typeface="新細明體"/>
              </a:rPr>
              <a:t>資料，以減少</a:t>
            </a:r>
            <a:r>
              <a:rPr lang="en-US" err="1"/>
              <a:t>Namenode</a:t>
            </a:r>
            <a:r>
              <a:rPr lang="zh-TW" altLang="en-US" err="1">
                <a:ea typeface="新細明體"/>
              </a:rPr>
              <a:t>啟動時間</a:t>
            </a:r>
            <a:endParaRPr lang="en-US" err="1">
              <a:ea typeface="新細明體"/>
            </a:endParaRPr>
          </a:p>
          <a:p>
            <a:r>
              <a:rPr lang="en-US" err="1"/>
              <a:t>StbN</a:t>
            </a:r>
            <a:endParaRPr lang="zh-TW" err="1"/>
          </a:p>
          <a:p>
            <a:r>
              <a:rPr lang="zh-TW" altLang="en-US" err="1">
                <a:ea typeface="新細明體"/>
              </a:rPr>
              <a:t>顧名思義</a:t>
            </a:r>
            <a:r>
              <a:rPr lang="en-US" err="1"/>
              <a:t>standby</a:t>
            </a:r>
            <a:r>
              <a:rPr lang="zh-TW" altLang="en-US" err="1">
                <a:ea typeface="新細明體"/>
              </a:rPr>
              <a:t>，</a:t>
            </a:r>
            <a:r>
              <a:rPr lang="en-US" err="1"/>
              <a:t>在高可用性的狀態下</a:t>
            </a:r>
            <a:r>
              <a:rPr lang="zh-TW" altLang="en-US" err="1">
                <a:ea typeface="新細明體"/>
              </a:rPr>
              <a:t>，</a:t>
            </a:r>
            <a:r>
              <a:rPr lang="en-US" err="1"/>
              <a:t>AN掛掉zookeep監聽時即可以補上</a:t>
            </a:r>
            <a:endParaRPr lang="zh-TW" err="1"/>
          </a:p>
          <a:p>
            <a:r>
              <a:rPr lang="en-US"/>
              <a:t>DN</a:t>
            </a:r>
            <a:endParaRPr lang="en-US">
              <a:cs typeface="Calibri"/>
            </a:endParaRPr>
          </a:p>
          <a:p>
            <a:r>
              <a:rPr lang="en-US"/>
              <a:t>HDFS</a:t>
            </a:r>
            <a:r>
              <a:rPr lang="zh-TW" altLang="en-US">
                <a:ea typeface="新細明體"/>
              </a:rPr>
              <a:t>儲存資料的節點，將</a:t>
            </a:r>
            <a:r>
              <a:rPr lang="en-US"/>
              <a:t>block</a:t>
            </a:r>
            <a:r>
              <a:rPr lang="zh-TW" altLang="en-US">
                <a:ea typeface="新細明體"/>
              </a:rPr>
              <a:t>列表傳送給</a:t>
            </a:r>
            <a:r>
              <a:rPr lang="en-US" err="1"/>
              <a:t>NameNode</a:t>
            </a:r>
            <a:r>
              <a:rPr lang="zh-TW" altLang="en-US">
                <a:ea typeface="新細明體"/>
              </a:rPr>
              <a:t>，</a:t>
            </a:r>
            <a:r>
              <a:rPr lang="en-US" err="1"/>
              <a:t>在需要處理資料時會讀取NameNode</a:t>
            </a:r>
            <a:r>
              <a:rPr lang="zh-TW" altLang="en-US">
                <a:ea typeface="新細明體"/>
              </a:rPr>
              <a:t>所指定的</a:t>
            </a:r>
            <a:r>
              <a:rPr lang="en-US"/>
              <a:t>block</a:t>
            </a:r>
            <a:endParaRPr lang="en-US">
              <a:cs typeface="Calibri"/>
            </a:endParaRPr>
          </a:p>
        </p:txBody>
      </p:sp>
      <p:sp>
        <p:nvSpPr>
          <p:cNvPr id="4" name="頁首版面配置區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6E7EC0-9BE3-5541-9D76-7DE32A6C9D42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0900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YARNm2</a:t>
            </a:r>
            <a:endParaRPr lang="zh-TW"/>
          </a:p>
          <a:p>
            <a:r>
              <a:rPr lang="en-US"/>
              <a:t>Resource Manager (RM)</a:t>
            </a:r>
            <a:endParaRPr lang="zh-TW"/>
          </a:p>
          <a:p>
            <a:r>
              <a:rPr lang="zh-TW" altLang="en-US" err="1">
                <a:ea typeface="新細明體"/>
              </a:rPr>
              <a:t>負責調度</a:t>
            </a:r>
            <a:r>
              <a:rPr lang="en-US" err="1"/>
              <a:t>Hadoop</a:t>
            </a:r>
            <a:r>
              <a:rPr lang="zh-TW" altLang="en-US" err="1">
                <a:ea typeface="新細明體"/>
              </a:rPr>
              <a:t>叢集中運算資源供各項任務使用。向</a:t>
            </a:r>
            <a:r>
              <a:rPr lang="en-US" altLang="zh-TW" err="1">
                <a:ea typeface="新細明體"/>
              </a:rPr>
              <a:t>Node</a:t>
            </a:r>
            <a:r>
              <a:rPr lang="en-US" altLang="zh-TW">
                <a:ea typeface="新細明體"/>
              </a:rPr>
              <a:t> </a:t>
            </a:r>
            <a:r>
              <a:rPr lang="en-US" altLang="zh-TW" err="1">
                <a:ea typeface="新細明體"/>
              </a:rPr>
              <a:t>Manager</a:t>
            </a:r>
            <a:r>
              <a:rPr lang="zh-TW" altLang="en-US" err="1">
                <a:ea typeface="新細明體"/>
              </a:rPr>
              <a:t>確認工作機資源使用狀況。啟動</a:t>
            </a:r>
            <a:r>
              <a:rPr lang="en-US" err="1"/>
              <a:t>AM</a:t>
            </a:r>
            <a:r>
              <a:rPr lang="zh-TW" altLang="en-US" err="1">
                <a:ea typeface="新細明體"/>
              </a:rPr>
              <a:t>分配到工作區，為應用程序提供容器</a:t>
            </a:r>
            <a:endParaRPr lang="en-US" err="1">
              <a:ea typeface="新細明體"/>
            </a:endParaRPr>
          </a:p>
          <a:p>
            <a:r>
              <a:rPr lang="en-US"/>
              <a:t>Node Manager</a:t>
            </a:r>
            <a:endParaRPr lang="zh-TW"/>
          </a:p>
          <a:p>
            <a:r>
              <a:rPr lang="en-US" err="1"/>
              <a:t>NodeManager</a:t>
            </a:r>
            <a:r>
              <a:rPr lang="en-US"/>
              <a:t> </a:t>
            </a:r>
            <a:r>
              <a:rPr lang="en-US" err="1"/>
              <a:t>負責啟動和管理節點上的容器</a:t>
            </a:r>
            <a:r>
              <a:rPr lang="en-US"/>
              <a:t>。</a:t>
            </a:r>
            <a:endParaRPr lang="en-US">
              <a:cs typeface="Calibri"/>
            </a:endParaRPr>
          </a:p>
          <a:p>
            <a:r>
              <a:rPr lang="en-US" err="1"/>
              <a:t>同時運行服務來確定它正在執行的節點的健康狀況，並關注其中中運算資源</a:t>
            </a:r>
            <a:endParaRPr lang="en-US" err="1">
              <a:cs typeface="Calibri"/>
            </a:endParaRPr>
          </a:p>
          <a:p>
            <a:r>
              <a:rPr lang="en-US" err="1"/>
              <a:t>分配的情況，並將結果回報給RM</a:t>
            </a:r>
            <a:r>
              <a:rPr lang="en-US"/>
              <a:t>。</a:t>
            </a:r>
            <a:endParaRPr lang="en-US">
              <a:cs typeface="Calibri"/>
            </a:endParaRPr>
          </a:p>
          <a:p>
            <a:r>
              <a:rPr lang="zh-TW" altLang="en-US" err="1">
                <a:ea typeface="新細明體"/>
              </a:rPr>
              <a:t>容器執行</a:t>
            </a:r>
            <a:r>
              <a:rPr lang="en-US" err="1"/>
              <a:t>AM</a:t>
            </a:r>
            <a:r>
              <a:rPr lang="zh-TW" altLang="en-US" err="1">
                <a:ea typeface="新細明體"/>
              </a:rPr>
              <a:t>指定的任務</a:t>
            </a:r>
            <a:r>
              <a:rPr lang="en-US"/>
              <a:t>。</a:t>
            </a:r>
            <a:endParaRPr lang="en-US">
              <a:cs typeface="Calibri"/>
            </a:endParaRPr>
          </a:p>
          <a:p>
            <a:r>
              <a:rPr lang="en-US"/>
              <a:t>AM</a:t>
            </a:r>
            <a:endParaRPr lang="en-US">
              <a:cs typeface="Calibri"/>
            </a:endParaRPr>
          </a:p>
          <a:p>
            <a:r>
              <a:rPr lang="zh-TW" altLang="en-US">
                <a:ea typeface="新細明體"/>
              </a:rPr>
              <a:t>負責管理執行及監控容器運行狀況</a:t>
            </a:r>
            <a:r>
              <a:rPr lang="en-US"/>
              <a:t>，</a:t>
            </a:r>
            <a:r>
              <a:rPr lang="zh-TW" altLang="en-US">
                <a:ea typeface="新細明體"/>
              </a:rPr>
              <a:t>並回報給</a:t>
            </a:r>
            <a:r>
              <a:rPr lang="en-US"/>
              <a:t>RM</a:t>
            </a:r>
            <a:endParaRPr lang="en-US">
              <a:cs typeface="Calibri"/>
            </a:endParaRPr>
          </a:p>
        </p:txBody>
      </p:sp>
      <p:sp>
        <p:nvSpPr>
          <p:cNvPr id="4" name="頁首版面配置區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6E7EC0-9BE3-5541-9D76-7DE32A6C9D42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3510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>
                <a:ea typeface="新細明體"/>
              </a:rPr>
              <a:t>關於</a:t>
            </a:r>
            <a:r>
              <a:rPr lang="en-US" altLang="zh-TW" err="1">
                <a:ea typeface="新細明體"/>
              </a:rPr>
              <a:t>EmoView</a:t>
            </a:r>
            <a:r>
              <a:rPr lang="zh-TW" altLang="en-US">
                <a:ea typeface="新細明體"/>
              </a:rPr>
              <a:t>的運作必須提到</a:t>
            </a:r>
            <a:r>
              <a:rPr lang="en-US" altLang="zh-TW">
                <a:ea typeface="新細明體"/>
              </a:rPr>
              <a:t>Docker，</a:t>
            </a:r>
            <a:r>
              <a:rPr lang="zh-TW">
                <a:ea typeface="新細明體"/>
              </a:rPr>
              <a:t>因為模型</a:t>
            </a:r>
            <a:r>
              <a:rPr lang="zh-TW" altLang="en-US">
                <a:ea typeface="新細明體"/>
              </a:rPr>
              <a:t>擁有許</a:t>
            </a:r>
            <a:r>
              <a:rPr lang="zh-TW">
                <a:ea typeface="新細明體"/>
              </a:rPr>
              <a:t>多套件，使用docker可以快速將環境打包成一個container，不影響本地電腦環境</a:t>
            </a:r>
            <a:r>
              <a:rPr lang="zh-TW" altLang="en-US">
                <a:ea typeface="新細明體"/>
              </a:rPr>
              <a:t>，</a:t>
            </a:r>
            <a:r>
              <a:rPr lang="zh-TW">
                <a:ea typeface="新細明體"/>
              </a:rPr>
              <a:t>並方便部屬到不同電腦</a:t>
            </a:r>
            <a:endParaRPr lang="zh-TW">
              <a:ea typeface="新細明體"/>
              <a:cs typeface="Calibri"/>
            </a:endParaRPr>
          </a:p>
          <a:p>
            <a:r>
              <a:rPr lang="en-US" altLang="zh-TW" err="1">
                <a:ea typeface="新細明體"/>
                <a:cs typeface="Calibri"/>
              </a:rPr>
              <a:t>右手邊即是我們程式所需的環境中部分套件，透過docker便可快速擴展，節省許多設定的時間</a:t>
            </a:r>
          </a:p>
          <a:p>
            <a:endParaRPr lang="en-US" altLang="zh-TW">
              <a:ea typeface="新細明體"/>
            </a:endParaRPr>
          </a:p>
          <a:p>
            <a:r>
              <a:rPr lang="zh-TW" altLang="en-US">
                <a:ea typeface="新細明體"/>
              </a:rPr>
              <a:t>1.環境一致性：</a:t>
            </a:r>
            <a:r>
              <a:rPr lang="en-US" altLang="zh-TW">
                <a:ea typeface="新細明體"/>
              </a:rPr>
              <a:t>Docker</a:t>
            </a:r>
            <a:r>
              <a:rPr lang="zh-TW" altLang="en-US">
                <a:ea typeface="新細明體"/>
              </a:rPr>
              <a:t>可以將應用程式及其所有依賴項打包在一個容器中，確保了從開發到測試到生產的整個生命週期中，環境的一致性。這解決了</a:t>
            </a:r>
            <a:r>
              <a:rPr lang="en-US" altLang="zh-TW">
                <a:ea typeface="新細明體"/>
              </a:rPr>
              <a:t>“</a:t>
            </a:r>
            <a:r>
              <a:rPr lang="zh-TW" altLang="en-US">
                <a:ea typeface="新細明體"/>
              </a:rPr>
              <a:t>在我的機器上運行得好好的</a:t>
            </a:r>
            <a:r>
              <a:rPr lang="en-US" altLang="zh-TW">
                <a:ea typeface="新細明體"/>
              </a:rPr>
              <a:t>”</a:t>
            </a:r>
            <a:r>
              <a:rPr lang="zh-TW" altLang="en-US">
                <a:ea typeface="新細明體"/>
              </a:rPr>
              <a:t>這種常見問題。</a:t>
            </a:r>
            <a:endParaRPr lang="zh-TW">
              <a:ea typeface="新細明體"/>
              <a:cs typeface="Calibri"/>
            </a:endParaRPr>
          </a:p>
          <a:p>
            <a:r>
              <a:rPr lang="zh-TW" altLang="en-US">
                <a:ea typeface="新細明體"/>
              </a:rPr>
              <a:t>2.輕量級和性能優越：與傳統的虛擬機相比，</a:t>
            </a:r>
            <a:r>
              <a:rPr lang="en-US" altLang="zh-TW">
                <a:ea typeface="新細明體"/>
              </a:rPr>
              <a:t>Docker</a:t>
            </a:r>
            <a:r>
              <a:rPr lang="zh-TW" altLang="en-US">
                <a:ea typeface="新細明體"/>
              </a:rPr>
              <a:t>容器不需要運行一整套操作系統，而是直接使用主機的操作系統，這使得容器變得非常輕量且啟動速度快。</a:t>
            </a:r>
            <a:endParaRPr lang="zh-TW">
              <a:ea typeface="新細明體"/>
            </a:endParaRPr>
          </a:p>
          <a:p>
            <a:r>
              <a:rPr lang="zh-TW" altLang="en-US">
                <a:ea typeface="新細明體"/>
              </a:rPr>
              <a:t>3.應用程式隔離：每個容器都在其自己的空間中運行，並有其自己的網路和文件系統，互不干擾。這提供了額外的安全層，也使得各種應用程式可以在同一台機器上共存。</a:t>
            </a:r>
            <a:endParaRPr lang="zh-TW">
              <a:ea typeface="新細明體"/>
            </a:endParaRPr>
          </a:p>
          <a:p>
            <a:r>
              <a:rPr lang="zh-TW" altLang="en-US">
                <a:ea typeface="新細明體"/>
              </a:rPr>
              <a:t>4.易於管理和擴展：</a:t>
            </a:r>
            <a:r>
              <a:rPr lang="en-US" altLang="zh-TW">
                <a:ea typeface="新細明體"/>
              </a:rPr>
              <a:t>Docker</a:t>
            </a:r>
            <a:r>
              <a:rPr lang="zh-TW" altLang="en-US">
                <a:ea typeface="新細明體"/>
              </a:rPr>
              <a:t>提供了豐富的工具和平台，用於管理容器、服務和集群，使應用程式的部署、擴展和運維變得簡單。</a:t>
            </a:r>
            <a:endParaRPr lang="zh-TW">
              <a:ea typeface="新細明體"/>
            </a:endParaRPr>
          </a:p>
        </p:txBody>
      </p:sp>
      <p:sp>
        <p:nvSpPr>
          <p:cNvPr id="4" name="頁首版面配置區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6E7EC0-9BE3-5541-9D76-7DE32A6C9D42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00005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nginx-</a:t>
            </a:r>
            <a:endParaRPr lang="zh-TW"/>
          </a:p>
          <a:p>
            <a:r>
              <a:rPr lang="en-US" err="1"/>
              <a:t>Nginx</a:t>
            </a:r>
            <a:r>
              <a:rPr lang="zh-TW" altLang="en-US" err="1">
                <a:ea typeface="新細明體"/>
              </a:rPr>
              <a:t>是作為我們的網頁伺服器使用，處理來自網路的</a:t>
            </a:r>
            <a:r>
              <a:rPr lang="en-US"/>
              <a:t> HTTP </a:t>
            </a:r>
            <a:r>
              <a:rPr lang="zh-TW" altLang="en-US" err="1">
                <a:ea typeface="新細明體"/>
              </a:rPr>
              <a:t>請求，並返回相對應的內容。</a:t>
            </a:r>
            <a:r>
              <a:rPr lang="en-US" err="1"/>
              <a:t>Nginx</a:t>
            </a:r>
            <a:r>
              <a:rPr lang="zh-TW" altLang="en-US" err="1">
                <a:ea typeface="新細明體"/>
              </a:rPr>
              <a:t>處理</a:t>
            </a:r>
            <a:r>
              <a:rPr lang="en-US" err="1"/>
              <a:t>https</a:t>
            </a:r>
            <a:r>
              <a:rPr lang="zh-TW" altLang="en-US" err="1">
                <a:ea typeface="新細明體"/>
              </a:rPr>
              <a:t>憑證，也常常被使用為反向代理伺服器，這表示</a:t>
            </a:r>
            <a:r>
              <a:rPr lang="en-US"/>
              <a:t> Nginx </a:t>
            </a:r>
            <a:r>
              <a:rPr lang="zh-TW" altLang="en-US">
                <a:ea typeface="新細明體"/>
              </a:rPr>
              <a:t>會在網站後台與使用者之間擔任傳遞訊息的角色，這樣可以大大提升網站的效能，以及提供更多的靈活度。此外，</a:t>
            </a:r>
            <a:r>
              <a:rPr lang="en-US"/>
              <a:t>Nginx </a:t>
            </a:r>
            <a:r>
              <a:rPr lang="zh-TW" altLang="en-US">
                <a:ea typeface="新細明體"/>
              </a:rPr>
              <a:t>也能提供負載均衡的服務，這樣可以幫助分散伺服器的負擔，提供更好的效能。</a:t>
            </a:r>
            <a:endParaRPr lang="zh-TW" altLang="en-US">
              <a:ea typeface="新細明體"/>
              <a:cs typeface="Calibri"/>
            </a:endParaRPr>
          </a:p>
          <a:p>
            <a:r>
              <a:rPr lang="zh-TW" altLang="en-US" err="1">
                <a:ea typeface="新細明體"/>
              </a:rPr>
              <a:t>反向代理</a:t>
            </a:r>
            <a:r>
              <a:rPr lang="en-US" err="1"/>
              <a:t>-</a:t>
            </a:r>
            <a:r>
              <a:rPr lang="zh-TW" altLang="en-US" err="1">
                <a:ea typeface="新細明體"/>
              </a:rPr>
              <a:t>保護伺服器</a:t>
            </a:r>
            <a:r>
              <a:rPr lang="en-US" err="1"/>
              <a:t>IP</a:t>
            </a:r>
            <a:r>
              <a:rPr lang="zh-TW" altLang="en-US" err="1">
                <a:ea typeface="新細明體"/>
              </a:rPr>
              <a:t>同時方便使用者請求</a:t>
            </a:r>
            <a:endParaRPr lang="zh-TW" altLang="en-US" err="1">
              <a:ea typeface="新細明體"/>
              <a:cs typeface="Calibri"/>
            </a:endParaRPr>
          </a:p>
          <a:p>
            <a:r>
              <a:rPr lang="en-US"/>
              <a:t>load </a:t>
            </a:r>
            <a:r>
              <a:rPr lang="en-US" err="1"/>
              <a:t>balancer-</a:t>
            </a:r>
            <a:r>
              <a:rPr lang="zh-TW" altLang="en-US" err="1">
                <a:ea typeface="新細明體"/>
              </a:rPr>
              <a:t>可以導向多台</a:t>
            </a:r>
            <a:r>
              <a:rPr lang="en-US" err="1"/>
              <a:t>server</a:t>
            </a:r>
            <a:r>
              <a:rPr lang="zh-TW" altLang="en-US" err="1">
                <a:ea typeface="新細明體"/>
              </a:rPr>
              <a:t>，降低單台</a:t>
            </a:r>
            <a:r>
              <a:rPr lang="en-US" err="1"/>
              <a:t>server</a:t>
            </a:r>
            <a:r>
              <a:rPr lang="zh-TW" altLang="en-US" err="1">
                <a:ea typeface="新細明體"/>
              </a:rPr>
              <a:t>負荷</a:t>
            </a:r>
            <a:endParaRPr lang="zh-TW" altLang="en-US" err="1">
              <a:ea typeface="新細明體"/>
              <a:cs typeface="Calibri"/>
            </a:endParaRPr>
          </a:p>
          <a:p>
            <a:r>
              <a:rPr lang="en-US" err="1"/>
              <a:t>uwsgi</a:t>
            </a:r>
            <a:r>
              <a:rPr lang="zh-TW" altLang="en-US">
                <a:ea typeface="新細明體"/>
              </a:rPr>
              <a:t>協定分配我們後台</a:t>
            </a:r>
            <a:r>
              <a:rPr lang="en-US"/>
              <a:t>python</a:t>
            </a:r>
            <a:r>
              <a:rPr lang="zh-TW" altLang="en-US">
                <a:ea typeface="新細明體"/>
              </a:rPr>
              <a:t>程式的資源控管，</a:t>
            </a:r>
            <a:r>
              <a:rPr lang="en-US" err="1"/>
              <a:t>wsgi</a:t>
            </a:r>
            <a:r>
              <a:rPr lang="zh-TW" altLang="en-US">
                <a:ea typeface="新細明體"/>
              </a:rPr>
              <a:t>則是</a:t>
            </a:r>
            <a:r>
              <a:rPr lang="en-US"/>
              <a:t>python</a:t>
            </a:r>
            <a:r>
              <a:rPr lang="zh-TW" altLang="en-US">
                <a:ea typeface="新細明體"/>
              </a:rPr>
              <a:t>內部連線協定</a:t>
            </a:r>
            <a:endParaRPr lang="zh-TW" altLang="en-US">
              <a:ea typeface="新細明體"/>
              <a:cs typeface="Calibri"/>
            </a:endParaRPr>
          </a:p>
        </p:txBody>
      </p:sp>
      <p:sp>
        <p:nvSpPr>
          <p:cNvPr id="4" name="頁首版面配置區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6E7EC0-9BE3-5541-9D76-7DE32A6C9D42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8167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/>
              <a:t>2007</a:t>
            </a:r>
            <a:r>
              <a:rPr kumimoji="1" lang="zh-TW" altLang="en-US"/>
              <a:t>年，加拿大發表了一篇當時命名為</a:t>
            </a:r>
            <a:r>
              <a:rPr lang="zh-TW" altLang="en-US" b="0" i="0">
                <a:solidFill>
                  <a:srgbClr val="555555"/>
                </a:solidFill>
                <a:effectLst/>
                <a:latin typeface="Roboto" panose="020F0502020204030204" pitchFamily="34" charset="0"/>
              </a:rPr>
              <a:t>「情感漏洩症」</a:t>
            </a:r>
            <a:r>
              <a:rPr lang="en-US" altLang="zh-TW" b="0" i="0">
                <a:solidFill>
                  <a:srgbClr val="555555"/>
                </a:solidFill>
                <a:effectLst/>
                <a:latin typeface="Roboto" panose="020F0502020204030204" pitchFamily="34" charset="0"/>
              </a:rPr>
              <a:t>(</a:t>
            </a:r>
            <a:r>
              <a:rPr lang="en" altLang="zh-TW" b="0" i="0">
                <a:solidFill>
                  <a:srgbClr val="555555"/>
                </a:solidFill>
                <a:effectLst/>
                <a:latin typeface="Roboto" panose="020F0502020204030204" pitchFamily="34" charset="0"/>
              </a:rPr>
              <a:t>emotional leakage)</a:t>
            </a:r>
            <a:r>
              <a:rPr lang="zh-TW" altLang="en-US" b="0" i="0">
                <a:solidFill>
                  <a:srgbClr val="555555"/>
                </a:solidFill>
                <a:effectLst/>
                <a:latin typeface="Roboto" panose="020F0502020204030204" pitchFamily="34" charset="0"/>
              </a:rPr>
              <a:t>的文章。這些情感漏洩症的「症狀」，就是比較長的「微表情」</a:t>
            </a:r>
            <a:r>
              <a:rPr lang="zh-TW" altLang="en-US" b="0" i="0">
                <a:solidFill>
                  <a:srgbClr val="555555"/>
                </a:solidFill>
                <a:effectLst/>
                <a:latin typeface="Roboto" panose="02000000000000000000" pitchFamily="2" charset="0"/>
              </a:rPr>
              <a:t>。</a:t>
            </a:r>
            <a:endParaRPr lang="en-US" altLang="zh-TW" b="0" i="0">
              <a:solidFill>
                <a:srgbClr val="555555"/>
              </a:solidFill>
              <a:effectLst/>
              <a:latin typeface="Roboto" panose="02000000000000000000" pitchFamily="2" charset="0"/>
            </a:endParaRPr>
          </a:p>
          <a:p>
            <a:r>
              <a:rPr lang="zh-TW" altLang="en-US" b="0" i="0">
                <a:solidFill>
                  <a:srgbClr val="374151"/>
                </a:solidFill>
                <a:effectLst/>
                <a:latin typeface="Söhne"/>
              </a:rPr>
              <a:t>是指當一個人試圖控制自我情緒，但內心的感受仍比預期更強烈地洩露出來，此時人臉就會出現所謂的微表情。</a:t>
            </a:r>
            <a:endParaRPr kumimoji="1" lang="zh-TW" altLang="en-US"/>
          </a:p>
        </p:txBody>
      </p:sp>
      <p:sp>
        <p:nvSpPr>
          <p:cNvPr id="4" name="頁首版面配置區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6E7EC0-9BE3-5541-9D76-7DE32A6C9D4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16676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GCE-Google Compute Engine</a:t>
            </a:r>
            <a:endParaRPr lang="zh-TW"/>
          </a:p>
          <a:p>
            <a:r>
              <a:rPr lang="zh-TW" altLang="en-US">
                <a:ea typeface="新細明體"/>
              </a:rPr>
              <a:t>最後將</a:t>
            </a:r>
            <a:r>
              <a:rPr lang="en-US" err="1"/>
              <a:t>EvoView</a:t>
            </a:r>
            <a:r>
              <a:rPr lang="zh-TW" altLang="en-US">
                <a:ea typeface="新細明體"/>
              </a:rPr>
              <a:t>網站架設在</a:t>
            </a:r>
            <a:r>
              <a:rPr lang="en-US"/>
              <a:t>Google</a:t>
            </a:r>
            <a:r>
              <a:rPr lang="zh-TW" altLang="en-US">
                <a:ea typeface="新細明體"/>
              </a:rPr>
              <a:t>雲端平台</a:t>
            </a:r>
            <a:endParaRPr lang="en-US" altLang="zh-TW">
              <a:ea typeface="新細明體"/>
            </a:endParaRPr>
          </a:p>
          <a:p>
            <a:r>
              <a:rPr lang="en-US"/>
              <a:t>Google</a:t>
            </a:r>
            <a:r>
              <a:rPr lang="zh-TW" altLang="en-US">
                <a:ea typeface="新細明體"/>
              </a:rPr>
              <a:t>提供的雲端平台運算服務</a:t>
            </a:r>
            <a:endParaRPr lang="en-US" altLang="zh-TW">
              <a:ea typeface="新細明體"/>
            </a:endParaRPr>
          </a:p>
          <a:p>
            <a:r>
              <a:rPr lang="zh-TW" altLang="en-US">
                <a:ea typeface="新細明體"/>
              </a:rPr>
              <a:t>快速建置</a:t>
            </a:r>
            <a:r>
              <a:rPr lang="en-US"/>
              <a:t>VM- </a:t>
            </a:r>
            <a:r>
              <a:rPr lang="en-US" err="1"/>
              <a:t>只需做簡單設定，即可建立</a:t>
            </a:r>
            <a:endParaRPr lang="en-US" err="1">
              <a:cs typeface="Calibri"/>
            </a:endParaRPr>
          </a:p>
          <a:p>
            <a:r>
              <a:rPr lang="en-US" err="1"/>
              <a:t>方便管理</a:t>
            </a:r>
            <a:r>
              <a:rPr lang="en-US"/>
              <a:t> -</a:t>
            </a:r>
            <a:r>
              <a:rPr lang="en-US" err="1"/>
              <a:t>如圖，在瀏覽器上即可快速連線</a:t>
            </a:r>
            <a:endParaRPr lang="zh-TW" err="1"/>
          </a:p>
          <a:p>
            <a:r>
              <a:rPr lang="zh-TW" altLang="en-US">
                <a:ea typeface="新細明體"/>
              </a:rPr>
              <a:t>高穩定性</a:t>
            </a:r>
            <a:r>
              <a:rPr lang="en-US"/>
              <a:t>-</a:t>
            </a:r>
            <a:r>
              <a:rPr lang="en-US" err="1"/>
              <a:t>由google管理具有高穩定性</a:t>
            </a:r>
            <a:endParaRPr lang="zh-TW" err="1"/>
          </a:p>
          <a:p>
            <a:r>
              <a:rPr lang="zh-TW" altLang="en-US">
                <a:ea typeface="新細明體"/>
              </a:rPr>
              <a:t>網路速度快</a:t>
            </a:r>
            <a:r>
              <a:rPr lang="en-US"/>
              <a:t>- </a:t>
            </a:r>
            <a:r>
              <a:rPr lang="en-US" err="1"/>
              <a:t>因為主機設立在台灣的資料中心</a:t>
            </a:r>
            <a:endParaRPr lang="zh-TW" err="1"/>
          </a:p>
          <a:p>
            <a:r>
              <a:rPr lang="en-US"/>
              <a:t>GCP</a:t>
            </a:r>
            <a:r>
              <a:rPr lang="zh-TW" altLang="en-US">
                <a:ea typeface="新細明體"/>
              </a:rPr>
              <a:t>功能眾多</a:t>
            </a:r>
            <a:r>
              <a:rPr lang="en-US"/>
              <a:t>-</a:t>
            </a:r>
            <a:r>
              <a:rPr lang="zh-TW" altLang="en-US">
                <a:ea typeface="新細明體"/>
              </a:rPr>
              <a:t>在未來導入雲端的SQL</a:t>
            </a:r>
            <a:r>
              <a:rPr lang="en-US"/>
              <a:t>、CI/CD</a:t>
            </a:r>
            <a:r>
              <a:rPr lang="zh-TW" altLang="en-US">
                <a:ea typeface="新細明體"/>
              </a:rPr>
              <a:t>即自動化整合，自動化部屬</a:t>
            </a:r>
            <a:r>
              <a:rPr lang="en-US"/>
              <a:t>......等</a:t>
            </a:r>
            <a:endParaRPr lang="zh-TW"/>
          </a:p>
        </p:txBody>
      </p:sp>
      <p:sp>
        <p:nvSpPr>
          <p:cNvPr id="4" name="頁首版面配置區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6E7EC0-9BE3-5541-9D76-7DE32A6C9D42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02483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頁首版面配置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E7EC0-9BE3-5541-9D76-7DE32A6C9D42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4688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/>
              <a:t>2007</a:t>
            </a:r>
            <a:r>
              <a:rPr kumimoji="1" lang="zh-TW" altLang="en-US"/>
              <a:t>年，加拿大發表了一篇當時命名為</a:t>
            </a:r>
            <a:r>
              <a:rPr lang="zh-TW" altLang="en-US" b="0" i="0">
                <a:solidFill>
                  <a:srgbClr val="555555"/>
                </a:solidFill>
                <a:effectLst/>
                <a:latin typeface="Roboto" panose="020F0502020204030204" pitchFamily="34" charset="0"/>
              </a:rPr>
              <a:t>「情感漏洩症」</a:t>
            </a:r>
            <a:r>
              <a:rPr lang="en-US" altLang="zh-TW" b="0" i="0">
                <a:solidFill>
                  <a:srgbClr val="555555"/>
                </a:solidFill>
                <a:effectLst/>
                <a:latin typeface="Roboto" panose="020F0502020204030204" pitchFamily="34" charset="0"/>
              </a:rPr>
              <a:t>(</a:t>
            </a:r>
            <a:r>
              <a:rPr lang="en" altLang="zh-TW" b="0" i="0">
                <a:solidFill>
                  <a:srgbClr val="555555"/>
                </a:solidFill>
                <a:effectLst/>
                <a:latin typeface="Roboto" panose="020F0502020204030204" pitchFamily="34" charset="0"/>
              </a:rPr>
              <a:t>emotional leakage)</a:t>
            </a:r>
            <a:r>
              <a:rPr lang="zh-TW" altLang="en-US" b="0" i="0">
                <a:solidFill>
                  <a:srgbClr val="555555"/>
                </a:solidFill>
                <a:effectLst/>
                <a:latin typeface="Roboto" panose="020F0502020204030204" pitchFamily="34" charset="0"/>
              </a:rPr>
              <a:t>的文章。這些情感漏洩症的「症狀」，就是比較長的「微表情」</a:t>
            </a:r>
            <a:r>
              <a:rPr lang="zh-TW" altLang="en-US" b="0" i="0">
                <a:solidFill>
                  <a:srgbClr val="555555"/>
                </a:solidFill>
                <a:effectLst/>
                <a:latin typeface="Roboto" panose="02000000000000000000" pitchFamily="2" charset="0"/>
              </a:rPr>
              <a:t>。</a:t>
            </a:r>
            <a:endParaRPr lang="en-US" altLang="zh-TW" b="0" i="0">
              <a:solidFill>
                <a:srgbClr val="555555"/>
              </a:solidFill>
              <a:effectLst/>
              <a:latin typeface="Roboto" panose="02000000000000000000" pitchFamily="2" charset="0"/>
            </a:endParaRPr>
          </a:p>
        </p:txBody>
      </p:sp>
      <p:sp>
        <p:nvSpPr>
          <p:cNvPr id="4" name="頁首版面配置區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6E7EC0-9BE3-5541-9D76-7DE32A6C9D4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0821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頁首版面配置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E7EC0-9BE3-5541-9D76-7DE32A6C9D4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9484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/>
              <a:t>https://colorlib.com/wp/free-bootstrap-admin-dashboard-templates/</a:t>
            </a:r>
            <a:endParaRPr lang="zh-TW" altLang="en-US"/>
          </a:p>
        </p:txBody>
      </p:sp>
      <p:sp>
        <p:nvSpPr>
          <p:cNvPr id="4" name="頁首版面配置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E7EC0-9BE3-5541-9D76-7DE32A6C9D4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4431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000" b="0" i="0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自適應寬度網絡是</a:t>
            </a:r>
            <a:r>
              <a:rPr lang="en" altLang="zh-TW" sz="1000" b="0" i="0" err="1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MobileNet</a:t>
            </a:r>
            <a:r>
              <a:rPr lang="en" altLang="zh-TW" sz="1000" b="0" i="0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 V3</a:t>
            </a:r>
            <a:r>
              <a:rPr lang="zh-TW" altLang="en-US" sz="1000" b="0" i="0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的核心技術之一，它允許網絡在不同的寬度上進行縮放，以適應不同的計算資源和性能需求</a:t>
            </a:r>
            <a:endParaRPr lang="en-US" altLang="zh-TW" sz="1000" b="0" i="0">
              <a:solidFill>
                <a:srgbClr val="444444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71450" indent="-171450">
              <a:lnSpc>
                <a:spcPts val="2000"/>
              </a:lnSpc>
              <a:buFont typeface="Wingdings" pitchFamily="2" charset="2"/>
              <a:buChar char="ü"/>
            </a:pPr>
            <a:r>
              <a:rPr lang="zh-TW" altLang="en-US" sz="1000" b="0" i="0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輕量級的捲積神經網絡，在移動設備上能實現高效圖像分類和目標檢測</a:t>
            </a:r>
            <a:endParaRPr lang="en-US" altLang="zh-TW" sz="1000" b="0" i="0">
              <a:solidFill>
                <a:srgbClr val="444444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71450" indent="-171450">
              <a:lnSpc>
                <a:spcPts val="2000"/>
              </a:lnSpc>
              <a:buFont typeface="Wingdings" pitchFamily="2" charset="2"/>
              <a:buChar char="ü"/>
            </a:pPr>
            <a:r>
              <a:rPr lang="zh-TW" altLang="en-US" sz="1000" b="0" i="0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自適應寬度網絡允許網絡在不同的寬度上進行縮放，以適應不同的計算資源和性能需求</a:t>
            </a:r>
            <a:endParaRPr lang="en-US" altLang="zh-TW" sz="100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Microsoft JhengHei UI" panose="020B0604030504040204" pitchFamily="34" charset="-120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00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Microsoft JhengHei UI" panose="020B0604030504040204" pitchFamily="34" charset="-120"/>
              <a:cs typeface="Arial" panose="020B0604020202020204" pitchFamily="34" charset="0"/>
            </a:endParaRPr>
          </a:p>
          <a:p>
            <a:r>
              <a:rPr kumimoji="1" lang="en" altLang="zh-TW" sz="1000"/>
              <a:t>https://</a:t>
            </a:r>
            <a:r>
              <a:rPr kumimoji="1" lang="en" altLang="zh-TW" sz="1000" err="1"/>
              <a:t>www.oikita.com</a:t>
            </a:r>
            <a:r>
              <a:rPr kumimoji="1" lang="en" altLang="zh-TW" sz="1000"/>
              <a:t>/article/167784</a:t>
            </a:r>
          </a:p>
          <a:p>
            <a:r>
              <a:rPr kumimoji="1" lang="en" altLang="zh-TW" sz="1000"/>
              <a:t>https://blog.csdn.net/Code_and516/article/details/130243839</a:t>
            </a:r>
          </a:p>
          <a:p>
            <a:endParaRPr kumimoji="1" lang="en" altLang="zh-TW" sz="1000"/>
          </a:p>
          <a:p>
            <a:r>
              <a:rPr kumimoji="1" lang="en" altLang="zh-TW" sz="1000"/>
              <a:t>----</a:t>
            </a:r>
            <a:r>
              <a:rPr lang="en-US" altLang="zh-TW" sz="1000" b="1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EfficientNet</a:t>
            </a:r>
            <a:r>
              <a:rPr lang="zh-TW" altLang="en-US" sz="1000" b="1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特點</a:t>
            </a:r>
          </a:p>
          <a:p>
            <a:r>
              <a:rPr lang="zh-TW" altLang="en-US" sz="10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歷史的實驗經驗表明，對於卷積神經網絡的提升，著重點在於網絡</a:t>
            </a:r>
            <a:r>
              <a:rPr lang="zh-TW" altLang="en-US" sz="1000" b="0" i="0" u="sng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深度</a:t>
            </a:r>
            <a:r>
              <a:rPr lang="zh-TW" altLang="en-US" sz="10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，網絡寬度，分辨率這三個維度。</a:t>
            </a:r>
            <a:endParaRPr lang="en-US" altLang="zh-TW" sz="10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lnSpc>
                <a:spcPts val="2000"/>
              </a:lnSpc>
              <a:buFont typeface="Wingdings" pitchFamily="2" charset="2"/>
              <a:buChar char="ü"/>
            </a:pPr>
            <a:r>
              <a:rPr lang="zh-TW" altLang="en-US" sz="1000">
                <a:solidFill>
                  <a:srgbClr val="444444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結合了平衡深度、寬度和分辨率這三個維度的優點，通過一組固定的縮放係數統一縮放這三個維度</a:t>
            </a:r>
            <a:endParaRPr lang="en-US" altLang="zh-TW" sz="1000">
              <a:solidFill>
                <a:srgbClr val="444444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71450" indent="-171450">
              <a:lnSpc>
                <a:spcPts val="2000"/>
              </a:lnSpc>
              <a:buFont typeface="Wingdings" pitchFamily="2" charset="2"/>
              <a:buChar char="ü"/>
            </a:pPr>
            <a:r>
              <a:rPr lang="zh-TW" altLang="en-US" sz="1000">
                <a:solidFill>
                  <a:srgbClr val="444444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準確度較傳統</a:t>
            </a:r>
            <a:r>
              <a:rPr lang="en-US" altLang="zh-TW" sz="1000">
                <a:solidFill>
                  <a:srgbClr val="444444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CNN</a:t>
            </a:r>
            <a:r>
              <a:rPr lang="zh-TW" altLang="en-US" sz="1000">
                <a:solidFill>
                  <a:srgbClr val="444444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好，大幅減少參數大小和 </a:t>
            </a:r>
            <a:r>
              <a:rPr lang="en-US" altLang="zh-TW" sz="1000">
                <a:solidFill>
                  <a:srgbClr val="444444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FLOPS</a:t>
            </a:r>
          </a:p>
          <a:p>
            <a:endParaRPr lang="en-US" altLang="zh-TW" sz="10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0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https://unwire.pro/2019/06/03/googles-efficientnets/ai/</a:t>
            </a:r>
            <a:endParaRPr lang="zh-TW" altLang="en-US" sz="10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zh-TW" altLang="en-US" sz="1000"/>
          </a:p>
        </p:txBody>
      </p:sp>
      <p:sp>
        <p:nvSpPr>
          <p:cNvPr id="4" name="頁首版面配置區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6E7EC0-9BE3-5541-9D76-7DE32A6C9D42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3814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>
                <a:ea typeface="新細明體"/>
                <a:cs typeface="Calibri"/>
              </a:rPr>
              <a:t>回歸模型</a:t>
            </a:r>
            <a:endParaRPr lang="zh-TW" altLang="en-US">
              <a:ea typeface="新細明體"/>
            </a:endParaRPr>
          </a:p>
          <a:p>
            <a:r>
              <a:rPr lang="zh-TW" altLang="en-US">
                <a:ea typeface="新細明體"/>
              </a:rPr>
              <a:t>採用</a:t>
            </a:r>
            <a:r>
              <a:rPr lang="en-US" altLang="zh-TW" err="1">
                <a:ea typeface="新細明體"/>
              </a:rPr>
              <a:t>Relu</a:t>
            </a:r>
            <a:r>
              <a:rPr lang="zh-TW" altLang="en-US">
                <a:ea typeface="新細明體"/>
              </a:rPr>
              <a:t>的原因為相較於</a:t>
            </a:r>
            <a:r>
              <a:rPr lang="en-US" altLang="zh-TW">
                <a:ea typeface="新細明體"/>
              </a:rPr>
              <a:t>sigmoid</a:t>
            </a:r>
            <a:r>
              <a:rPr lang="zh-TW" altLang="en-US">
                <a:ea typeface="新細明體"/>
              </a:rPr>
              <a:t>等函数</a:t>
            </a:r>
            <a:r>
              <a:rPr lang="en-US" altLang="zh-TW">
                <a:ea typeface="新細明體"/>
              </a:rPr>
              <a:t>,</a:t>
            </a:r>
            <a:r>
              <a:rPr lang="en-US" altLang="zh-TW" err="1">
                <a:ea typeface="新細明體"/>
              </a:rPr>
              <a:t>Relu</a:t>
            </a:r>
            <a:r>
              <a:rPr lang="zh-TW" altLang="en-US">
                <a:ea typeface="新細明體"/>
              </a:rPr>
              <a:t>的整个过程的计算量节省很多也較能避免出现梯度消失的情况</a:t>
            </a:r>
            <a:r>
              <a:rPr lang="en-US" altLang="zh-TW">
                <a:ea typeface="新細明體"/>
              </a:rPr>
              <a:t>,</a:t>
            </a:r>
            <a:r>
              <a:rPr lang="zh-TW" altLang="en-US">
                <a:ea typeface="新細明體"/>
              </a:rPr>
              <a:t>以及減緩過度擬合的發生</a:t>
            </a:r>
            <a:endParaRPr lang="en-US" altLang="zh-TW">
              <a:ea typeface="新細明體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b="1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b="1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1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MAE</a:t>
            </a:r>
            <a:r>
              <a:rPr lang="zh-TW" altLang="en-US" sz="1200" b="1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，絕對平均誤差</a:t>
            </a:r>
            <a:endParaRPr lang="en-US" altLang="zh-TW">
              <a:ea typeface="新細明體"/>
              <a:cs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是對</a:t>
            </a:r>
            <a:r>
              <a:rPr lang="en-US" altLang="zh-TW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bias(</a:t>
            </a:r>
            <a:r>
              <a:rPr lang="zh-TW" altLang="en-US" sz="1200" b="1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平均誤差</a:t>
            </a:r>
            <a:r>
              <a:rPr lang="en-US" altLang="zh-TW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zh-TW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的評估，他將誤差的絕對值取平均，也就是</a:t>
            </a:r>
            <a:r>
              <a:rPr lang="zh-TW" altLang="en-US" sz="1200" b="1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誤差離真實值的平均距離，這個方法也同時對離群值沒那麼敏感</a:t>
            </a:r>
            <a:endParaRPr lang="en-US" altLang="zh-TW">
              <a:ea typeface="新細明體"/>
              <a:cs typeface="Calibri"/>
            </a:endParaRPr>
          </a:p>
          <a:p>
            <a:r>
              <a:rPr lang="en-US" altLang="zh-TW">
                <a:ea typeface="新細明體"/>
              </a:rPr>
              <a:t>-----</a:t>
            </a:r>
            <a:endParaRPr lang="en-US" altLang="zh-TW">
              <a:ea typeface="新細明體"/>
              <a:cs typeface="Calibri"/>
            </a:endParaRPr>
          </a:p>
          <a:p>
            <a:endParaRPr lang="en-US" altLang="zh-TW"/>
          </a:p>
          <a:p>
            <a:r>
              <a:rPr lang="en-US" altLang="zh-TW">
                <a:ea typeface="新細明體"/>
              </a:rPr>
              <a:t>Batch size(</a:t>
            </a:r>
            <a:r>
              <a:rPr lang="zh-TW" altLang="en-US">
                <a:ea typeface="新細明體"/>
              </a:rPr>
              <a:t>批次</a:t>
            </a:r>
            <a:r>
              <a:rPr lang="en-US" altLang="zh-TW">
                <a:ea typeface="新細明體"/>
              </a:rPr>
              <a:t>)</a:t>
            </a:r>
            <a:endParaRPr lang="en-US" altLang="zh-TW">
              <a:ea typeface="新細明體"/>
              <a:cs typeface="Calibri"/>
            </a:endParaRPr>
          </a:p>
          <a:p>
            <a:r>
              <a:rPr lang="zh-TW" altLang="en-US">
                <a:ea typeface="新細明體"/>
              </a:rPr>
              <a:t>資料分成一堆堆，分別丟入類神經網路中訓練，而非全部一起丟進去訓練。舉例來說，今天有</a:t>
            </a:r>
            <a:r>
              <a:rPr lang="en-US" altLang="zh-TW">
                <a:ea typeface="新細明體"/>
              </a:rPr>
              <a:t>100</a:t>
            </a:r>
            <a:r>
              <a:rPr lang="zh-TW" altLang="en-US">
                <a:ea typeface="新細明體"/>
              </a:rPr>
              <a:t>筆資料，我設定</a:t>
            </a:r>
            <a:r>
              <a:rPr lang="en-US" altLang="zh-TW">
                <a:ea typeface="新細明體"/>
              </a:rPr>
              <a:t>Batch size=10</a:t>
            </a:r>
            <a:r>
              <a:rPr lang="zh-TW" altLang="en-US">
                <a:ea typeface="新細明體"/>
              </a:rPr>
              <a:t>，也就是一次只輸入</a:t>
            </a:r>
            <a:r>
              <a:rPr lang="en-US" altLang="zh-TW">
                <a:ea typeface="新細明體"/>
              </a:rPr>
              <a:t>10</a:t>
            </a:r>
            <a:r>
              <a:rPr lang="zh-TW" altLang="en-US">
                <a:ea typeface="新細明體"/>
              </a:rPr>
              <a:t>筆資料進類神經網路中，這動作進行</a:t>
            </a:r>
            <a:r>
              <a:rPr lang="en-US" altLang="zh-TW">
                <a:ea typeface="新細明體"/>
              </a:rPr>
              <a:t>10</a:t>
            </a:r>
            <a:r>
              <a:rPr lang="zh-TW" altLang="en-US">
                <a:ea typeface="新細明體"/>
              </a:rPr>
              <a:t>次之後，才會是</a:t>
            </a:r>
            <a:r>
              <a:rPr lang="en-US" altLang="zh-TW">
                <a:ea typeface="新細明體"/>
              </a:rPr>
              <a:t>1</a:t>
            </a:r>
            <a:r>
              <a:rPr lang="zh-TW" altLang="en-US">
                <a:ea typeface="新細明體"/>
              </a:rPr>
              <a:t>個</a:t>
            </a:r>
            <a:r>
              <a:rPr lang="en-US" altLang="zh-TW">
                <a:ea typeface="新細明體"/>
              </a:rPr>
              <a:t>Epoch</a:t>
            </a:r>
            <a:r>
              <a:rPr lang="zh-TW" altLang="en-US">
                <a:ea typeface="新細明體"/>
              </a:rPr>
              <a:t>。</a:t>
            </a:r>
            <a:endParaRPr lang="zh-TW" altLang="en-US">
              <a:ea typeface="新細明體"/>
              <a:cs typeface="Calibri"/>
            </a:endParaRPr>
          </a:p>
          <a:p>
            <a:endParaRPr lang="zh-TW" altLang="en-US"/>
          </a:p>
          <a:p>
            <a:r>
              <a:rPr lang="en-US" altLang="zh-TW">
                <a:ea typeface="新細明體"/>
              </a:rPr>
              <a:t>Iteration(</a:t>
            </a:r>
            <a:r>
              <a:rPr lang="zh-TW" altLang="en-US">
                <a:ea typeface="新細明體"/>
              </a:rPr>
              <a:t>迭代</a:t>
            </a:r>
            <a:r>
              <a:rPr lang="en-US" altLang="zh-TW">
                <a:ea typeface="新細明體"/>
              </a:rPr>
              <a:t>)</a:t>
            </a:r>
            <a:endParaRPr lang="en-US" altLang="zh-TW">
              <a:ea typeface="新細明體"/>
              <a:cs typeface="Calibri"/>
            </a:endParaRPr>
          </a:p>
          <a:p>
            <a:r>
              <a:rPr lang="zh-TW" altLang="en-US"/>
              <a:t>用迴圈去重複執行程式碼得到結果。</a:t>
            </a:r>
          </a:p>
          <a:p>
            <a:r>
              <a:rPr lang="zh-TW" altLang="en-US">
                <a:ea typeface="新細明體"/>
              </a:rPr>
              <a:t>舉例來說，有</a:t>
            </a:r>
            <a:r>
              <a:rPr lang="en-US" altLang="zh-TW">
                <a:ea typeface="新細明體"/>
              </a:rPr>
              <a:t>100</a:t>
            </a:r>
            <a:r>
              <a:rPr lang="zh-TW" altLang="en-US">
                <a:ea typeface="新細明體"/>
              </a:rPr>
              <a:t>筆資料，一次只訓練其中</a:t>
            </a:r>
            <a:r>
              <a:rPr lang="en-US" altLang="zh-TW">
                <a:ea typeface="新細明體"/>
              </a:rPr>
              <a:t>10</a:t>
            </a:r>
            <a:r>
              <a:rPr lang="zh-TW" altLang="en-US">
                <a:ea typeface="新細明體"/>
              </a:rPr>
              <a:t>筆資料，就要</a:t>
            </a:r>
            <a:r>
              <a:rPr lang="en-US" altLang="zh-TW">
                <a:ea typeface="新細明體"/>
              </a:rPr>
              <a:t>10</a:t>
            </a:r>
            <a:r>
              <a:rPr lang="zh-TW" altLang="en-US">
                <a:ea typeface="新細明體"/>
              </a:rPr>
              <a:t>次迴圈才算是</a:t>
            </a:r>
            <a:r>
              <a:rPr lang="en-US" altLang="zh-TW">
                <a:ea typeface="新細明體"/>
              </a:rPr>
              <a:t>1</a:t>
            </a:r>
            <a:r>
              <a:rPr lang="zh-TW" altLang="en-US">
                <a:ea typeface="新細明體"/>
              </a:rPr>
              <a:t>個</a:t>
            </a:r>
            <a:r>
              <a:rPr lang="en-US" altLang="zh-TW">
                <a:ea typeface="新細明體"/>
              </a:rPr>
              <a:t>Epoch</a:t>
            </a:r>
            <a:r>
              <a:rPr lang="zh-TW" altLang="en-US">
                <a:ea typeface="新細明體"/>
              </a:rPr>
              <a:t>，也就是在這例子的情況下，</a:t>
            </a:r>
            <a:r>
              <a:rPr lang="en-US" altLang="zh-TW">
                <a:ea typeface="新細明體"/>
              </a:rPr>
              <a:t>1</a:t>
            </a:r>
            <a:r>
              <a:rPr lang="zh-TW" altLang="en-US">
                <a:ea typeface="新細明體"/>
              </a:rPr>
              <a:t>個</a:t>
            </a:r>
            <a:r>
              <a:rPr lang="en-US" altLang="zh-TW">
                <a:ea typeface="新細明體"/>
              </a:rPr>
              <a:t>Epoch</a:t>
            </a:r>
            <a:r>
              <a:rPr lang="zh-TW" altLang="en-US">
                <a:ea typeface="新細明體"/>
              </a:rPr>
              <a:t>就要</a:t>
            </a:r>
            <a:r>
              <a:rPr lang="en-US" altLang="zh-TW">
                <a:ea typeface="新細明體"/>
              </a:rPr>
              <a:t>10</a:t>
            </a:r>
            <a:r>
              <a:rPr lang="zh-TW" altLang="en-US">
                <a:ea typeface="新細明體"/>
              </a:rPr>
              <a:t>次</a:t>
            </a:r>
            <a:r>
              <a:rPr lang="en-US" altLang="zh-TW">
                <a:ea typeface="新細明體"/>
              </a:rPr>
              <a:t>Iteration</a:t>
            </a:r>
            <a:r>
              <a:rPr lang="zh-TW" altLang="en-US">
                <a:ea typeface="新細明體"/>
              </a:rPr>
              <a:t>。</a:t>
            </a:r>
            <a:endParaRPr lang="zh-TW" altLang="en-US">
              <a:ea typeface="新細明體"/>
              <a:cs typeface="Calibri"/>
            </a:endParaRPr>
          </a:p>
          <a:p>
            <a:endParaRPr lang="zh-TW" altLang="en-US"/>
          </a:p>
          <a:p>
            <a:r>
              <a:rPr lang="zh-TW" altLang="en-US">
                <a:ea typeface="新細明體"/>
              </a:rPr>
              <a:t>因此概念上就是：原始資料大小＝</a:t>
            </a:r>
            <a:r>
              <a:rPr lang="en-US" altLang="zh-TW" err="1">
                <a:ea typeface="新細明體"/>
              </a:rPr>
              <a:t>Iteration×Batch</a:t>
            </a:r>
            <a:r>
              <a:rPr lang="en-US" altLang="zh-TW">
                <a:ea typeface="新細明體"/>
              </a:rPr>
              <a:t> size</a:t>
            </a:r>
            <a:r>
              <a:rPr lang="zh-TW" altLang="en-US">
                <a:ea typeface="新細明體"/>
              </a:rPr>
              <a:t>＝</a:t>
            </a:r>
            <a:r>
              <a:rPr lang="en-US" altLang="zh-TW">
                <a:ea typeface="新細明體"/>
              </a:rPr>
              <a:t>1 Epoch</a:t>
            </a:r>
            <a:r>
              <a:rPr lang="zh-TW" altLang="en-US">
                <a:ea typeface="新細明體"/>
              </a:rPr>
              <a:t>。</a:t>
            </a:r>
            <a:endParaRPr lang="zh-TW" altLang="en-US">
              <a:ea typeface="新細明體"/>
              <a:cs typeface="Calibri"/>
            </a:endParaRPr>
          </a:p>
          <a:p>
            <a:r>
              <a:rPr lang="zh-TW" altLang="en-US">
                <a:ea typeface="新細明體"/>
              </a:rPr>
              <a:t>如果有個工程師，在</a:t>
            </a:r>
            <a:r>
              <a:rPr lang="en-US" altLang="zh-TW">
                <a:ea typeface="新細明體"/>
              </a:rPr>
              <a:t>100</a:t>
            </a:r>
            <a:r>
              <a:rPr lang="zh-TW" altLang="en-US">
                <a:ea typeface="新細明體"/>
              </a:rPr>
              <a:t>筆資料的情況下，決定每次用</a:t>
            </a:r>
            <a:r>
              <a:rPr lang="en-US" altLang="zh-TW">
                <a:ea typeface="新細明體"/>
              </a:rPr>
              <a:t>20</a:t>
            </a:r>
            <a:r>
              <a:rPr lang="zh-TW" altLang="en-US">
                <a:ea typeface="新細明體"/>
              </a:rPr>
              <a:t>筆資料進行訓練，全部資料都要訓練</a:t>
            </a:r>
            <a:r>
              <a:rPr lang="en-US" altLang="zh-TW">
                <a:ea typeface="新細明體"/>
              </a:rPr>
              <a:t>3</a:t>
            </a:r>
            <a:r>
              <a:rPr lang="zh-TW" altLang="en-US">
                <a:ea typeface="新細明體"/>
              </a:rPr>
              <a:t>次，這樣會</a:t>
            </a:r>
            <a:r>
              <a:rPr lang="en-US" altLang="zh-TW">
                <a:ea typeface="新細明體"/>
              </a:rPr>
              <a:t>Iteration</a:t>
            </a:r>
            <a:r>
              <a:rPr lang="zh-TW" altLang="en-US">
                <a:ea typeface="新細明體"/>
              </a:rPr>
              <a:t>幾次呢？</a:t>
            </a:r>
            <a:r>
              <a:rPr lang="en-US" altLang="zh-TW">
                <a:ea typeface="新細明體"/>
              </a:rPr>
              <a:t>Iteration</a:t>
            </a:r>
            <a:r>
              <a:rPr lang="zh-TW" altLang="en-US">
                <a:ea typeface="新細明體"/>
              </a:rPr>
              <a:t>＝</a:t>
            </a:r>
            <a:r>
              <a:rPr lang="en-US" altLang="zh-TW">
                <a:ea typeface="新細明體"/>
              </a:rPr>
              <a:t>(</a:t>
            </a:r>
            <a:r>
              <a:rPr lang="zh-TW" altLang="en-US">
                <a:ea typeface="新細明體"/>
              </a:rPr>
              <a:t>原始資料大小</a:t>
            </a:r>
            <a:r>
              <a:rPr lang="en-US" altLang="zh-TW">
                <a:ea typeface="新細明體"/>
              </a:rPr>
              <a:t>÷Batch size)×Epoch</a:t>
            </a:r>
            <a:r>
              <a:rPr lang="zh-TW" altLang="en-US">
                <a:ea typeface="新細明體"/>
              </a:rPr>
              <a:t>＝</a:t>
            </a:r>
            <a:r>
              <a:rPr lang="en-US" altLang="zh-TW">
                <a:ea typeface="新細明體"/>
              </a:rPr>
              <a:t>(100÷20)×3</a:t>
            </a:r>
            <a:r>
              <a:rPr lang="zh-TW" altLang="en-US">
                <a:ea typeface="新細明體"/>
              </a:rPr>
              <a:t>＝</a:t>
            </a:r>
            <a:r>
              <a:rPr lang="en-US" altLang="zh-TW">
                <a:ea typeface="新細明體"/>
              </a:rPr>
              <a:t>15</a:t>
            </a:r>
            <a:r>
              <a:rPr lang="zh-TW" altLang="en-US">
                <a:ea typeface="新細明體"/>
              </a:rPr>
              <a:t>次。</a:t>
            </a:r>
            <a:endParaRPr lang="zh-TW" altLang="en-US">
              <a:ea typeface="新細明體"/>
              <a:cs typeface="Calibri"/>
            </a:endParaRPr>
          </a:p>
        </p:txBody>
      </p:sp>
      <p:sp>
        <p:nvSpPr>
          <p:cNvPr id="4" name="頁首版面配置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E7EC0-9BE3-5541-9D76-7DE32A6C9D42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0019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https://blog.csdn.net/weixin_42784169/article/details/115957984</a:t>
            </a:r>
            <a:endParaRPr lang="zh-TW" altLang="en-US"/>
          </a:p>
        </p:txBody>
      </p:sp>
      <p:sp>
        <p:nvSpPr>
          <p:cNvPr id="4" name="頁首版面配置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E7EC0-9BE3-5541-9D76-7DE32A6C9D42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3015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https://blog.csdn.net/weixin_42784169/article/details/115957984</a:t>
            </a:r>
            <a:endParaRPr lang="zh-TW" altLang="en-US"/>
          </a:p>
        </p:txBody>
      </p:sp>
      <p:sp>
        <p:nvSpPr>
          <p:cNvPr id="4" name="頁首版面配置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E7EC0-9BE3-5541-9D76-7DE32A6C9D42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7652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ctr">
            <a:normAutofit/>
          </a:bodyPr>
          <a:lstStyle>
            <a:lvl1pPr algn="ctr">
              <a:defRPr sz="3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ECB15-F748-C140-A5C3-CF0090C943B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4468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18E23389-52EA-476C-8BD5-C395FB4275E7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352680" y="897729"/>
            <a:ext cx="3486641" cy="4122741"/>
          </a:xfrm>
          <a:custGeom>
            <a:avLst/>
            <a:gdLst>
              <a:gd name="connsiteX0" fmla="*/ 0 w 3486641"/>
              <a:gd name="connsiteY0" fmla="*/ 0 h 4122741"/>
              <a:gd name="connsiteX1" fmla="*/ 3486641 w 3486641"/>
              <a:gd name="connsiteY1" fmla="*/ 0 h 4122741"/>
              <a:gd name="connsiteX2" fmla="*/ 3486641 w 3486641"/>
              <a:gd name="connsiteY2" fmla="*/ 4122741 h 4122741"/>
              <a:gd name="connsiteX3" fmla="*/ 0 w 3486641"/>
              <a:gd name="connsiteY3" fmla="*/ 4122741 h 4122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86641" h="4122741">
                <a:moveTo>
                  <a:pt x="0" y="0"/>
                </a:moveTo>
                <a:lnTo>
                  <a:pt x="3486641" y="0"/>
                </a:lnTo>
                <a:lnTo>
                  <a:pt x="3486641" y="4122741"/>
                </a:lnTo>
                <a:lnTo>
                  <a:pt x="0" y="412274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n-US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7ECB15-F748-C140-A5C3-CF0090C943B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5844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1DE956BE-5335-45EB-A523-B717C882DC2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181045" y="0"/>
            <a:ext cx="2571069" cy="4362450"/>
          </a:xfrm>
          <a:custGeom>
            <a:avLst/>
            <a:gdLst>
              <a:gd name="connsiteX0" fmla="*/ 0 w 2571069"/>
              <a:gd name="connsiteY0" fmla="*/ 0 h 3532010"/>
              <a:gd name="connsiteX1" fmla="*/ 2571069 w 2571069"/>
              <a:gd name="connsiteY1" fmla="*/ 0 h 3532010"/>
              <a:gd name="connsiteX2" fmla="*/ 2571069 w 2571069"/>
              <a:gd name="connsiteY2" fmla="*/ 3532010 h 3532010"/>
              <a:gd name="connsiteX3" fmla="*/ 0 w 2571069"/>
              <a:gd name="connsiteY3" fmla="*/ 3532010 h 35320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71069" h="3532010">
                <a:moveTo>
                  <a:pt x="0" y="0"/>
                </a:moveTo>
                <a:lnTo>
                  <a:pt x="2571069" y="0"/>
                </a:lnTo>
                <a:lnTo>
                  <a:pt x="2571069" y="3532010"/>
                </a:lnTo>
                <a:lnTo>
                  <a:pt x="0" y="353201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E9D294BE-C394-49DF-B4AB-34556FE2B267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33020" y="2495550"/>
            <a:ext cx="5177938" cy="4362450"/>
          </a:xfrm>
          <a:custGeom>
            <a:avLst/>
            <a:gdLst>
              <a:gd name="connsiteX0" fmla="*/ 0 w 2571069"/>
              <a:gd name="connsiteY0" fmla="*/ 0 h 3532010"/>
              <a:gd name="connsiteX1" fmla="*/ 2571069 w 2571069"/>
              <a:gd name="connsiteY1" fmla="*/ 0 h 3532010"/>
              <a:gd name="connsiteX2" fmla="*/ 2571069 w 2571069"/>
              <a:gd name="connsiteY2" fmla="*/ 3532010 h 3532010"/>
              <a:gd name="connsiteX3" fmla="*/ 0 w 2571069"/>
              <a:gd name="connsiteY3" fmla="*/ 3532010 h 35320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71069" h="3532010">
                <a:moveTo>
                  <a:pt x="0" y="0"/>
                </a:moveTo>
                <a:lnTo>
                  <a:pt x="2571069" y="0"/>
                </a:lnTo>
                <a:lnTo>
                  <a:pt x="2571069" y="3532010"/>
                </a:lnTo>
                <a:lnTo>
                  <a:pt x="0" y="353201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7ECB15-F748-C140-A5C3-CF0090C943B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6083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A1B7F7AF-917E-4A3B-8BF6-D1AC1E4DBEC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318000" y="2483555"/>
            <a:ext cx="3556000" cy="3556000"/>
          </a:xfrm>
          <a:custGeom>
            <a:avLst/>
            <a:gdLst>
              <a:gd name="connsiteX0" fmla="*/ 1778000 w 3556000"/>
              <a:gd name="connsiteY0" fmla="*/ 0 h 3556000"/>
              <a:gd name="connsiteX1" fmla="*/ 3556000 w 3556000"/>
              <a:gd name="connsiteY1" fmla="*/ 1778000 h 3556000"/>
              <a:gd name="connsiteX2" fmla="*/ 1778000 w 3556000"/>
              <a:gd name="connsiteY2" fmla="*/ 3556000 h 3556000"/>
              <a:gd name="connsiteX3" fmla="*/ 0 w 3556000"/>
              <a:gd name="connsiteY3" fmla="*/ 1778000 h 3556000"/>
              <a:gd name="connsiteX4" fmla="*/ 1778000 w 3556000"/>
              <a:gd name="connsiteY4" fmla="*/ 0 h 355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56000" h="3556000">
                <a:moveTo>
                  <a:pt x="1778000" y="0"/>
                </a:moveTo>
                <a:cubicBezTo>
                  <a:pt x="2759962" y="0"/>
                  <a:pt x="3556000" y="796038"/>
                  <a:pt x="3556000" y="1778000"/>
                </a:cubicBezTo>
                <a:cubicBezTo>
                  <a:pt x="3556000" y="2759962"/>
                  <a:pt x="2759962" y="3556000"/>
                  <a:pt x="1778000" y="3556000"/>
                </a:cubicBezTo>
                <a:cubicBezTo>
                  <a:pt x="796038" y="3556000"/>
                  <a:pt x="0" y="2759962"/>
                  <a:pt x="0" y="1778000"/>
                </a:cubicBezTo>
                <a:cubicBezTo>
                  <a:pt x="0" y="796038"/>
                  <a:pt x="796038" y="0"/>
                  <a:pt x="1778000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n-US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7ECB15-F748-C140-A5C3-CF0090C943B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4820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7EA7775-DB6B-44F4-8D62-5DA0D87EB0D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2583544"/>
            <a:ext cx="6778169" cy="3441438"/>
          </a:xfrm>
          <a:custGeom>
            <a:avLst/>
            <a:gdLst>
              <a:gd name="connsiteX0" fmla="*/ 0 w 2887530"/>
              <a:gd name="connsiteY0" fmla="*/ 0 h 3441438"/>
              <a:gd name="connsiteX1" fmla="*/ 2887530 w 2887530"/>
              <a:gd name="connsiteY1" fmla="*/ 0 h 3441438"/>
              <a:gd name="connsiteX2" fmla="*/ 2887530 w 2887530"/>
              <a:gd name="connsiteY2" fmla="*/ 3441438 h 3441438"/>
              <a:gd name="connsiteX3" fmla="*/ 0 w 2887530"/>
              <a:gd name="connsiteY3" fmla="*/ 3441438 h 3441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87530" h="3441438">
                <a:moveTo>
                  <a:pt x="0" y="0"/>
                </a:moveTo>
                <a:lnTo>
                  <a:pt x="2887530" y="0"/>
                </a:lnTo>
                <a:lnTo>
                  <a:pt x="2887530" y="3441438"/>
                </a:lnTo>
                <a:lnTo>
                  <a:pt x="0" y="3441438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n-US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7ECB15-F748-C140-A5C3-CF0090C943B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1546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C26C200A-1692-4B81-80B1-0C4E5412ABD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33019" y="0"/>
            <a:ext cx="3925208" cy="4175222"/>
          </a:xfrm>
          <a:custGeom>
            <a:avLst/>
            <a:gdLst>
              <a:gd name="connsiteX0" fmla="*/ 0 w 3925208"/>
              <a:gd name="connsiteY0" fmla="*/ 0 h 4175222"/>
              <a:gd name="connsiteX1" fmla="*/ 3925208 w 3925208"/>
              <a:gd name="connsiteY1" fmla="*/ 0 h 4175222"/>
              <a:gd name="connsiteX2" fmla="*/ 3925208 w 3925208"/>
              <a:gd name="connsiteY2" fmla="*/ 4175222 h 4175222"/>
              <a:gd name="connsiteX3" fmla="*/ 0 w 3925208"/>
              <a:gd name="connsiteY3" fmla="*/ 4175222 h 41752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25208" h="4175222">
                <a:moveTo>
                  <a:pt x="0" y="0"/>
                </a:moveTo>
                <a:lnTo>
                  <a:pt x="3925208" y="0"/>
                </a:lnTo>
                <a:lnTo>
                  <a:pt x="3925208" y="4175222"/>
                </a:lnTo>
                <a:lnTo>
                  <a:pt x="0" y="4175222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n-US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7ECB15-F748-C140-A5C3-CF0090C943B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69817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0EF0470D-8CEE-488B-9814-174F80FE4F6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16886" y="0"/>
            <a:ext cx="5119457" cy="6041114"/>
          </a:xfrm>
          <a:custGeom>
            <a:avLst/>
            <a:gdLst>
              <a:gd name="connsiteX0" fmla="*/ 0 w 5279113"/>
              <a:gd name="connsiteY0" fmla="*/ 0 h 4362450"/>
              <a:gd name="connsiteX1" fmla="*/ 5279113 w 5279113"/>
              <a:gd name="connsiteY1" fmla="*/ 0 h 4362450"/>
              <a:gd name="connsiteX2" fmla="*/ 5279113 w 5279113"/>
              <a:gd name="connsiteY2" fmla="*/ 4362450 h 4362450"/>
              <a:gd name="connsiteX3" fmla="*/ 0 w 5279113"/>
              <a:gd name="connsiteY3" fmla="*/ 4362450 h 4362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79113" h="4362450">
                <a:moveTo>
                  <a:pt x="0" y="0"/>
                </a:moveTo>
                <a:lnTo>
                  <a:pt x="5279113" y="0"/>
                </a:lnTo>
                <a:lnTo>
                  <a:pt x="5279113" y="4362450"/>
                </a:lnTo>
                <a:lnTo>
                  <a:pt x="0" y="436245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n-US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7ECB15-F748-C140-A5C3-CF0090C943B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2217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688DB37D-65E1-4079-B0D5-0F582566C65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4064000"/>
              <a:gd name="connsiteY0" fmla="*/ 0 h 3429000"/>
              <a:gd name="connsiteX1" fmla="*/ 4064000 w 4064000"/>
              <a:gd name="connsiteY1" fmla="*/ 0 h 3429000"/>
              <a:gd name="connsiteX2" fmla="*/ 4064000 w 4064000"/>
              <a:gd name="connsiteY2" fmla="*/ 3429000 h 3429000"/>
              <a:gd name="connsiteX3" fmla="*/ 0 w 40640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64000" h="3429000">
                <a:moveTo>
                  <a:pt x="0" y="0"/>
                </a:moveTo>
                <a:lnTo>
                  <a:pt x="4064000" y="0"/>
                </a:lnTo>
                <a:lnTo>
                  <a:pt x="4064000" y="3429000"/>
                </a:lnTo>
                <a:lnTo>
                  <a:pt x="0" y="342900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n-US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7ECB15-F748-C140-A5C3-CF0090C943B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0216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688DB37D-65E1-4079-B0D5-0F582566C65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544456" y="533400"/>
            <a:ext cx="6647543" cy="6324600"/>
          </a:xfrm>
          <a:custGeom>
            <a:avLst/>
            <a:gdLst>
              <a:gd name="connsiteX0" fmla="*/ 0 w 4064000"/>
              <a:gd name="connsiteY0" fmla="*/ 0 h 3429000"/>
              <a:gd name="connsiteX1" fmla="*/ 4064000 w 4064000"/>
              <a:gd name="connsiteY1" fmla="*/ 0 h 3429000"/>
              <a:gd name="connsiteX2" fmla="*/ 4064000 w 4064000"/>
              <a:gd name="connsiteY2" fmla="*/ 3429000 h 3429000"/>
              <a:gd name="connsiteX3" fmla="*/ 0 w 40640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64000" h="3429000">
                <a:moveTo>
                  <a:pt x="0" y="0"/>
                </a:moveTo>
                <a:lnTo>
                  <a:pt x="4064000" y="0"/>
                </a:lnTo>
                <a:lnTo>
                  <a:pt x="4064000" y="3429000"/>
                </a:lnTo>
                <a:lnTo>
                  <a:pt x="0" y="342900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n-US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7ECB15-F748-C140-A5C3-CF0090C943B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0002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384450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A85C0-AE34-4ABD-8152-C56FFC1318E5}" type="datetimeFigureOut">
              <a:rPr lang="zh-TW" altLang="en-US" smtClean="0"/>
              <a:t>2023/8/7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F42EF-30FF-4F05-8A00-31703C6BBF1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382505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7ECB15-F748-C140-A5C3-CF0090C943B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4220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DD0F6539-7F5D-4F90-8693-840BF2266FF7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30118" y="5015870"/>
            <a:ext cx="10528864" cy="1842131"/>
          </a:xfrm>
          <a:custGeom>
            <a:avLst/>
            <a:gdLst>
              <a:gd name="connsiteX0" fmla="*/ 0 w 10528864"/>
              <a:gd name="connsiteY0" fmla="*/ 0 h 1842131"/>
              <a:gd name="connsiteX1" fmla="*/ 10528864 w 10528864"/>
              <a:gd name="connsiteY1" fmla="*/ 0 h 1842131"/>
              <a:gd name="connsiteX2" fmla="*/ 10528864 w 10528864"/>
              <a:gd name="connsiteY2" fmla="*/ 1842131 h 1842131"/>
              <a:gd name="connsiteX3" fmla="*/ 0 w 10528864"/>
              <a:gd name="connsiteY3" fmla="*/ 1842131 h 1842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528864" h="1842131">
                <a:moveTo>
                  <a:pt x="0" y="0"/>
                </a:moveTo>
                <a:lnTo>
                  <a:pt x="10528864" y="0"/>
                </a:lnTo>
                <a:lnTo>
                  <a:pt x="10528864" y="1842131"/>
                </a:lnTo>
                <a:lnTo>
                  <a:pt x="0" y="184213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n-US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7ECB15-F748-C140-A5C3-CF0090C943B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0722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754969A-9370-4C65-81A6-E4216A7C03A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024914" y="970861"/>
            <a:ext cx="4238170" cy="4916280"/>
          </a:xfrm>
          <a:custGeom>
            <a:avLst/>
            <a:gdLst>
              <a:gd name="connsiteX0" fmla="*/ 0 w 4238170"/>
              <a:gd name="connsiteY0" fmla="*/ 0 h 4916280"/>
              <a:gd name="connsiteX1" fmla="*/ 4238170 w 4238170"/>
              <a:gd name="connsiteY1" fmla="*/ 2458140 h 4916280"/>
              <a:gd name="connsiteX2" fmla="*/ 0 w 4238170"/>
              <a:gd name="connsiteY2" fmla="*/ 4916280 h 4916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238170" h="4916280">
                <a:moveTo>
                  <a:pt x="0" y="0"/>
                </a:moveTo>
                <a:lnTo>
                  <a:pt x="4238170" y="2458140"/>
                </a:lnTo>
                <a:lnTo>
                  <a:pt x="0" y="491628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7ECB15-F748-C140-A5C3-CF0090C943B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3129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E5973635-923E-46D3-98B8-9453C6DEA190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2879371" y="2497365"/>
            <a:ext cx="1854200" cy="1854198"/>
          </a:xfrm>
          <a:custGeom>
            <a:avLst/>
            <a:gdLst>
              <a:gd name="connsiteX0" fmla="*/ 927100 w 1854200"/>
              <a:gd name="connsiteY0" fmla="*/ 0 h 1854198"/>
              <a:gd name="connsiteX1" fmla="*/ 1854200 w 1854200"/>
              <a:gd name="connsiteY1" fmla="*/ 927099 h 1854198"/>
              <a:gd name="connsiteX2" fmla="*/ 927100 w 1854200"/>
              <a:gd name="connsiteY2" fmla="*/ 1854198 h 1854198"/>
              <a:gd name="connsiteX3" fmla="*/ 0 w 1854200"/>
              <a:gd name="connsiteY3" fmla="*/ 927099 h 1854198"/>
              <a:gd name="connsiteX4" fmla="*/ 927100 w 1854200"/>
              <a:gd name="connsiteY4" fmla="*/ 0 h 1854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54200" h="1854198">
                <a:moveTo>
                  <a:pt x="927100" y="0"/>
                </a:moveTo>
                <a:cubicBezTo>
                  <a:pt x="1439123" y="0"/>
                  <a:pt x="1854200" y="415076"/>
                  <a:pt x="1854200" y="927099"/>
                </a:cubicBezTo>
                <a:cubicBezTo>
                  <a:pt x="1854200" y="1439122"/>
                  <a:pt x="1439123" y="1854198"/>
                  <a:pt x="927100" y="1854198"/>
                </a:cubicBezTo>
                <a:cubicBezTo>
                  <a:pt x="415077" y="1854198"/>
                  <a:pt x="0" y="1439122"/>
                  <a:pt x="0" y="927099"/>
                </a:cubicBezTo>
                <a:cubicBezTo>
                  <a:pt x="0" y="415076"/>
                  <a:pt x="415077" y="0"/>
                  <a:pt x="927100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FDF5755B-E8D1-4C3C-8C4A-BA73842C7A2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458429" y="2497365"/>
            <a:ext cx="1854200" cy="1854198"/>
          </a:xfrm>
          <a:custGeom>
            <a:avLst/>
            <a:gdLst>
              <a:gd name="connsiteX0" fmla="*/ 927100 w 1854200"/>
              <a:gd name="connsiteY0" fmla="*/ 0 h 1854198"/>
              <a:gd name="connsiteX1" fmla="*/ 1854200 w 1854200"/>
              <a:gd name="connsiteY1" fmla="*/ 927099 h 1854198"/>
              <a:gd name="connsiteX2" fmla="*/ 927100 w 1854200"/>
              <a:gd name="connsiteY2" fmla="*/ 1854198 h 1854198"/>
              <a:gd name="connsiteX3" fmla="*/ 0 w 1854200"/>
              <a:gd name="connsiteY3" fmla="*/ 927099 h 1854198"/>
              <a:gd name="connsiteX4" fmla="*/ 927100 w 1854200"/>
              <a:gd name="connsiteY4" fmla="*/ 0 h 1854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54200" h="1854198">
                <a:moveTo>
                  <a:pt x="927100" y="0"/>
                </a:moveTo>
                <a:cubicBezTo>
                  <a:pt x="1439123" y="0"/>
                  <a:pt x="1854200" y="415076"/>
                  <a:pt x="1854200" y="927099"/>
                </a:cubicBezTo>
                <a:cubicBezTo>
                  <a:pt x="1854200" y="1439122"/>
                  <a:pt x="1439123" y="1854198"/>
                  <a:pt x="927100" y="1854198"/>
                </a:cubicBezTo>
                <a:cubicBezTo>
                  <a:pt x="415077" y="1854198"/>
                  <a:pt x="0" y="1439122"/>
                  <a:pt x="0" y="927099"/>
                </a:cubicBezTo>
                <a:cubicBezTo>
                  <a:pt x="0" y="415076"/>
                  <a:pt x="415077" y="0"/>
                  <a:pt x="927100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03AF38AF-3A25-463F-81A5-ACF38619DE4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168900" y="2497365"/>
            <a:ext cx="1854200" cy="1854198"/>
          </a:xfrm>
          <a:custGeom>
            <a:avLst/>
            <a:gdLst>
              <a:gd name="connsiteX0" fmla="*/ 927100 w 1854200"/>
              <a:gd name="connsiteY0" fmla="*/ 0 h 1854198"/>
              <a:gd name="connsiteX1" fmla="*/ 1854200 w 1854200"/>
              <a:gd name="connsiteY1" fmla="*/ 927099 h 1854198"/>
              <a:gd name="connsiteX2" fmla="*/ 927100 w 1854200"/>
              <a:gd name="connsiteY2" fmla="*/ 1854198 h 1854198"/>
              <a:gd name="connsiteX3" fmla="*/ 0 w 1854200"/>
              <a:gd name="connsiteY3" fmla="*/ 927099 h 1854198"/>
              <a:gd name="connsiteX4" fmla="*/ 927100 w 1854200"/>
              <a:gd name="connsiteY4" fmla="*/ 0 h 1854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54200" h="1854198">
                <a:moveTo>
                  <a:pt x="927100" y="0"/>
                </a:moveTo>
                <a:cubicBezTo>
                  <a:pt x="1439123" y="0"/>
                  <a:pt x="1854200" y="415076"/>
                  <a:pt x="1854200" y="927099"/>
                </a:cubicBezTo>
                <a:cubicBezTo>
                  <a:pt x="1854200" y="1439122"/>
                  <a:pt x="1439123" y="1854198"/>
                  <a:pt x="927100" y="1854198"/>
                </a:cubicBezTo>
                <a:cubicBezTo>
                  <a:pt x="415077" y="1854198"/>
                  <a:pt x="0" y="1439122"/>
                  <a:pt x="0" y="927099"/>
                </a:cubicBezTo>
                <a:cubicBezTo>
                  <a:pt x="0" y="415076"/>
                  <a:pt x="415077" y="0"/>
                  <a:pt x="927100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7ECB15-F748-C140-A5C3-CF0090C943B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1948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F5F94567-BD52-4001-A391-4EB2A0DCC48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33018" y="830442"/>
            <a:ext cx="5262982" cy="2598559"/>
          </a:xfrm>
          <a:custGeom>
            <a:avLst/>
            <a:gdLst>
              <a:gd name="connsiteX0" fmla="*/ 0 w 5262982"/>
              <a:gd name="connsiteY0" fmla="*/ 0 h 2598559"/>
              <a:gd name="connsiteX1" fmla="*/ 5262982 w 5262982"/>
              <a:gd name="connsiteY1" fmla="*/ 0 h 2598559"/>
              <a:gd name="connsiteX2" fmla="*/ 5262982 w 5262982"/>
              <a:gd name="connsiteY2" fmla="*/ 2598559 h 2598559"/>
              <a:gd name="connsiteX3" fmla="*/ 0 w 5262982"/>
              <a:gd name="connsiteY3" fmla="*/ 2598559 h 2598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62982" h="2598559">
                <a:moveTo>
                  <a:pt x="0" y="0"/>
                </a:moveTo>
                <a:lnTo>
                  <a:pt x="5262982" y="0"/>
                </a:lnTo>
                <a:lnTo>
                  <a:pt x="5262982" y="2598559"/>
                </a:lnTo>
                <a:lnTo>
                  <a:pt x="0" y="2598559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n-US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7ECB15-F748-C140-A5C3-CF0090C943B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6723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E20A6B2-4596-4C2F-BA63-01B779C9A7D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0" y="2495551"/>
            <a:ext cx="5411112" cy="2450194"/>
          </a:xfrm>
          <a:custGeom>
            <a:avLst/>
            <a:gdLst>
              <a:gd name="connsiteX0" fmla="*/ 0 w 5411112"/>
              <a:gd name="connsiteY0" fmla="*/ 0 h 2450194"/>
              <a:gd name="connsiteX1" fmla="*/ 4186015 w 5411112"/>
              <a:gd name="connsiteY1" fmla="*/ 0 h 2450194"/>
              <a:gd name="connsiteX2" fmla="*/ 5411112 w 5411112"/>
              <a:gd name="connsiteY2" fmla="*/ 1225097 h 2450194"/>
              <a:gd name="connsiteX3" fmla="*/ 4186015 w 5411112"/>
              <a:gd name="connsiteY3" fmla="*/ 2450194 h 2450194"/>
              <a:gd name="connsiteX4" fmla="*/ 0 w 5411112"/>
              <a:gd name="connsiteY4" fmla="*/ 2450194 h 2450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11112" h="2450194">
                <a:moveTo>
                  <a:pt x="0" y="0"/>
                </a:moveTo>
                <a:lnTo>
                  <a:pt x="4186015" y="0"/>
                </a:lnTo>
                <a:cubicBezTo>
                  <a:pt x="4862617" y="0"/>
                  <a:pt x="5411112" y="548495"/>
                  <a:pt x="5411112" y="1225097"/>
                </a:cubicBezTo>
                <a:cubicBezTo>
                  <a:pt x="5411112" y="1901699"/>
                  <a:pt x="4862617" y="2450194"/>
                  <a:pt x="4186015" y="2450194"/>
                </a:cubicBezTo>
                <a:lnTo>
                  <a:pt x="0" y="2450194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n-US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7ECB15-F748-C140-A5C3-CF0090C943B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4283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1CCDF2B-A6D5-43E6-B303-F7513D028A5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495550" y="1"/>
            <a:ext cx="4972050" cy="4945743"/>
          </a:xfrm>
          <a:custGeom>
            <a:avLst/>
            <a:gdLst>
              <a:gd name="connsiteX0" fmla="*/ 0 w 4972050"/>
              <a:gd name="connsiteY0" fmla="*/ 0 h 4945743"/>
              <a:gd name="connsiteX1" fmla="*/ 4972050 w 4972050"/>
              <a:gd name="connsiteY1" fmla="*/ 0 h 4945743"/>
              <a:gd name="connsiteX2" fmla="*/ 4972050 w 4972050"/>
              <a:gd name="connsiteY2" fmla="*/ 4945743 h 4945743"/>
              <a:gd name="connsiteX3" fmla="*/ 0 w 4972050"/>
              <a:gd name="connsiteY3" fmla="*/ 4945743 h 4945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72050" h="4945743">
                <a:moveTo>
                  <a:pt x="0" y="0"/>
                </a:moveTo>
                <a:lnTo>
                  <a:pt x="4972050" y="0"/>
                </a:lnTo>
                <a:lnTo>
                  <a:pt x="4972050" y="4945743"/>
                </a:lnTo>
                <a:lnTo>
                  <a:pt x="0" y="4945743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n-US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7ECB15-F748-C140-A5C3-CF0090C943B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0668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4BA190B-A16F-4F68-A445-F1D7FECD72F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627034" y="0"/>
            <a:ext cx="6564965" cy="3429000"/>
          </a:xfrm>
          <a:custGeom>
            <a:avLst/>
            <a:gdLst>
              <a:gd name="connsiteX0" fmla="*/ 0 w 12192000"/>
              <a:gd name="connsiteY0" fmla="*/ 0 h 3429000"/>
              <a:gd name="connsiteX1" fmla="*/ 12192000 w 12192000"/>
              <a:gd name="connsiteY1" fmla="*/ 0 h 3429000"/>
              <a:gd name="connsiteX2" fmla="*/ 12192000 w 12192000"/>
              <a:gd name="connsiteY2" fmla="*/ 3429000 h 3429000"/>
              <a:gd name="connsiteX3" fmla="*/ 0 w 121920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429000">
                <a:moveTo>
                  <a:pt x="0" y="0"/>
                </a:moveTo>
                <a:lnTo>
                  <a:pt x="12192000" y="0"/>
                </a:lnTo>
                <a:lnTo>
                  <a:pt x="12192000" y="3429000"/>
                </a:lnTo>
                <a:lnTo>
                  <a:pt x="0" y="342900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n-US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7ECB15-F748-C140-A5C3-CF0090C943B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4397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7ECB15-F748-C140-A5C3-CF0090C943B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橢圓 6"/>
          <p:cNvSpPr/>
          <p:nvPr userDrawn="1"/>
        </p:nvSpPr>
        <p:spPr>
          <a:xfrm>
            <a:off x="10235548" y="185738"/>
            <a:ext cx="804133" cy="804133"/>
          </a:xfrm>
          <a:prstGeom prst="ellipse">
            <a:avLst/>
          </a:prstGeom>
          <a:solidFill>
            <a:srgbClr val="333F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/>
              <a:t>講者照片</a:t>
            </a:r>
          </a:p>
        </p:txBody>
      </p:sp>
    </p:spTree>
    <p:extLst>
      <p:ext uri="{BB962C8B-B14F-4D97-AF65-F5344CB8AC3E}">
        <p14:creationId xmlns:p14="http://schemas.microsoft.com/office/powerpoint/2010/main" val="3625576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870" r:id="rId2"/>
    <p:sldLayoutId id="2147484044" r:id="rId3"/>
    <p:sldLayoutId id="2147484041" r:id="rId4"/>
    <p:sldLayoutId id="2147484040" r:id="rId5"/>
    <p:sldLayoutId id="2147484039" r:id="rId6"/>
    <p:sldLayoutId id="2147484043" r:id="rId7"/>
    <p:sldLayoutId id="2147484037" r:id="rId8"/>
    <p:sldLayoutId id="2147484042" r:id="rId9"/>
    <p:sldLayoutId id="2147484029" r:id="rId10"/>
    <p:sldLayoutId id="2147484026" r:id="rId11"/>
    <p:sldLayoutId id="2147484045" r:id="rId12"/>
    <p:sldLayoutId id="2147484023" r:id="rId13"/>
    <p:sldLayoutId id="2147484022" r:id="rId14"/>
    <p:sldLayoutId id="2147484021" r:id="rId15"/>
    <p:sldLayoutId id="2147484019" r:id="rId16"/>
    <p:sldLayoutId id="2147484032" r:id="rId17"/>
    <p:sldLayoutId id="2147484046" r:id="rId18"/>
    <p:sldLayoutId id="2147484047" r:id="rId19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ctr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ctr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ctr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ctr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ctr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jpeg"/><Relationship Id="rId18" Type="http://schemas.openxmlformats.org/officeDocument/2006/relationships/image" Target="../media/image6.jpeg"/><Relationship Id="rId3" Type="http://schemas.openxmlformats.org/officeDocument/2006/relationships/image" Target="../media/image28.jpeg"/><Relationship Id="rId7" Type="http://schemas.openxmlformats.org/officeDocument/2006/relationships/image" Target="../media/image32.png"/><Relationship Id="rId12" Type="http://schemas.openxmlformats.org/officeDocument/2006/relationships/image" Target="../media/image37.jpeg"/><Relationship Id="rId17" Type="http://schemas.openxmlformats.org/officeDocument/2006/relationships/image" Target="../media/image42.png"/><Relationship Id="rId2" Type="http://schemas.openxmlformats.org/officeDocument/2006/relationships/image" Target="../media/image27.png"/><Relationship Id="rId16" Type="http://schemas.openxmlformats.org/officeDocument/2006/relationships/image" Target="../media/image41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1.jpe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5" Type="http://schemas.openxmlformats.org/officeDocument/2006/relationships/image" Target="../media/image4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Relationship Id="rId14" Type="http://schemas.openxmlformats.org/officeDocument/2006/relationships/image" Target="../media/image39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jpeg"/><Relationship Id="rId13" Type="http://schemas.openxmlformats.org/officeDocument/2006/relationships/image" Target="../media/image42.png"/><Relationship Id="rId3" Type="http://schemas.openxmlformats.org/officeDocument/2006/relationships/image" Target="../media/image29.png"/><Relationship Id="rId7" Type="http://schemas.openxmlformats.org/officeDocument/2006/relationships/image" Target="../media/image38.jpeg"/><Relationship Id="rId12" Type="http://schemas.openxmlformats.org/officeDocument/2006/relationships/image" Target="../media/image46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1.png"/><Relationship Id="rId11" Type="http://schemas.openxmlformats.org/officeDocument/2006/relationships/image" Target="../media/image45.jpeg"/><Relationship Id="rId5" Type="http://schemas.openxmlformats.org/officeDocument/2006/relationships/image" Target="../media/image36.png"/><Relationship Id="rId10" Type="http://schemas.openxmlformats.org/officeDocument/2006/relationships/image" Target="../media/image44.jpeg"/><Relationship Id="rId4" Type="http://schemas.openxmlformats.org/officeDocument/2006/relationships/image" Target="../media/image31.jpeg"/><Relationship Id="rId9" Type="http://schemas.openxmlformats.org/officeDocument/2006/relationships/image" Target="../media/image43.png"/><Relationship Id="rId14" Type="http://schemas.openxmlformats.org/officeDocument/2006/relationships/image" Target="../media/image6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2.png"/><Relationship Id="rId3" Type="http://schemas.openxmlformats.org/officeDocument/2006/relationships/image" Target="../media/image29.png"/><Relationship Id="rId7" Type="http://schemas.openxmlformats.org/officeDocument/2006/relationships/image" Target="../media/image39.jpeg"/><Relationship Id="rId12" Type="http://schemas.openxmlformats.org/officeDocument/2006/relationships/image" Target="../media/image41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8.jpeg"/><Relationship Id="rId11" Type="http://schemas.openxmlformats.org/officeDocument/2006/relationships/image" Target="../media/image46.png"/><Relationship Id="rId5" Type="http://schemas.openxmlformats.org/officeDocument/2006/relationships/image" Target="../media/image36.png"/><Relationship Id="rId10" Type="http://schemas.openxmlformats.org/officeDocument/2006/relationships/image" Target="../media/image45.jpeg"/><Relationship Id="rId4" Type="http://schemas.openxmlformats.org/officeDocument/2006/relationships/image" Target="../media/image31.jpeg"/><Relationship Id="rId9" Type="http://schemas.openxmlformats.org/officeDocument/2006/relationships/image" Target="../media/image44.jpeg"/><Relationship Id="rId14" Type="http://schemas.openxmlformats.org/officeDocument/2006/relationships/image" Target="../media/image6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jpeg"/><Relationship Id="rId13" Type="http://schemas.openxmlformats.org/officeDocument/2006/relationships/image" Target="../media/image46.png"/><Relationship Id="rId3" Type="http://schemas.openxmlformats.org/officeDocument/2006/relationships/image" Target="../media/image42.png"/><Relationship Id="rId7" Type="http://schemas.openxmlformats.org/officeDocument/2006/relationships/image" Target="../media/image36.png"/><Relationship Id="rId12" Type="http://schemas.openxmlformats.org/officeDocument/2006/relationships/image" Target="../media/image45.jpe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1.jpeg"/><Relationship Id="rId11" Type="http://schemas.openxmlformats.org/officeDocument/2006/relationships/image" Target="../media/image44.jpeg"/><Relationship Id="rId5" Type="http://schemas.openxmlformats.org/officeDocument/2006/relationships/image" Target="../media/image29.png"/><Relationship Id="rId10" Type="http://schemas.openxmlformats.org/officeDocument/2006/relationships/image" Target="../media/image43.png"/><Relationship Id="rId4" Type="http://schemas.openxmlformats.org/officeDocument/2006/relationships/image" Target="../media/image28.jpeg"/><Relationship Id="rId9" Type="http://schemas.openxmlformats.org/officeDocument/2006/relationships/image" Target="../media/image39.jpeg"/><Relationship Id="rId14" Type="http://schemas.openxmlformats.org/officeDocument/2006/relationships/image" Target="../media/image6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jpeg"/><Relationship Id="rId13" Type="http://schemas.openxmlformats.org/officeDocument/2006/relationships/image" Target="../media/image46.png"/><Relationship Id="rId3" Type="http://schemas.openxmlformats.org/officeDocument/2006/relationships/image" Target="../media/image42.png"/><Relationship Id="rId7" Type="http://schemas.openxmlformats.org/officeDocument/2006/relationships/image" Target="../media/image36.png"/><Relationship Id="rId12" Type="http://schemas.openxmlformats.org/officeDocument/2006/relationships/image" Target="../media/image45.jpe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1.jpeg"/><Relationship Id="rId11" Type="http://schemas.openxmlformats.org/officeDocument/2006/relationships/image" Target="../media/image44.jpeg"/><Relationship Id="rId5" Type="http://schemas.openxmlformats.org/officeDocument/2006/relationships/image" Target="../media/image29.png"/><Relationship Id="rId10" Type="http://schemas.openxmlformats.org/officeDocument/2006/relationships/image" Target="../media/image43.png"/><Relationship Id="rId4" Type="http://schemas.openxmlformats.org/officeDocument/2006/relationships/image" Target="../media/image28.jpeg"/><Relationship Id="rId9" Type="http://schemas.openxmlformats.org/officeDocument/2006/relationships/image" Target="../media/image39.jpeg"/><Relationship Id="rId14" Type="http://schemas.openxmlformats.org/officeDocument/2006/relationships/image" Target="../media/image6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jpeg"/><Relationship Id="rId13" Type="http://schemas.openxmlformats.org/officeDocument/2006/relationships/image" Target="../media/image46.png"/><Relationship Id="rId3" Type="http://schemas.openxmlformats.org/officeDocument/2006/relationships/image" Target="../media/image42.png"/><Relationship Id="rId7" Type="http://schemas.openxmlformats.org/officeDocument/2006/relationships/image" Target="../media/image36.png"/><Relationship Id="rId12" Type="http://schemas.openxmlformats.org/officeDocument/2006/relationships/image" Target="../media/image45.jpe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1.jpeg"/><Relationship Id="rId11" Type="http://schemas.openxmlformats.org/officeDocument/2006/relationships/image" Target="../media/image44.jpeg"/><Relationship Id="rId5" Type="http://schemas.openxmlformats.org/officeDocument/2006/relationships/image" Target="../media/image29.png"/><Relationship Id="rId10" Type="http://schemas.openxmlformats.org/officeDocument/2006/relationships/image" Target="../media/image43.png"/><Relationship Id="rId4" Type="http://schemas.openxmlformats.org/officeDocument/2006/relationships/image" Target="../media/image28.jpeg"/><Relationship Id="rId9" Type="http://schemas.openxmlformats.org/officeDocument/2006/relationships/image" Target="../media/image39.jpeg"/><Relationship Id="rId14" Type="http://schemas.openxmlformats.org/officeDocument/2006/relationships/image" Target="../media/image6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37.jpeg"/><Relationship Id="rId3" Type="http://schemas.openxmlformats.org/officeDocument/2006/relationships/image" Target="../media/image30.png"/><Relationship Id="rId7" Type="http://schemas.openxmlformats.org/officeDocument/2006/relationships/image" Target="../media/image35.png"/><Relationship Id="rId12" Type="http://schemas.openxmlformats.org/officeDocument/2006/relationships/image" Target="../media/image3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4.png"/><Relationship Id="rId11" Type="http://schemas.openxmlformats.org/officeDocument/2006/relationships/image" Target="../media/image31.jpeg"/><Relationship Id="rId5" Type="http://schemas.openxmlformats.org/officeDocument/2006/relationships/image" Target="../media/image33.png"/><Relationship Id="rId10" Type="http://schemas.openxmlformats.org/officeDocument/2006/relationships/image" Target="../media/image29.png"/><Relationship Id="rId4" Type="http://schemas.openxmlformats.org/officeDocument/2006/relationships/image" Target="../media/image32.png"/><Relationship Id="rId9" Type="http://schemas.openxmlformats.org/officeDocument/2006/relationships/image" Target="../media/image28.jpeg"/><Relationship Id="rId14" Type="http://schemas.openxmlformats.org/officeDocument/2006/relationships/image" Target="../media/image6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3.png"/><Relationship Id="rId3" Type="http://schemas.openxmlformats.org/officeDocument/2006/relationships/image" Target="../media/image34.png"/><Relationship Id="rId7" Type="http://schemas.openxmlformats.org/officeDocument/2006/relationships/image" Target="../media/image28.jpeg"/><Relationship Id="rId12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0.png"/><Relationship Id="rId11" Type="http://schemas.openxmlformats.org/officeDocument/2006/relationships/image" Target="../media/image30.png"/><Relationship Id="rId5" Type="http://schemas.openxmlformats.org/officeDocument/2006/relationships/image" Target="../media/image37.jpeg"/><Relationship Id="rId10" Type="http://schemas.openxmlformats.org/officeDocument/2006/relationships/image" Target="../media/image36.png"/><Relationship Id="rId4" Type="http://schemas.openxmlformats.org/officeDocument/2006/relationships/image" Target="../media/image35.png"/><Relationship Id="rId9" Type="http://schemas.openxmlformats.org/officeDocument/2006/relationships/image" Target="../media/image31.jpeg"/><Relationship Id="rId14" Type="http://schemas.openxmlformats.org/officeDocument/2006/relationships/image" Target="../media/image6.jpe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eg"/><Relationship Id="rId13" Type="http://schemas.openxmlformats.org/officeDocument/2006/relationships/image" Target="../media/image32.png"/><Relationship Id="rId3" Type="http://schemas.openxmlformats.org/officeDocument/2006/relationships/image" Target="../media/image34.png"/><Relationship Id="rId7" Type="http://schemas.openxmlformats.org/officeDocument/2006/relationships/image" Target="../media/image29.png"/><Relationship Id="rId12" Type="http://schemas.openxmlformats.org/officeDocument/2006/relationships/image" Target="../media/image3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8.jpeg"/><Relationship Id="rId11" Type="http://schemas.openxmlformats.org/officeDocument/2006/relationships/image" Target="../media/image43.png"/><Relationship Id="rId5" Type="http://schemas.openxmlformats.org/officeDocument/2006/relationships/image" Target="../media/image40.png"/><Relationship Id="rId15" Type="http://schemas.openxmlformats.org/officeDocument/2006/relationships/image" Target="../media/image6.jpeg"/><Relationship Id="rId10" Type="http://schemas.openxmlformats.org/officeDocument/2006/relationships/image" Target="../media/image37.jpeg"/><Relationship Id="rId4" Type="http://schemas.openxmlformats.org/officeDocument/2006/relationships/image" Target="../media/image35.png"/><Relationship Id="rId9" Type="http://schemas.openxmlformats.org/officeDocument/2006/relationships/image" Target="../media/image36.png"/><Relationship Id="rId1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7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jpeg"/><Relationship Id="rId4" Type="http://schemas.openxmlformats.org/officeDocument/2006/relationships/image" Target="../media/image5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jpeg"/><Relationship Id="rId4" Type="http://schemas.openxmlformats.org/officeDocument/2006/relationships/image" Target="../media/image59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microsoft.com/office/2018/10/relationships/comments" Target="../comments/modernComment_102_F4FA8AB8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.jpe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e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68.png"/><Relationship Id="rId7" Type="http://schemas.openxmlformats.org/officeDocument/2006/relationships/image" Target="../media/image72.jpe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Relationship Id="rId9" Type="http://schemas.openxmlformats.org/officeDocument/2006/relationships/image" Target="../media/image73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78.png"/><Relationship Id="rId11" Type="http://schemas.openxmlformats.org/officeDocument/2006/relationships/image" Target="../media/image3.jpeg"/><Relationship Id="rId5" Type="http://schemas.openxmlformats.org/officeDocument/2006/relationships/image" Target="../media/image77.png"/><Relationship Id="rId10" Type="http://schemas.openxmlformats.org/officeDocument/2006/relationships/image" Target="../media/image82.png"/><Relationship Id="rId4" Type="http://schemas.openxmlformats.org/officeDocument/2006/relationships/image" Target="../media/image76.png"/><Relationship Id="rId9" Type="http://schemas.openxmlformats.org/officeDocument/2006/relationships/image" Target="../media/image81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78.png"/><Relationship Id="rId11" Type="http://schemas.openxmlformats.org/officeDocument/2006/relationships/image" Target="../media/image3.jpeg"/><Relationship Id="rId5" Type="http://schemas.openxmlformats.org/officeDocument/2006/relationships/image" Target="../media/image77.png"/><Relationship Id="rId10" Type="http://schemas.openxmlformats.org/officeDocument/2006/relationships/image" Target="../media/image82.png"/><Relationship Id="rId4" Type="http://schemas.openxmlformats.org/officeDocument/2006/relationships/image" Target="../media/image76.png"/><Relationship Id="rId9" Type="http://schemas.openxmlformats.org/officeDocument/2006/relationships/image" Target="../media/image81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78.png"/><Relationship Id="rId11" Type="http://schemas.openxmlformats.org/officeDocument/2006/relationships/image" Target="../media/image3.jpeg"/><Relationship Id="rId5" Type="http://schemas.openxmlformats.org/officeDocument/2006/relationships/image" Target="../media/image77.png"/><Relationship Id="rId10" Type="http://schemas.openxmlformats.org/officeDocument/2006/relationships/image" Target="../media/image82.png"/><Relationship Id="rId4" Type="http://schemas.openxmlformats.org/officeDocument/2006/relationships/image" Target="../media/image76.png"/><Relationship Id="rId9" Type="http://schemas.openxmlformats.org/officeDocument/2006/relationships/image" Target="../media/image81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12" Type="http://schemas.openxmlformats.org/officeDocument/2006/relationships/image" Target="../media/image3.jpe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78.png"/><Relationship Id="rId11" Type="http://schemas.openxmlformats.org/officeDocument/2006/relationships/image" Target="../media/image83.png"/><Relationship Id="rId5" Type="http://schemas.openxmlformats.org/officeDocument/2006/relationships/image" Target="../media/image77.png"/><Relationship Id="rId10" Type="http://schemas.openxmlformats.org/officeDocument/2006/relationships/image" Target="../media/image82.png"/><Relationship Id="rId4" Type="http://schemas.openxmlformats.org/officeDocument/2006/relationships/image" Target="../media/image76.png"/><Relationship Id="rId9" Type="http://schemas.openxmlformats.org/officeDocument/2006/relationships/image" Target="../media/image8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e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90.jpeg"/><Relationship Id="rId7" Type="http://schemas.openxmlformats.org/officeDocument/2006/relationships/image" Target="../media/image94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5" Type="http://schemas.openxmlformats.org/officeDocument/2006/relationships/image" Target="../media/image92.jpeg"/><Relationship Id="rId4" Type="http://schemas.openxmlformats.org/officeDocument/2006/relationships/image" Target="../media/image91.jpeg"/><Relationship Id="rId9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jpe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.jpeg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.jpeg"/><Relationship Id="rId4" Type="http://schemas.openxmlformats.org/officeDocument/2006/relationships/image" Target="../media/image11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.jpeg"/><Relationship Id="rId4" Type="http://schemas.openxmlformats.org/officeDocument/2006/relationships/image" Target="../media/image11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jpe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13" Type="http://schemas.openxmlformats.org/officeDocument/2006/relationships/image" Target="../media/image4.jpeg"/><Relationship Id="rId3" Type="http://schemas.openxmlformats.org/officeDocument/2006/relationships/image" Target="../media/image116.jpeg"/><Relationship Id="rId7" Type="http://schemas.openxmlformats.org/officeDocument/2006/relationships/image" Target="../media/image120.png"/><Relationship Id="rId12" Type="http://schemas.openxmlformats.org/officeDocument/2006/relationships/image" Target="../media/image1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19.png"/><Relationship Id="rId11" Type="http://schemas.openxmlformats.org/officeDocument/2006/relationships/image" Target="../media/image124.png"/><Relationship Id="rId5" Type="http://schemas.openxmlformats.org/officeDocument/2006/relationships/image" Target="../media/image118.png"/><Relationship Id="rId10" Type="http://schemas.openxmlformats.org/officeDocument/2006/relationships/image" Target="../media/image123.png"/><Relationship Id="rId4" Type="http://schemas.openxmlformats.org/officeDocument/2006/relationships/image" Target="../media/image117.png"/><Relationship Id="rId9" Type="http://schemas.openxmlformats.org/officeDocument/2006/relationships/image" Target="../media/image122.jpe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13" Type="http://schemas.openxmlformats.org/officeDocument/2006/relationships/image" Target="../media/image4.jpeg"/><Relationship Id="rId3" Type="http://schemas.openxmlformats.org/officeDocument/2006/relationships/image" Target="../media/image116.jpeg"/><Relationship Id="rId7" Type="http://schemas.openxmlformats.org/officeDocument/2006/relationships/image" Target="../media/image120.png"/><Relationship Id="rId12" Type="http://schemas.openxmlformats.org/officeDocument/2006/relationships/image" Target="../media/image1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19.png"/><Relationship Id="rId11" Type="http://schemas.openxmlformats.org/officeDocument/2006/relationships/image" Target="../media/image124.png"/><Relationship Id="rId5" Type="http://schemas.openxmlformats.org/officeDocument/2006/relationships/image" Target="../media/image118.png"/><Relationship Id="rId10" Type="http://schemas.openxmlformats.org/officeDocument/2006/relationships/image" Target="../media/image123.png"/><Relationship Id="rId4" Type="http://schemas.openxmlformats.org/officeDocument/2006/relationships/image" Target="../media/image117.png"/><Relationship Id="rId9" Type="http://schemas.openxmlformats.org/officeDocument/2006/relationships/image" Target="../media/image122.jpe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13" Type="http://schemas.openxmlformats.org/officeDocument/2006/relationships/image" Target="../media/image4.jpeg"/><Relationship Id="rId3" Type="http://schemas.openxmlformats.org/officeDocument/2006/relationships/image" Target="../media/image116.jpeg"/><Relationship Id="rId7" Type="http://schemas.openxmlformats.org/officeDocument/2006/relationships/image" Target="../media/image120.png"/><Relationship Id="rId12" Type="http://schemas.openxmlformats.org/officeDocument/2006/relationships/image" Target="../media/image1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19.png"/><Relationship Id="rId11" Type="http://schemas.openxmlformats.org/officeDocument/2006/relationships/image" Target="../media/image124.png"/><Relationship Id="rId5" Type="http://schemas.openxmlformats.org/officeDocument/2006/relationships/image" Target="../media/image118.png"/><Relationship Id="rId10" Type="http://schemas.openxmlformats.org/officeDocument/2006/relationships/image" Target="../media/image123.png"/><Relationship Id="rId4" Type="http://schemas.openxmlformats.org/officeDocument/2006/relationships/image" Target="../media/image117.png"/><Relationship Id="rId9" Type="http://schemas.openxmlformats.org/officeDocument/2006/relationships/image" Target="../media/image122.jpe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13" Type="http://schemas.openxmlformats.org/officeDocument/2006/relationships/image" Target="../media/image4.jpeg"/><Relationship Id="rId3" Type="http://schemas.openxmlformats.org/officeDocument/2006/relationships/image" Target="../media/image116.jpeg"/><Relationship Id="rId7" Type="http://schemas.openxmlformats.org/officeDocument/2006/relationships/image" Target="../media/image120.png"/><Relationship Id="rId12" Type="http://schemas.openxmlformats.org/officeDocument/2006/relationships/image" Target="../media/image1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19.png"/><Relationship Id="rId11" Type="http://schemas.openxmlformats.org/officeDocument/2006/relationships/image" Target="../media/image124.png"/><Relationship Id="rId5" Type="http://schemas.openxmlformats.org/officeDocument/2006/relationships/image" Target="../media/image118.png"/><Relationship Id="rId10" Type="http://schemas.openxmlformats.org/officeDocument/2006/relationships/image" Target="../media/image123.png"/><Relationship Id="rId4" Type="http://schemas.openxmlformats.org/officeDocument/2006/relationships/image" Target="../media/image117.png"/><Relationship Id="rId9" Type="http://schemas.openxmlformats.org/officeDocument/2006/relationships/image" Target="../media/image122.jpe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8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.jpeg"/><Relationship Id="rId4" Type="http://schemas.openxmlformats.org/officeDocument/2006/relationships/image" Target="../media/image127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.jpe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jpeg"/><Relationship Id="rId7" Type="http://schemas.openxmlformats.org/officeDocument/2006/relationships/image" Target="../media/image4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32.png"/><Relationship Id="rId5" Type="http://schemas.openxmlformats.org/officeDocument/2006/relationships/image" Target="../media/image131.png"/><Relationship Id="rId4" Type="http://schemas.openxmlformats.org/officeDocument/2006/relationships/image" Target="../media/image130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jpe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35.jpeg"/><Relationship Id="rId1" Type="http://schemas.openxmlformats.org/officeDocument/2006/relationships/slideLayout" Target="../slideLayouts/slideLayout1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jpe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0.png"/><Relationship Id="rId18" Type="http://schemas.openxmlformats.org/officeDocument/2006/relationships/image" Target="../media/image25.png"/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12" Type="http://schemas.microsoft.com/office/2007/relationships/hdphoto" Target="../media/hdphoto3.wdp"/><Relationship Id="rId17" Type="http://schemas.openxmlformats.org/officeDocument/2006/relationships/image" Target="../media/image24.jpeg"/><Relationship Id="rId2" Type="http://schemas.openxmlformats.org/officeDocument/2006/relationships/image" Target="../media/image12.png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5.png"/><Relationship Id="rId11" Type="http://schemas.openxmlformats.org/officeDocument/2006/relationships/image" Target="../media/image19.png"/><Relationship Id="rId5" Type="http://schemas.microsoft.com/office/2007/relationships/hdphoto" Target="../media/hdphoto1.wdp"/><Relationship Id="rId15" Type="http://schemas.openxmlformats.org/officeDocument/2006/relationships/image" Target="../media/image22.png"/><Relationship Id="rId10" Type="http://schemas.openxmlformats.org/officeDocument/2006/relationships/image" Target="../media/image18.jpeg"/><Relationship Id="rId4" Type="http://schemas.openxmlformats.org/officeDocument/2006/relationships/image" Target="../media/image14.png"/><Relationship Id="rId9" Type="http://schemas.microsoft.com/office/2007/relationships/hdphoto" Target="../media/hdphoto2.wdp"/><Relationship Id="rId1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圖片 22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9974" b="7612"/>
          <a:stretch/>
        </p:blipFill>
        <p:spPr>
          <a:xfrm>
            <a:off x="0" y="0"/>
            <a:ext cx="12201385" cy="683622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E5A9B42-5B73-45D6-A278-C40609175A24}"/>
              </a:ext>
            </a:extLst>
          </p:cNvPr>
          <p:cNvSpPr/>
          <p:nvPr/>
        </p:nvSpPr>
        <p:spPr>
          <a:xfrm>
            <a:off x="-9386" y="0"/>
            <a:ext cx="12192000" cy="6858000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Arial" panose="020B0604020202020204" pitchFamily="34" charset="0"/>
              <a:ea typeface="Microsoft JhengHei UI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64BC2CC-C27B-48AE-AB10-5BCB0A85DD44}"/>
              </a:ext>
            </a:extLst>
          </p:cNvPr>
          <p:cNvSpPr/>
          <p:nvPr/>
        </p:nvSpPr>
        <p:spPr>
          <a:xfrm>
            <a:off x="-15145" y="6790626"/>
            <a:ext cx="12191999" cy="8530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ea typeface="Microsoft JhengHei UI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25" name="TextBox 4"/>
          <p:cNvSpPr txBox="1"/>
          <p:nvPr/>
        </p:nvSpPr>
        <p:spPr>
          <a:xfrm>
            <a:off x="3197148" y="1322799"/>
            <a:ext cx="5384800" cy="769441"/>
          </a:xfrm>
          <a:prstGeom prst="rect">
            <a:avLst/>
          </a:prstGeom>
          <a:noFill/>
          <a:effectLst>
            <a:glow rad="127000">
              <a:schemeClr val="accent1">
                <a:alpha val="53000"/>
              </a:schemeClr>
            </a:glow>
          </a:effectLst>
        </p:spPr>
        <p:txBody>
          <a:bodyPr vert="horz" wrap="square" lIns="91440" tIns="45720" rIns="91440" bIns="45720" rtlCol="0" anchor="t">
            <a:spAutoFit/>
          </a:bodyPr>
          <a:lstStyle/>
          <a:p>
            <a:pPr algn="ctr"/>
            <a:r>
              <a:rPr lang="en-US" sz="4400" b="1" spc="60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glow>
                    <a:schemeClr val="tx1"/>
                  </a:glow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Microsoft JhengHei UI" panose="020B0604030504040204" pitchFamily="34" charset="-120"/>
                <a:cs typeface="Arial" panose="020B0604020202020204" pitchFamily="34" charset="0"/>
              </a:rPr>
              <a:t>BDSE30</a:t>
            </a:r>
            <a:endParaRPr lang="en-US" sz="4800" b="1" spc="600">
              <a:solidFill>
                <a:schemeClr val="accent4">
                  <a:lumMod val="60000"/>
                  <a:lumOff val="40000"/>
                </a:schemeClr>
              </a:solidFill>
              <a:effectLst>
                <a:glow>
                  <a:schemeClr val="tx1"/>
                </a:glow>
                <a:outerShdw blurRad="50800" dist="38100" dir="16200000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Microsoft JhengHei UI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27" name="TextBox 5"/>
          <p:cNvSpPr txBox="1"/>
          <p:nvPr/>
        </p:nvSpPr>
        <p:spPr>
          <a:xfrm>
            <a:off x="2444189" y="2368206"/>
            <a:ext cx="689071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b="1" spc="600" err="1">
                <a:solidFill>
                  <a:schemeClr val="bg1"/>
                </a:solidFill>
                <a:effectLst>
                  <a:glow>
                    <a:schemeClr val="tx1"/>
                  </a:glow>
                  <a:outerShdw blurRad="50800" dist="38100" dir="16200000" sx="98000" sy="98000" rotWithShape="0">
                    <a:prstClr val="black">
                      <a:alpha val="65000"/>
                    </a:prstClr>
                  </a:outerShdw>
                </a:effectLst>
                <a:latin typeface="Arial" panose="020B0604020202020204" pitchFamily="34" charset="0"/>
                <a:ea typeface="Microsoft JhengHei UI" panose="020B0604030504040204" pitchFamily="34" charset="-120"/>
                <a:cs typeface="Arial" panose="020B0604020202020204" pitchFamily="34" charset="0"/>
              </a:rPr>
              <a:t>EmoView</a:t>
            </a:r>
            <a:endParaRPr lang="en-US" sz="9600" b="1" spc="600">
              <a:solidFill>
                <a:schemeClr val="bg1"/>
              </a:solidFill>
              <a:effectLst>
                <a:glow>
                  <a:schemeClr val="tx1"/>
                </a:glow>
                <a:outerShdw blurRad="50800" dist="38100" dir="16200000" sx="98000" sy="98000" rotWithShape="0">
                  <a:prstClr val="black">
                    <a:alpha val="65000"/>
                  </a:prstClr>
                </a:outerShdw>
              </a:effectLst>
              <a:latin typeface="Arial" panose="020B0604020202020204" pitchFamily="34" charset="0"/>
              <a:ea typeface="Microsoft JhengHei UI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28" name="TextBox 5"/>
          <p:cNvSpPr txBox="1"/>
          <p:nvPr/>
        </p:nvSpPr>
        <p:spPr>
          <a:xfrm>
            <a:off x="3541627" y="4224202"/>
            <a:ext cx="4695842" cy="147732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TW" altLang="en-US" sz="2000" b="1" spc="600">
                <a:solidFill>
                  <a:schemeClr val="bg1"/>
                </a:solidFill>
                <a:effectLst>
                  <a:glow>
                    <a:schemeClr val="tx1"/>
                  </a:glow>
                  <a:outerShdw blurRad="50800" dist="38100" dir="16200000" sx="98000" sy="98000" rotWithShape="0">
                    <a:prstClr val="black">
                      <a:alpha val="65000"/>
                    </a:prstClr>
                  </a:outerShdw>
                </a:effectLst>
                <a:latin typeface="Arial" panose="020B0604020202020204" pitchFamily="34" charset="0"/>
                <a:ea typeface="Microsoft JhengHei UI" panose="020B0604030504040204" pitchFamily="34" charset="-120"/>
                <a:cs typeface="Arial" panose="020B0604020202020204" pitchFamily="34" charset="0"/>
              </a:rPr>
              <a:t>第四組期末專題報告</a:t>
            </a:r>
            <a:endParaRPr lang="en-US" altLang="zh-TW" sz="2000" b="1" spc="600">
              <a:solidFill>
                <a:schemeClr val="bg1"/>
              </a:solidFill>
              <a:effectLst>
                <a:glow>
                  <a:schemeClr val="tx1"/>
                </a:glow>
                <a:outerShdw blurRad="50800" dist="38100" dir="16200000" sx="98000" sy="98000" rotWithShape="0">
                  <a:prstClr val="black">
                    <a:alpha val="65000"/>
                  </a:prstClr>
                </a:outerShdw>
              </a:effectLst>
              <a:latin typeface="Arial" panose="020B0604020202020204" pitchFamily="34" charset="0"/>
              <a:ea typeface="Microsoft JhengHei UI" panose="020B0604030504040204" pitchFamily="34" charset="-120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zh-TW" altLang="en-US" sz="2000" b="1" spc="600">
                <a:solidFill>
                  <a:schemeClr val="bg1"/>
                </a:solidFill>
                <a:effectLst>
                  <a:glow>
                    <a:schemeClr val="tx1"/>
                  </a:glow>
                  <a:outerShdw blurRad="50800" dist="38100" dir="16200000" sx="98000" sy="98000" rotWithShape="0">
                    <a:prstClr val="black">
                      <a:alpha val="65000"/>
                    </a:prstClr>
                  </a:outerShdw>
                </a:effectLst>
                <a:latin typeface="Arial" panose="020B0604020202020204" pitchFamily="34" charset="0"/>
                <a:ea typeface="Microsoft JhengHei UI" panose="020B0604030504040204" pitchFamily="34" charset="-120"/>
                <a:cs typeface="Arial" panose="020B0604020202020204" pitchFamily="34" charset="0"/>
              </a:rPr>
              <a:t>組員</a:t>
            </a:r>
            <a:r>
              <a:rPr lang="en-US" altLang="zh-TW" sz="2000" b="1" spc="600">
                <a:solidFill>
                  <a:schemeClr val="bg1"/>
                </a:solidFill>
                <a:effectLst>
                  <a:glow>
                    <a:schemeClr val="tx1"/>
                  </a:glow>
                  <a:outerShdw blurRad="50800" dist="38100" dir="16200000" sx="98000" sy="98000" rotWithShape="0">
                    <a:prstClr val="black">
                      <a:alpha val="65000"/>
                    </a:prstClr>
                  </a:outerShdw>
                </a:effectLst>
                <a:latin typeface="Arial" panose="020B0604020202020204" pitchFamily="34" charset="0"/>
                <a:ea typeface="Microsoft JhengHei UI" panose="020B0604030504040204" pitchFamily="34" charset="-120"/>
                <a:cs typeface="Arial" panose="020B0604020202020204" pitchFamily="34" charset="0"/>
              </a:rPr>
              <a:t>:</a:t>
            </a:r>
            <a:r>
              <a:rPr lang="zh-TW" altLang="en-US" sz="2000" b="1" spc="600">
                <a:solidFill>
                  <a:schemeClr val="bg1"/>
                </a:solidFill>
                <a:effectLst>
                  <a:glow>
                    <a:schemeClr val="tx1"/>
                  </a:glow>
                  <a:outerShdw blurRad="50800" dist="38100" dir="16200000" sx="98000" sy="98000" rotWithShape="0">
                    <a:prstClr val="black">
                      <a:alpha val="65000"/>
                    </a:prstClr>
                  </a:outerShdw>
                </a:effectLst>
                <a:latin typeface="Arial" panose="020B0604020202020204" pitchFamily="34" charset="0"/>
                <a:ea typeface="Microsoft JhengHei UI" panose="020B0604030504040204" pitchFamily="34" charset="-120"/>
                <a:cs typeface="Arial" panose="020B0604020202020204" pitchFamily="34" charset="0"/>
              </a:rPr>
              <a:t>劉晏、古靜怡、林奕辰、黃志誠、楊昊翰、楊婕妤</a:t>
            </a:r>
            <a:endParaRPr lang="en-US" sz="2000" b="1" spc="600">
              <a:solidFill>
                <a:schemeClr val="bg1"/>
              </a:solidFill>
              <a:effectLst>
                <a:glow>
                  <a:schemeClr val="tx1"/>
                </a:glow>
                <a:outerShdw blurRad="50800" dist="38100" dir="16200000" sx="98000" sy="98000" rotWithShape="0">
                  <a:prstClr val="black">
                    <a:alpha val="65000"/>
                  </a:prstClr>
                </a:outerShdw>
              </a:effectLst>
              <a:latin typeface="Arial" panose="020B0604020202020204" pitchFamily="34" charset="0"/>
              <a:ea typeface="Microsoft JhengHei UI" panose="020B0604030504040204" pitchFamily="34" charset="-12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07335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67BE715-4B76-5A67-1FDF-BF6716AD8717}"/>
              </a:ext>
            </a:extLst>
          </p:cNvPr>
          <p:cNvSpPr/>
          <p:nvPr/>
        </p:nvSpPr>
        <p:spPr>
          <a:xfrm>
            <a:off x="5029951" y="1959232"/>
            <a:ext cx="6845834" cy="404635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ea typeface="Microsoft JhengHei UI" panose="020B0604030504040204" pitchFamily="34" charset="-120"/>
              <a:cs typeface="Arial" panose="020B0604020202020204" pitchFamily="34" charset="0"/>
            </a:endParaRPr>
          </a:p>
        </p:txBody>
      </p:sp>
      <p:pic>
        <p:nvPicPr>
          <p:cNvPr id="27" name="圖片 2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7063" y="4660298"/>
            <a:ext cx="749155" cy="730570"/>
          </a:xfrm>
          <a:prstGeom prst="rect">
            <a:avLst/>
          </a:prstGeom>
        </p:spPr>
      </p:pic>
      <p:cxnSp>
        <p:nvCxnSpPr>
          <p:cNvPr id="23" name="直線單箭頭接點 22"/>
          <p:cNvCxnSpPr/>
          <p:nvPr/>
        </p:nvCxnSpPr>
        <p:spPr>
          <a:xfrm>
            <a:off x="2472160" y="3845899"/>
            <a:ext cx="1440000" cy="0"/>
          </a:xfrm>
          <a:prstGeom prst="straightConnector1">
            <a:avLst/>
          </a:prstGeom>
          <a:ln w="38100">
            <a:solidFill>
              <a:srgbClr val="6666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9"/>
          <p:cNvSpPr txBox="1"/>
          <p:nvPr/>
        </p:nvSpPr>
        <p:spPr>
          <a:xfrm>
            <a:off x="1017098" y="6066934"/>
            <a:ext cx="612668" cy="276999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en-US" altLang="zh-TW" sz="1200" b="1">
                <a:latin typeface="Arial" panose="020B0604020202020204" pitchFamily="34" charset="0"/>
                <a:cs typeface="Arial" panose="020B0604020202020204" pitchFamily="34" charset="0"/>
              </a:rPr>
              <a:t>Client</a:t>
            </a:r>
            <a:endParaRPr lang="zh-TW" altLang="en-US" sz="12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4019178" y="4311163"/>
            <a:ext cx="634220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zh-TW" sz="1200" b="1">
                <a:latin typeface="Arial" panose="020B0604020202020204" pitchFamily="34" charset="0"/>
                <a:cs typeface="Arial" panose="020B0604020202020204" pitchFamily="34" charset="0"/>
              </a:rPr>
              <a:t>Sever</a:t>
            </a:r>
            <a:endParaRPr lang="zh-TW" altLang="en-US" sz="12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9841986" y="5423956"/>
            <a:ext cx="893643" cy="276999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just"/>
            <a:r>
              <a:rPr lang="en-US" altLang="zh-TW" sz="1200" b="1">
                <a:latin typeface="Arial" panose="020B0604020202020204" pitchFamily="34" charset="0"/>
                <a:cs typeface="Arial" panose="020B0604020202020204" pitchFamily="34" charset="0"/>
              </a:rPr>
              <a:t>ML Model</a:t>
            </a:r>
            <a:endParaRPr lang="zh-TW" altLang="en-US" sz="12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" name="圖片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4648" y="3733866"/>
            <a:ext cx="690260" cy="225662"/>
          </a:xfrm>
          <a:prstGeom prst="rect">
            <a:avLst/>
          </a:prstGeom>
        </p:spPr>
      </p:pic>
      <p:cxnSp>
        <p:nvCxnSpPr>
          <p:cNvPr id="39" name="直線單箭頭接點 38"/>
          <p:cNvCxnSpPr/>
          <p:nvPr/>
        </p:nvCxnSpPr>
        <p:spPr>
          <a:xfrm flipH="1">
            <a:off x="2443341" y="4106438"/>
            <a:ext cx="1440000" cy="0"/>
          </a:xfrm>
          <a:prstGeom prst="straightConnector1">
            <a:avLst/>
          </a:prstGeom>
          <a:ln w="38100">
            <a:solidFill>
              <a:srgbClr val="6666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圖片 4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54" b="10725"/>
          <a:stretch/>
        </p:blipFill>
        <p:spPr>
          <a:xfrm>
            <a:off x="2889617" y="3148703"/>
            <a:ext cx="547194" cy="442246"/>
          </a:xfrm>
          <a:prstGeom prst="rect">
            <a:avLst/>
          </a:prstGeom>
        </p:spPr>
      </p:pic>
      <p:cxnSp>
        <p:nvCxnSpPr>
          <p:cNvPr id="47" name="直線單箭頭接點 46"/>
          <p:cNvCxnSpPr/>
          <p:nvPr/>
        </p:nvCxnSpPr>
        <p:spPr>
          <a:xfrm>
            <a:off x="6399345" y="3933713"/>
            <a:ext cx="360000" cy="0"/>
          </a:xfrm>
          <a:prstGeom prst="straightConnector1">
            <a:avLst/>
          </a:prstGeom>
          <a:ln w="38100">
            <a:solidFill>
              <a:srgbClr val="6666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圖片 4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00" r="18373"/>
          <a:stretch/>
        </p:blipFill>
        <p:spPr>
          <a:xfrm>
            <a:off x="10778391" y="2294910"/>
            <a:ext cx="831443" cy="786987"/>
          </a:xfrm>
          <a:prstGeom prst="rect">
            <a:avLst/>
          </a:prstGeom>
        </p:spPr>
      </p:pic>
      <p:cxnSp>
        <p:nvCxnSpPr>
          <p:cNvPr id="50" name="直線單箭頭接點 49"/>
          <p:cNvCxnSpPr/>
          <p:nvPr/>
        </p:nvCxnSpPr>
        <p:spPr>
          <a:xfrm>
            <a:off x="8514466" y="4834322"/>
            <a:ext cx="1187074" cy="0"/>
          </a:xfrm>
          <a:prstGeom prst="straightConnector1">
            <a:avLst/>
          </a:prstGeom>
          <a:ln w="38100">
            <a:solidFill>
              <a:srgbClr val="6666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單箭頭接點 50"/>
          <p:cNvCxnSpPr/>
          <p:nvPr/>
        </p:nvCxnSpPr>
        <p:spPr>
          <a:xfrm flipH="1" flipV="1">
            <a:off x="5850039" y="4463246"/>
            <a:ext cx="0" cy="811440"/>
          </a:xfrm>
          <a:prstGeom prst="straightConnector1">
            <a:avLst/>
          </a:prstGeom>
          <a:ln w="38100">
            <a:solidFill>
              <a:srgbClr val="6666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接點 54"/>
          <p:cNvCxnSpPr/>
          <p:nvPr/>
        </p:nvCxnSpPr>
        <p:spPr>
          <a:xfrm>
            <a:off x="5844325" y="5264018"/>
            <a:ext cx="3836162" cy="2857"/>
          </a:xfrm>
          <a:prstGeom prst="line">
            <a:avLst/>
          </a:prstGeom>
          <a:ln w="38100">
            <a:solidFill>
              <a:srgbClr val="6666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群組 4">
            <a:extLst>
              <a:ext uri="{FF2B5EF4-FFF2-40B4-BE49-F238E27FC236}">
                <a16:creationId xmlns:a16="http://schemas.microsoft.com/office/drawing/2014/main" id="{82A81941-23A1-14E3-A5EB-60B38AF9BEC5}"/>
              </a:ext>
            </a:extLst>
          </p:cNvPr>
          <p:cNvGrpSpPr/>
          <p:nvPr/>
        </p:nvGrpSpPr>
        <p:grpSpPr>
          <a:xfrm>
            <a:off x="6811827" y="3623977"/>
            <a:ext cx="2334228" cy="631823"/>
            <a:chOff x="6826917" y="3888037"/>
            <a:chExt cx="2334228" cy="631823"/>
          </a:xfrm>
        </p:grpSpPr>
        <p:cxnSp>
          <p:nvCxnSpPr>
            <p:cNvPr id="60" name="直線接點 59"/>
            <p:cNvCxnSpPr/>
            <p:nvPr/>
          </p:nvCxnSpPr>
          <p:spPr>
            <a:xfrm>
              <a:off x="6933754" y="4256879"/>
              <a:ext cx="1818585" cy="3222"/>
            </a:xfrm>
            <a:prstGeom prst="line">
              <a:avLst/>
            </a:prstGeom>
            <a:ln w="9525">
              <a:solidFill>
                <a:srgbClr val="6666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線接點 61"/>
            <p:cNvCxnSpPr/>
            <p:nvPr/>
          </p:nvCxnSpPr>
          <p:spPr>
            <a:xfrm>
              <a:off x="6936054" y="4139619"/>
              <a:ext cx="0" cy="121798"/>
            </a:xfrm>
            <a:prstGeom prst="line">
              <a:avLst/>
            </a:prstGeom>
            <a:ln w="9525">
              <a:solidFill>
                <a:srgbClr val="6666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線接點 62"/>
            <p:cNvCxnSpPr/>
            <p:nvPr/>
          </p:nvCxnSpPr>
          <p:spPr>
            <a:xfrm>
              <a:off x="7422114" y="4139619"/>
              <a:ext cx="0" cy="121798"/>
            </a:xfrm>
            <a:prstGeom prst="line">
              <a:avLst/>
            </a:prstGeom>
            <a:ln w="9525">
              <a:solidFill>
                <a:srgbClr val="6666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線接點 63"/>
            <p:cNvCxnSpPr/>
            <p:nvPr/>
          </p:nvCxnSpPr>
          <p:spPr>
            <a:xfrm>
              <a:off x="7688025" y="4139619"/>
              <a:ext cx="0" cy="121798"/>
            </a:xfrm>
            <a:prstGeom prst="line">
              <a:avLst/>
            </a:prstGeom>
            <a:ln w="9525">
              <a:solidFill>
                <a:srgbClr val="6666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線接點 65"/>
            <p:cNvCxnSpPr/>
            <p:nvPr/>
          </p:nvCxnSpPr>
          <p:spPr>
            <a:xfrm>
              <a:off x="7953937" y="4139619"/>
              <a:ext cx="0" cy="121798"/>
            </a:xfrm>
            <a:prstGeom prst="line">
              <a:avLst/>
            </a:prstGeom>
            <a:ln w="9525">
              <a:solidFill>
                <a:srgbClr val="6666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線接點 67"/>
            <p:cNvCxnSpPr/>
            <p:nvPr/>
          </p:nvCxnSpPr>
          <p:spPr>
            <a:xfrm>
              <a:off x="8219847" y="4139619"/>
              <a:ext cx="0" cy="121798"/>
            </a:xfrm>
            <a:prstGeom prst="line">
              <a:avLst/>
            </a:prstGeom>
            <a:ln w="9525">
              <a:solidFill>
                <a:srgbClr val="6666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線接點 69"/>
            <p:cNvCxnSpPr/>
            <p:nvPr/>
          </p:nvCxnSpPr>
          <p:spPr>
            <a:xfrm>
              <a:off x="8485759" y="4139619"/>
              <a:ext cx="0" cy="121798"/>
            </a:xfrm>
            <a:prstGeom prst="line">
              <a:avLst/>
            </a:prstGeom>
            <a:ln w="9525">
              <a:solidFill>
                <a:srgbClr val="6666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線接點 71"/>
            <p:cNvCxnSpPr/>
            <p:nvPr/>
          </p:nvCxnSpPr>
          <p:spPr>
            <a:xfrm>
              <a:off x="8751670" y="4139619"/>
              <a:ext cx="0" cy="121798"/>
            </a:xfrm>
            <a:prstGeom prst="line">
              <a:avLst/>
            </a:prstGeom>
            <a:ln w="9525">
              <a:solidFill>
                <a:srgbClr val="6666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文字方塊 72"/>
            <p:cNvSpPr txBox="1"/>
            <p:nvPr/>
          </p:nvSpPr>
          <p:spPr>
            <a:xfrm>
              <a:off x="6826917" y="3889563"/>
              <a:ext cx="228004" cy="2429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80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74" name="文字方塊 73"/>
            <p:cNvSpPr txBox="1"/>
            <p:nvPr/>
          </p:nvSpPr>
          <p:spPr>
            <a:xfrm>
              <a:off x="7269612" y="3889563"/>
              <a:ext cx="309435" cy="2429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800">
                  <a:latin typeface="Arial" panose="020B0604020202020204" pitchFamily="34" charset="0"/>
                  <a:cs typeface="Arial" panose="020B0604020202020204" pitchFamily="34" charset="0"/>
                </a:rPr>
                <a:t>5.5</a:t>
              </a:r>
            </a:p>
          </p:txBody>
        </p:sp>
        <p:sp>
          <p:nvSpPr>
            <p:cNvPr id="75" name="文字方塊 74"/>
            <p:cNvSpPr txBox="1"/>
            <p:nvPr/>
          </p:nvSpPr>
          <p:spPr>
            <a:xfrm>
              <a:off x="7534193" y="3889563"/>
              <a:ext cx="309435" cy="2429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800">
                  <a:latin typeface="Arial" panose="020B0604020202020204" pitchFamily="34" charset="0"/>
                  <a:cs typeface="Arial" panose="020B0604020202020204" pitchFamily="34" charset="0"/>
                </a:rPr>
                <a:t>7.2</a:t>
              </a:r>
            </a:p>
          </p:txBody>
        </p:sp>
        <p:sp>
          <p:nvSpPr>
            <p:cNvPr id="76" name="文字方塊 75"/>
            <p:cNvSpPr txBox="1"/>
            <p:nvPr/>
          </p:nvSpPr>
          <p:spPr>
            <a:xfrm>
              <a:off x="7799453" y="3889563"/>
              <a:ext cx="309435" cy="2429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800">
                  <a:latin typeface="Arial" panose="020B0604020202020204" pitchFamily="34" charset="0"/>
                  <a:cs typeface="Arial" panose="020B0604020202020204" pitchFamily="34" charset="0"/>
                </a:rPr>
                <a:t>8.9</a:t>
              </a:r>
            </a:p>
          </p:txBody>
        </p:sp>
        <p:sp>
          <p:nvSpPr>
            <p:cNvPr id="77" name="文字方塊 76"/>
            <p:cNvSpPr txBox="1"/>
            <p:nvPr/>
          </p:nvSpPr>
          <p:spPr>
            <a:xfrm>
              <a:off x="8037423" y="3889563"/>
              <a:ext cx="363722" cy="2429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800">
                  <a:latin typeface="Arial" panose="020B0604020202020204" pitchFamily="34" charset="0"/>
                  <a:cs typeface="Arial" panose="020B0604020202020204" pitchFamily="34" charset="0"/>
                </a:rPr>
                <a:t>10.6</a:t>
              </a:r>
            </a:p>
          </p:txBody>
        </p:sp>
        <p:sp>
          <p:nvSpPr>
            <p:cNvPr id="78" name="文字方塊 77"/>
            <p:cNvSpPr txBox="1"/>
            <p:nvPr/>
          </p:nvSpPr>
          <p:spPr>
            <a:xfrm>
              <a:off x="8308971" y="3889563"/>
              <a:ext cx="363722" cy="2429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800">
                  <a:latin typeface="Arial" panose="020B0604020202020204" pitchFamily="34" charset="0"/>
                  <a:cs typeface="Arial" panose="020B0604020202020204" pitchFamily="34" charset="0"/>
                </a:rPr>
                <a:t>12.3</a:t>
              </a:r>
            </a:p>
          </p:txBody>
        </p:sp>
        <p:sp>
          <p:nvSpPr>
            <p:cNvPr id="79" name="文字方塊 78"/>
            <p:cNvSpPr txBox="1"/>
            <p:nvPr/>
          </p:nvSpPr>
          <p:spPr>
            <a:xfrm>
              <a:off x="8610205" y="3889563"/>
              <a:ext cx="282292" cy="2429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800">
                  <a:latin typeface="Arial" panose="020B0604020202020204" pitchFamily="34" charset="0"/>
                  <a:cs typeface="Arial" panose="020B0604020202020204" pitchFamily="34" charset="0"/>
                </a:rPr>
                <a:t>14</a:t>
              </a:r>
            </a:p>
          </p:txBody>
        </p:sp>
        <p:cxnSp>
          <p:nvCxnSpPr>
            <p:cNvPr id="81" name="直線接點 80"/>
            <p:cNvCxnSpPr/>
            <p:nvPr/>
          </p:nvCxnSpPr>
          <p:spPr>
            <a:xfrm>
              <a:off x="7554280" y="4252043"/>
              <a:ext cx="0" cy="40600"/>
            </a:xfrm>
            <a:prstGeom prst="line">
              <a:avLst/>
            </a:prstGeom>
            <a:ln w="9525">
              <a:solidFill>
                <a:srgbClr val="6666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線接點 81"/>
            <p:cNvCxnSpPr/>
            <p:nvPr/>
          </p:nvCxnSpPr>
          <p:spPr>
            <a:xfrm>
              <a:off x="7821289" y="4252043"/>
              <a:ext cx="0" cy="40600"/>
            </a:xfrm>
            <a:prstGeom prst="line">
              <a:avLst/>
            </a:prstGeom>
            <a:ln w="9525">
              <a:solidFill>
                <a:srgbClr val="6666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線接點 82"/>
            <p:cNvCxnSpPr/>
            <p:nvPr/>
          </p:nvCxnSpPr>
          <p:spPr>
            <a:xfrm>
              <a:off x="8622316" y="4252043"/>
              <a:ext cx="0" cy="40600"/>
            </a:xfrm>
            <a:prstGeom prst="line">
              <a:avLst/>
            </a:prstGeom>
            <a:ln w="9525">
              <a:solidFill>
                <a:srgbClr val="6666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線接點 83"/>
            <p:cNvCxnSpPr/>
            <p:nvPr/>
          </p:nvCxnSpPr>
          <p:spPr>
            <a:xfrm>
              <a:off x="8088297" y="4252043"/>
              <a:ext cx="0" cy="40600"/>
            </a:xfrm>
            <a:prstGeom prst="line">
              <a:avLst/>
            </a:prstGeom>
            <a:ln w="9525">
              <a:solidFill>
                <a:srgbClr val="6666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線接點 84"/>
            <p:cNvCxnSpPr/>
            <p:nvPr/>
          </p:nvCxnSpPr>
          <p:spPr>
            <a:xfrm>
              <a:off x="8355306" y="4252043"/>
              <a:ext cx="0" cy="40600"/>
            </a:xfrm>
            <a:prstGeom prst="line">
              <a:avLst/>
            </a:prstGeom>
            <a:ln w="9525">
              <a:solidFill>
                <a:srgbClr val="6666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文字方塊 85"/>
            <p:cNvSpPr txBox="1"/>
            <p:nvPr/>
          </p:nvSpPr>
          <p:spPr>
            <a:xfrm>
              <a:off x="7413218" y="4276889"/>
              <a:ext cx="300083" cy="215444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pPr algn="ctr"/>
              <a:r>
                <a:rPr lang="en-US" altLang="zh-TW" sz="800">
                  <a:latin typeface="Arial"/>
                  <a:cs typeface="Arial"/>
                </a:rPr>
                <a:t>30</a:t>
              </a:r>
              <a:endParaRPr lang="en-US" altLang="zh-TW" sz="8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7" name="文字方塊 86"/>
            <p:cNvSpPr txBox="1"/>
            <p:nvPr/>
          </p:nvSpPr>
          <p:spPr>
            <a:xfrm>
              <a:off x="7677399" y="4276889"/>
              <a:ext cx="300083" cy="215444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pPr algn="ctr"/>
              <a:r>
                <a:rPr lang="en-US" altLang="zh-TW" sz="800">
                  <a:latin typeface="Arial"/>
                  <a:cs typeface="Arial"/>
                </a:rPr>
                <a:t>30</a:t>
              </a:r>
              <a:endParaRPr lang="en-US" altLang="zh-TW" sz="8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8" name="文字方塊 87"/>
            <p:cNvSpPr txBox="1"/>
            <p:nvPr/>
          </p:nvSpPr>
          <p:spPr>
            <a:xfrm>
              <a:off x="7941581" y="4276889"/>
              <a:ext cx="300083" cy="215444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pPr algn="ctr"/>
              <a:r>
                <a:rPr lang="en-US" altLang="zh-TW" sz="800">
                  <a:latin typeface="Arial"/>
                  <a:cs typeface="Arial"/>
                </a:rPr>
                <a:t>30</a:t>
              </a:r>
              <a:endParaRPr lang="en-US" altLang="zh-TW" sz="8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9" name="文字方塊 88"/>
            <p:cNvSpPr txBox="1"/>
            <p:nvPr/>
          </p:nvSpPr>
          <p:spPr>
            <a:xfrm>
              <a:off x="8205762" y="4276889"/>
              <a:ext cx="300083" cy="215444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pPr algn="ctr"/>
              <a:r>
                <a:rPr lang="en-US" altLang="zh-TW" sz="800">
                  <a:latin typeface="Arial"/>
                  <a:cs typeface="Arial"/>
                </a:rPr>
                <a:t>30</a:t>
              </a:r>
              <a:endParaRPr lang="en-US" altLang="zh-TW" sz="8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0" name="文字方塊 89"/>
            <p:cNvSpPr txBox="1"/>
            <p:nvPr/>
          </p:nvSpPr>
          <p:spPr>
            <a:xfrm>
              <a:off x="8469944" y="4276889"/>
              <a:ext cx="300083" cy="215444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pPr algn="ctr"/>
              <a:r>
                <a:rPr lang="en-US" altLang="zh-TW" sz="800">
                  <a:latin typeface="Arial"/>
                  <a:cs typeface="Arial"/>
                </a:rPr>
                <a:t>30</a:t>
              </a:r>
              <a:endParaRPr lang="en-US" altLang="zh-TW" sz="8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1" name="文字方塊 90"/>
            <p:cNvSpPr txBox="1"/>
            <p:nvPr/>
          </p:nvSpPr>
          <p:spPr>
            <a:xfrm>
              <a:off x="8691865" y="4276889"/>
              <a:ext cx="469280" cy="2429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800">
                  <a:latin typeface="Arial" panose="020B0604020202020204" pitchFamily="34" charset="0"/>
                  <a:cs typeface="Arial" panose="020B0604020202020204" pitchFamily="34" charset="0"/>
                </a:rPr>
                <a:t>frames</a:t>
              </a:r>
            </a:p>
          </p:txBody>
        </p:sp>
        <p:sp>
          <p:nvSpPr>
            <p:cNvPr id="92" name="文字方塊 91"/>
            <p:cNvSpPr txBox="1"/>
            <p:nvPr/>
          </p:nvSpPr>
          <p:spPr>
            <a:xfrm>
              <a:off x="8836630" y="3888037"/>
              <a:ext cx="324515" cy="2429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800">
                  <a:latin typeface="Arial" panose="020B0604020202020204" pitchFamily="34" charset="0"/>
                  <a:cs typeface="Arial" panose="020B0604020202020204" pitchFamily="34" charset="0"/>
                </a:rPr>
                <a:t>sec</a:t>
              </a:r>
            </a:p>
          </p:txBody>
        </p:sp>
      </p:grpSp>
      <p:sp>
        <p:nvSpPr>
          <p:cNvPr id="96" name="文字方塊 95"/>
          <p:cNvSpPr txBox="1"/>
          <p:nvPr/>
        </p:nvSpPr>
        <p:spPr>
          <a:xfrm>
            <a:off x="7037002" y="2691132"/>
            <a:ext cx="19019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200" b="1">
                <a:latin typeface="Arial" panose="020B0604020202020204" pitchFamily="34" charset="0"/>
                <a:cs typeface="Arial" panose="020B0604020202020204" pitchFamily="34" charset="0"/>
              </a:rPr>
              <a:t>Convert Video to Image</a:t>
            </a:r>
            <a:endParaRPr lang="zh-TW" altLang="en-US" sz="12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7" name="直線單箭頭接點 96"/>
          <p:cNvCxnSpPr/>
          <p:nvPr/>
        </p:nvCxnSpPr>
        <p:spPr>
          <a:xfrm>
            <a:off x="10777203" y="4995513"/>
            <a:ext cx="364611" cy="0"/>
          </a:xfrm>
          <a:prstGeom prst="straightConnector1">
            <a:avLst/>
          </a:prstGeom>
          <a:ln w="38100">
            <a:solidFill>
              <a:srgbClr val="6666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0" name="圖片 99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00" t="12360" r="15650" b="20139"/>
          <a:stretch/>
        </p:blipFill>
        <p:spPr>
          <a:xfrm>
            <a:off x="4073676" y="3711708"/>
            <a:ext cx="528614" cy="587200"/>
          </a:xfrm>
          <a:prstGeom prst="rect">
            <a:avLst/>
          </a:prstGeom>
        </p:spPr>
      </p:pic>
      <p:sp>
        <p:nvSpPr>
          <p:cNvPr id="112" name="TextBox 30">
            <a:extLst>
              <a:ext uri="{FF2B5EF4-FFF2-40B4-BE49-F238E27FC236}">
                <a16:creationId xmlns:a16="http://schemas.microsoft.com/office/drawing/2014/main" id="{630BC01F-166F-4B21-8028-FCE0CFCEE614}"/>
              </a:ext>
            </a:extLst>
          </p:cNvPr>
          <p:cNvSpPr txBox="1"/>
          <p:nvPr/>
        </p:nvSpPr>
        <p:spPr>
          <a:xfrm>
            <a:off x="1511300" y="830441"/>
            <a:ext cx="9169400" cy="5161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300"/>
              </a:lnSpc>
            </a:pPr>
            <a:r>
              <a:rPr lang="zh-TW" altLang="en-US" sz="3600" b="1">
                <a:latin typeface="Arial" panose="020B0604020202020204" pitchFamily="34" charset="0"/>
                <a:ea typeface="Microsoft JhengHei UI" panose="020B0604030504040204" pitchFamily="34" charset="-120"/>
                <a:cs typeface="Arial" panose="020B0604020202020204" pitchFamily="34" charset="0"/>
              </a:rPr>
              <a:t>全端建立</a:t>
            </a:r>
            <a:endParaRPr lang="en-US" sz="3600" b="1">
              <a:latin typeface="Arial" panose="020B0604020202020204" pitchFamily="34" charset="0"/>
              <a:ea typeface="Microsoft JhengHei UI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13" name="Rectangle 31">
            <a:extLst>
              <a:ext uri="{FF2B5EF4-FFF2-40B4-BE49-F238E27FC236}">
                <a16:creationId xmlns:a16="http://schemas.microsoft.com/office/drawing/2014/main" id="{B1FB5B9A-8D7F-4672-80B6-CC27CF72A1F1}"/>
              </a:ext>
            </a:extLst>
          </p:cNvPr>
          <p:cNvSpPr/>
          <p:nvPr/>
        </p:nvSpPr>
        <p:spPr>
          <a:xfrm>
            <a:off x="5715000" y="1559963"/>
            <a:ext cx="762000" cy="5238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ea typeface="Microsoft JhengHei UI" panose="020B0604030504040204" pitchFamily="34" charset="-120"/>
              <a:cs typeface="Arial" panose="020B0604020202020204" pitchFamily="34" charset="0"/>
            </a:endParaRPr>
          </a:p>
        </p:txBody>
      </p:sp>
      <p:pic>
        <p:nvPicPr>
          <p:cNvPr id="120" name="圖片 11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3773" y="3538448"/>
            <a:ext cx="840875" cy="845226"/>
          </a:xfrm>
          <a:prstGeom prst="rect">
            <a:avLst/>
          </a:prstGeom>
        </p:spPr>
      </p:pic>
      <p:pic>
        <p:nvPicPr>
          <p:cNvPr id="121" name="圖片 12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15" y="2751321"/>
            <a:ext cx="848494" cy="635552"/>
          </a:xfrm>
          <a:prstGeom prst="rect">
            <a:avLst/>
          </a:prstGeom>
        </p:spPr>
      </p:pic>
      <p:pic>
        <p:nvPicPr>
          <p:cNvPr id="122" name="圖片 121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66" b="9007"/>
          <a:stretch/>
        </p:blipFill>
        <p:spPr>
          <a:xfrm>
            <a:off x="7716063" y="3060233"/>
            <a:ext cx="550717" cy="460546"/>
          </a:xfrm>
          <a:prstGeom prst="rect">
            <a:avLst/>
          </a:prstGeom>
        </p:spPr>
      </p:pic>
      <p:pic>
        <p:nvPicPr>
          <p:cNvPr id="124" name="圖片 12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9855" y="4773017"/>
            <a:ext cx="437387" cy="455972"/>
          </a:xfrm>
          <a:prstGeom prst="rect">
            <a:avLst/>
          </a:prstGeom>
        </p:spPr>
      </p:pic>
      <p:pic>
        <p:nvPicPr>
          <p:cNvPr id="130" name="圖片 129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333" y="2039466"/>
            <a:ext cx="2087646" cy="3937973"/>
          </a:xfrm>
          <a:prstGeom prst="rect">
            <a:avLst/>
          </a:prstGeom>
        </p:spPr>
      </p:pic>
      <p:pic>
        <p:nvPicPr>
          <p:cNvPr id="126" name="圖片 125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742" y="4325223"/>
            <a:ext cx="1161387" cy="500347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649" y="4152358"/>
            <a:ext cx="1329546" cy="1302197"/>
          </a:xfrm>
          <a:prstGeom prst="rect">
            <a:avLst/>
          </a:prstGeom>
        </p:spPr>
      </p:pic>
      <p:cxnSp>
        <p:nvCxnSpPr>
          <p:cNvPr id="131" name="直線單箭頭接點 130"/>
          <p:cNvCxnSpPr/>
          <p:nvPr/>
        </p:nvCxnSpPr>
        <p:spPr>
          <a:xfrm rot="5400000">
            <a:off x="7845302" y="4386290"/>
            <a:ext cx="288000" cy="0"/>
          </a:xfrm>
          <a:prstGeom prst="straightConnector1">
            <a:avLst/>
          </a:prstGeom>
          <a:ln w="38100">
            <a:solidFill>
              <a:srgbClr val="6666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單箭頭接點 22">
            <a:extLst>
              <a:ext uri="{FF2B5EF4-FFF2-40B4-BE49-F238E27FC236}">
                <a16:creationId xmlns:a16="http://schemas.microsoft.com/office/drawing/2014/main" id="{22645483-6E03-9D23-DC62-441EF241FD50}"/>
              </a:ext>
            </a:extLst>
          </p:cNvPr>
          <p:cNvCxnSpPr>
            <a:cxnSpLocks/>
          </p:cNvCxnSpPr>
          <p:nvPr/>
        </p:nvCxnSpPr>
        <p:spPr>
          <a:xfrm>
            <a:off x="4730282" y="3845898"/>
            <a:ext cx="543263" cy="0"/>
          </a:xfrm>
          <a:prstGeom prst="straightConnector1">
            <a:avLst/>
          </a:prstGeom>
          <a:ln w="38100">
            <a:solidFill>
              <a:srgbClr val="6666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5" descr="A black and red symbol&#10;&#10;Description automatically generated">
            <a:extLst>
              <a:ext uri="{FF2B5EF4-FFF2-40B4-BE49-F238E27FC236}">
                <a16:creationId xmlns:a16="http://schemas.microsoft.com/office/drawing/2014/main" id="{49D2B055-D844-7CED-B900-EF71FCABDA58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51490" t="21111" r="28838" b="20195"/>
          <a:stretch/>
        </p:blipFill>
        <p:spPr>
          <a:xfrm>
            <a:off x="1055487" y="2347791"/>
            <a:ext cx="539637" cy="241514"/>
          </a:xfrm>
          <a:prstGeom prst="rect">
            <a:avLst/>
          </a:prstGeom>
        </p:spPr>
      </p:pic>
      <p:cxnSp>
        <p:nvCxnSpPr>
          <p:cNvPr id="2" name="直線單箭頭接點 22">
            <a:extLst>
              <a:ext uri="{FF2B5EF4-FFF2-40B4-BE49-F238E27FC236}">
                <a16:creationId xmlns:a16="http://schemas.microsoft.com/office/drawing/2014/main" id="{47829CD5-9B49-B5AA-65AF-DA709C7868C4}"/>
              </a:ext>
            </a:extLst>
          </p:cNvPr>
          <p:cNvCxnSpPr>
            <a:cxnSpLocks/>
          </p:cNvCxnSpPr>
          <p:nvPr/>
        </p:nvCxnSpPr>
        <p:spPr>
          <a:xfrm flipH="1">
            <a:off x="4730282" y="4109449"/>
            <a:ext cx="543263" cy="0"/>
          </a:xfrm>
          <a:prstGeom prst="straightConnector1">
            <a:avLst/>
          </a:prstGeom>
          <a:ln w="38100">
            <a:solidFill>
              <a:srgbClr val="6666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>
            <a:extLst>
              <a:ext uri="{FF2B5EF4-FFF2-40B4-BE49-F238E27FC236}">
                <a16:creationId xmlns:a16="http://schemas.microsoft.com/office/drawing/2014/main" id="{4A4951BD-C6DB-5F4E-BB13-D9ABB8436E12}"/>
              </a:ext>
            </a:extLst>
          </p:cNvPr>
          <p:cNvSpPr txBox="1"/>
          <p:nvPr/>
        </p:nvSpPr>
        <p:spPr>
          <a:xfrm>
            <a:off x="8097698" y="4276901"/>
            <a:ext cx="1249061" cy="215444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en-US" sz="800" err="1">
                <a:latin typeface="Arial"/>
                <a:cs typeface="Arial"/>
              </a:rPr>
              <a:t>Haar</a:t>
            </a:r>
            <a:r>
              <a:rPr lang="en-US" sz="800">
                <a:latin typeface="Arial"/>
                <a:cs typeface="Arial"/>
              </a:rPr>
              <a:t> cascade classifier</a:t>
            </a:r>
            <a:endParaRPr lang="zh-TW" altLang="en-US" sz="800">
              <a:latin typeface="Arial"/>
              <a:cs typeface="Arial"/>
            </a:endParaRPr>
          </a:p>
        </p:txBody>
      </p:sp>
      <p:pic>
        <p:nvPicPr>
          <p:cNvPr id="14" name="圖片 15" descr="一張含有 螢幕擷取畫面, 黑色, 圓形, 黑暗 的圖片&#10;&#10;自動產生的描述">
            <a:extLst>
              <a:ext uri="{FF2B5EF4-FFF2-40B4-BE49-F238E27FC236}">
                <a16:creationId xmlns:a16="http://schemas.microsoft.com/office/drawing/2014/main" id="{C6055485-87DD-7865-D588-B15BC0B00AA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737602" y="4589253"/>
            <a:ext cx="509753" cy="422720"/>
          </a:xfrm>
          <a:prstGeom prst="rect">
            <a:avLst/>
          </a:prstGeom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62FB523F-CAEC-7FA6-D9D9-609618D237B7}"/>
              </a:ext>
            </a:extLst>
          </p:cNvPr>
          <p:cNvSpPr txBox="1"/>
          <p:nvPr/>
        </p:nvSpPr>
        <p:spPr>
          <a:xfrm>
            <a:off x="8659993" y="4835262"/>
            <a:ext cx="899605" cy="215444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en-US" sz="800">
                <a:latin typeface="Arial"/>
                <a:cs typeface="Arial"/>
              </a:rPr>
              <a:t>multiprocessing</a:t>
            </a:r>
            <a:endParaRPr lang="zh-TW" altLang="en-US" sz="800">
              <a:latin typeface="Arial"/>
              <a:cs typeface="Arial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6F2FEA39-2D2F-BCC5-D949-A28176EC34B8}"/>
              </a:ext>
            </a:extLst>
          </p:cNvPr>
          <p:cNvSpPr txBox="1"/>
          <p:nvPr/>
        </p:nvSpPr>
        <p:spPr>
          <a:xfrm>
            <a:off x="948970" y="5462115"/>
            <a:ext cx="748924" cy="215444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en-US" sz="800" b="1" err="1">
                <a:latin typeface="Arial" panose="020B0604020202020204" pitchFamily="34" charset="0"/>
                <a:cs typeface="Arial" panose="020B0604020202020204" pitchFamily="34" charset="0"/>
              </a:rPr>
              <a:t>RecordRTC</a:t>
            </a:r>
            <a:endParaRPr lang="en-US" altLang="zh-TW" sz="3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06" name="群組 105">
            <a:extLst>
              <a:ext uri="{FF2B5EF4-FFF2-40B4-BE49-F238E27FC236}">
                <a16:creationId xmlns:a16="http://schemas.microsoft.com/office/drawing/2014/main" id="{E74D2345-28CB-C7A1-33A1-627FBC14C601}"/>
              </a:ext>
            </a:extLst>
          </p:cNvPr>
          <p:cNvGrpSpPr/>
          <p:nvPr/>
        </p:nvGrpSpPr>
        <p:grpSpPr>
          <a:xfrm>
            <a:off x="6081" y="6423446"/>
            <a:ext cx="12171989" cy="446745"/>
            <a:chOff x="6081" y="6423446"/>
            <a:chExt cx="12171989" cy="446745"/>
          </a:xfrm>
        </p:grpSpPr>
        <p:sp>
          <p:nvSpPr>
            <p:cNvPr id="107" name="五邊形 106">
              <a:extLst>
                <a:ext uri="{FF2B5EF4-FFF2-40B4-BE49-F238E27FC236}">
                  <a16:creationId xmlns:a16="http://schemas.microsoft.com/office/drawing/2014/main" id="{4D1A9009-C270-5C95-04F3-35A87A759619}"/>
                </a:ext>
              </a:extLst>
            </p:cNvPr>
            <p:cNvSpPr/>
            <p:nvPr/>
          </p:nvSpPr>
          <p:spPr>
            <a:xfrm>
              <a:off x="6081" y="6423448"/>
              <a:ext cx="1836000" cy="434551"/>
            </a:xfrm>
            <a:prstGeom prst="homePlat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TW" b="1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Montserrat Light" charset="0"/>
              </a:endParaRPr>
            </a:p>
          </p:txBody>
        </p:sp>
        <p:sp>
          <p:nvSpPr>
            <p:cNvPr id="108" name="＞形箭號 107">
              <a:extLst>
                <a:ext uri="{FF2B5EF4-FFF2-40B4-BE49-F238E27FC236}">
                  <a16:creationId xmlns:a16="http://schemas.microsoft.com/office/drawing/2014/main" id="{CBA5E02F-2754-4EF0-2CFE-877AAA76137C}"/>
                </a:ext>
              </a:extLst>
            </p:cNvPr>
            <p:cNvSpPr/>
            <p:nvPr/>
          </p:nvSpPr>
          <p:spPr>
            <a:xfrm>
              <a:off x="1738909" y="6423447"/>
              <a:ext cx="1836000" cy="434552"/>
            </a:xfrm>
            <a:prstGeom prst="chevron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b="1">
                  <a:solidFill>
                    <a:schemeClr val="tx1"/>
                  </a:solidFill>
                  <a:latin typeface="Microsoft JhengHei UI" panose="020B0604030504040204" pitchFamily="34" charset="-120"/>
                  <a:ea typeface="Microsoft JhengHei UI" panose="020B0604030504040204" pitchFamily="34" charset="-120"/>
                  <a:cs typeface="Montserrat Light" charset="0"/>
                </a:rPr>
                <a:t>全端建立</a:t>
              </a:r>
              <a:endParaRPr lang="en-US" altLang="zh-TW" b="1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Montserrat Light" charset="0"/>
              </a:endParaRPr>
            </a:p>
          </p:txBody>
        </p:sp>
        <p:sp>
          <p:nvSpPr>
            <p:cNvPr id="110" name="＞形箭號 109">
              <a:extLst>
                <a:ext uri="{FF2B5EF4-FFF2-40B4-BE49-F238E27FC236}">
                  <a16:creationId xmlns:a16="http://schemas.microsoft.com/office/drawing/2014/main" id="{FF5A2342-5C4E-BF4B-E4FA-504CFBB1A19F}"/>
                </a:ext>
              </a:extLst>
            </p:cNvPr>
            <p:cNvSpPr/>
            <p:nvPr/>
          </p:nvSpPr>
          <p:spPr>
            <a:xfrm>
              <a:off x="3460015" y="6435638"/>
              <a:ext cx="1836000" cy="434552"/>
            </a:xfrm>
            <a:prstGeom prst="chevron">
              <a:avLst/>
            </a:prstGeom>
            <a:solidFill>
              <a:srgbClr val="EEEB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11" name="＞形箭號 110">
              <a:extLst>
                <a:ext uri="{FF2B5EF4-FFF2-40B4-BE49-F238E27FC236}">
                  <a16:creationId xmlns:a16="http://schemas.microsoft.com/office/drawing/2014/main" id="{24A5CD21-A831-ED58-578B-E98C9E8C6682}"/>
                </a:ext>
              </a:extLst>
            </p:cNvPr>
            <p:cNvSpPr/>
            <p:nvPr/>
          </p:nvSpPr>
          <p:spPr>
            <a:xfrm>
              <a:off x="5194136" y="6435639"/>
              <a:ext cx="1836000" cy="434552"/>
            </a:xfrm>
            <a:prstGeom prst="chevron">
              <a:avLst/>
            </a:prstGeom>
            <a:solidFill>
              <a:srgbClr val="EEEB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14" name="＞形箭號 113">
              <a:extLst>
                <a:ext uri="{FF2B5EF4-FFF2-40B4-BE49-F238E27FC236}">
                  <a16:creationId xmlns:a16="http://schemas.microsoft.com/office/drawing/2014/main" id="{DFCF7635-019D-6597-E2F8-DC681ABAC837}"/>
                </a:ext>
              </a:extLst>
            </p:cNvPr>
            <p:cNvSpPr/>
            <p:nvPr/>
          </p:nvSpPr>
          <p:spPr>
            <a:xfrm>
              <a:off x="6914178" y="6423446"/>
              <a:ext cx="1836000" cy="434552"/>
            </a:xfrm>
            <a:prstGeom prst="chevron">
              <a:avLst/>
            </a:prstGeom>
            <a:solidFill>
              <a:srgbClr val="EEEB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15" name="＞形箭號 114">
              <a:extLst>
                <a:ext uri="{FF2B5EF4-FFF2-40B4-BE49-F238E27FC236}">
                  <a16:creationId xmlns:a16="http://schemas.microsoft.com/office/drawing/2014/main" id="{B6A98180-5EBF-1973-36D1-DA0F8DEB5B9D}"/>
                </a:ext>
              </a:extLst>
            </p:cNvPr>
            <p:cNvSpPr/>
            <p:nvPr/>
          </p:nvSpPr>
          <p:spPr>
            <a:xfrm>
              <a:off x="8622028" y="6435637"/>
              <a:ext cx="1836000" cy="434552"/>
            </a:xfrm>
            <a:prstGeom prst="chevron">
              <a:avLst/>
            </a:prstGeom>
            <a:solidFill>
              <a:srgbClr val="EEEB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16" name="＞形箭號 115">
              <a:extLst>
                <a:ext uri="{FF2B5EF4-FFF2-40B4-BE49-F238E27FC236}">
                  <a16:creationId xmlns:a16="http://schemas.microsoft.com/office/drawing/2014/main" id="{9B7D716B-DCE6-342C-EE3B-5D03C7CB737B}"/>
                </a:ext>
              </a:extLst>
            </p:cNvPr>
            <p:cNvSpPr/>
            <p:nvPr/>
          </p:nvSpPr>
          <p:spPr>
            <a:xfrm>
              <a:off x="10342070" y="6435637"/>
              <a:ext cx="1836000" cy="434552"/>
            </a:xfrm>
            <a:prstGeom prst="chevron">
              <a:avLst/>
            </a:prstGeom>
            <a:solidFill>
              <a:srgbClr val="EEEB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80" name="圖片 79"/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3" t="14908" r="1840" b="18420"/>
          <a:stretch/>
        </p:blipFill>
        <p:spPr>
          <a:xfrm>
            <a:off x="588485" y="2677833"/>
            <a:ext cx="1506470" cy="702373"/>
          </a:xfrm>
          <a:prstGeom prst="rect">
            <a:avLst/>
          </a:prstGeom>
        </p:spPr>
      </p:pic>
      <p:pic>
        <p:nvPicPr>
          <p:cNvPr id="94" name="圖片 93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280" y="3387766"/>
            <a:ext cx="650303" cy="650303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B27B601A-75C3-19D7-0AF2-88C425A64F3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1258" y="5390384"/>
            <a:ext cx="1161387" cy="500347"/>
          </a:xfrm>
          <a:prstGeom prst="rect">
            <a:avLst/>
          </a:prstGeom>
        </p:spPr>
      </p:pic>
      <p:pic>
        <p:nvPicPr>
          <p:cNvPr id="93" name="圖片版面配置區 15"/>
          <p:cNvPicPr>
            <a:picLocks noGrp="1" noChangeAspect="1"/>
          </p:cNvPicPr>
          <p:nvPr>
            <p:ph type="pic" sz="quarter" idx="4294967295"/>
          </p:nvPr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37" t="555" r="-8377" b="11071"/>
          <a:stretch/>
        </p:blipFill>
        <p:spPr>
          <a:xfrm>
            <a:off x="10205883" y="91939"/>
            <a:ext cx="916078" cy="916077"/>
          </a:xfrm>
          <a:custGeom>
            <a:avLst/>
            <a:gdLst>
              <a:gd name="connsiteX0" fmla="*/ 927100 w 1854200"/>
              <a:gd name="connsiteY0" fmla="*/ 0 h 1854198"/>
              <a:gd name="connsiteX1" fmla="*/ 1854200 w 1854200"/>
              <a:gd name="connsiteY1" fmla="*/ 927099 h 1854198"/>
              <a:gd name="connsiteX2" fmla="*/ 927100 w 1854200"/>
              <a:gd name="connsiteY2" fmla="*/ 1854198 h 1854198"/>
              <a:gd name="connsiteX3" fmla="*/ 0 w 1854200"/>
              <a:gd name="connsiteY3" fmla="*/ 927099 h 1854198"/>
              <a:gd name="connsiteX4" fmla="*/ 927100 w 1854200"/>
              <a:gd name="connsiteY4" fmla="*/ 0 h 1854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54200" h="1854198">
                <a:moveTo>
                  <a:pt x="927100" y="0"/>
                </a:moveTo>
                <a:cubicBezTo>
                  <a:pt x="1439123" y="0"/>
                  <a:pt x="1854200" y="415076"/>
                  <a:pt x="1854200" y="927099"/>
                </a:cubicBezTo>
                <a:cubicBezTo>
                  <a:pt x="1854200" y="1439122"/>
                  <a:pt x="1439123" y="1854198"/>
                  <a:pt x="927100" y="1854198"/>
                </a:cubicBezTo>
                <a:cubicBezTo>
                  <a:pt x="415077" y="1854198"/>
                  <a:pt x="0" y="1439122"/>
                  <a:pt x="0" y="927099"/>
                </a:cubicBezTo>
                <a:cubicBezTo>
                  <a:pt x="0" y="415076"/>
                  <a:pt x="415077" y="0"/>
                  <a:pt x="927100" y="0"/>
                </a:cubicBezTo>
                <a:close/>
              </a:path>
            </a:pathLst>
          </a:custGeom>
        </p:spPr>
      </p:pic>
      <p:sp>
        <p:nvSpPr>
          <p:cNvPr id="95" name="文字方塊 94"/>
          <p:cNvSpPr txBox="1"/>
          <p:nvPr/>
        </p:nvSpPr>
        <p:spPr>
          <a:xfrm>
            <a:off x="10342070" y="740814"/>
            <a:ext cx="6078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100" b="1">
                <a:solidFill>
                  <a:schemeClr val="bg1"/>
                </a:solidFill>
                <a:effectLst>
                  <a:outerShdw blurRad="647700" dist="38100" dir="2700000" algn="tl" rotWithShape="0">
                    <a:prstClr val="black">
                      <a:alpha val="91000"/>
                    </a:prst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楊婕妤</a:t>
            </a:r>
          </a:p>
        </p:txBody>
      </p:sp>
    </p:spTree>
    <p:extLst>
      <p:ext uri="{BB962C8B-B14F-4D97-AF65-F5344CB8AC3E}">
        <p14:creationId xmlns:p14="http://schemas.microsoft.com/office/powerpoint/2010/main" val="25315867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直線單箭頭接點 22"/>
          <p:cNvCxnSpPr/>
          <p:nvPr/>
        </p:nvCxnSpPr>
        <p:spPr>
          <a:xfrm>
            <a:off x="8570355" y="4676404"/>
            <a:ext cx="1440000" cy="0"/>
          </a:xfrm>
          <a:prstGeom prst="straightConnector1">
            <a:avLst/>
          </a:prstGeom>
          <a:ln w="38100">
            <a:solidFill>
              <a:srgbClr val="6666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字方塊 10"/>
          <p:cNvSpPr txBox="1"/>
          <p:nvPr/>
        </p:nvSpPr>
        <p:spPr>
          <a:xfrm>
            <a:off x="10060355" y="4991797"/>
            <a:ext cx="795345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zh-TW" sz="1200" b="1">
                <a:latin typeface="Arial" panose="020B0604020202020204" pitchFamily="34" charset="0"/>
                <a:cs typeface="Arial" panose="020B0604020202020204" pitchFamily="34" charset="0"/>
              </a:rPr>
              <a:t>Server</a:t>
            </a:r>
            <a:endParaRPr lang="zh-TW" altLang="en-US" sz="12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" name="圖片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2843" y="4564371"/>
            <a:ext cx="690260" cy="225662"/>
          </a:xfrm>
          <a:prstGeom prst="rect">
            <a:avLst/>
          </a:prstGeom>
        </p:spPr>
      </p:pic>
      <p:pic>
        <p:nvPicPr>
          <p:cNvPr id="41" name="圖片 4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54" b="10725"/>
          <a:stretch/>
        </p:blipFill>
        <p:spPr>
          <a:xfrm>
            <a:off x="8984376" y="4901399"/>
            <a:ext cx="547194" cy="442246"/>
          </a:xfrm>
          <a:prstGeom prst="rect">
            <a:avLst/>
          </a:prstGeom>
        </p:spPr>
      </p:pic>
      <p:pic>
        <p:nvPicPr>
          <p:cNvPr id="100" name="圖片 9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00" t="12360" r="15650" b="20139"/>
          <a:stretch/>
        </p:blipFill>
        <p:spPr>
          <a:xfrm>
            <a:off x="10209082" y="4392406"/>
            <a:ext cx="528614" cy="587200"/>
          </a:xfrm>
          <a:prstGeom prst="rect">
            <a:avLst/>
          </a:prstGeom>
        </p:spPr>
      </p:pic>
      <p:sp>
        <p:nvSpPr>
          <p:cNvPr id="112" name="TextBox 30">
            <a:extLst>
              <a:ext uri="{FF2B5EF4-FFF2-40B4-BE49-F238E27FC236}">
                <a16:creationId xmlns:a16="http://schemas.microsoft.com/office/drawing/2014/main" id="{630BC01F-166F-4B21-8028-FCE0CFCEE614}"/>
              </a:ext>
            </a:extLst>
          </p:cNvPr>
          <p:cNvSpPr txBox="1"/>
          <p:nvPr/>
        </p:nvSpPr>
        <p:spPr>
          <a:xfrm>
            <a:off x="1511300" y="830441"/>
            <a:ext cx="9169400" cy="5161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300"/>
              </a:lnSpc>
            </a:pPr>
            <a:r>
              <a:rPr lang="zh-TW" altLang="en-US" sz="3600" b="1">
                <a:latin typeface="Arial" panose="020B0604020202020204" pitchFamily="34" charset="0"/>
                <a:ea typeface="Microsoft JhengHei UI" panose="020B0604030504040204" pitchFamily="34" charset="-120"/>
                <a:cs typeface="Arial" panose="020B0604020202020204" pitchFamily="34" charset="0"/>
              </a:rPr>
              <a:t>前端網頁</a:t>
            </a:r>
            <a:endParaRPr lang="en-US" sz="3600" b="1">
              <a:latin typeface="Arial" panose="020B0604020202020204" pitchFamily="34" charset="0"/>
              <a:ea typeface="Microsoft JhengHei UI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13" name="Rectangle 31">
            <a:extLst>
              <a:ext uri="{FF2B5EF4-FFF2-40B4-BE49-F238E27FC236}">
                <a16:creationId xmlns:a16="http://schemas.microsoft.com/office/drawing/2014/main" id="{B1FB5B9A-8D7F-4672-80B6-CC27CF72A1F1}"/>
              </a:ext>
            </a:extLst>
          </p:cNvPr>
          <p:cNvSpPr/>
          <p:nvPr/>
        </p:nvSpPr>
        <p:spPr>
          <a:xfrm>
            <a:off x="5715000" y="1559963"/>
            <a:ext cx="762000" cy="5238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ea typeface="Microsoft JhengHei UI" panose="020B0604030504040204" pitchFamily="34" charset="-120"/>
              <a:cs typeface="Arial" panose="020B0604020202020204" pitchFamily="34" charset="0"/>
            </a:endParaRPr>
          </a:p>
        </p:txBody>
      </p:sp>
      <p:pic>
        <p:nvPicPr>
          <p:cNvPr id="130" name="圖片 12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1415" y="1241144"/>
            <a:ext cx="2571691" cy="4851038"/>
          </a:xfrm>
          <a:prstGeom prst="rect">
            <a:avLst/>
          </a:prstGeom>
        </p:spPr>
      </p:pic>
      <p:pic>
        <p:nvPicPr>
          <p:cNvPr id="129" name="圖片 128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3" t="14908" r="1840" b="18420"/>
          <a:stretch/>
        </p:blipFill>
        <p:spPr>
          <a:xfrm>
            <a:off x="1233258" y="299693"/>
            <a:ext cx="1856887" cy="865750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8235" y="1932588"/>
            <a:ext cx="1487803" cy="1457199"/>
          </a:xfrm>
          <a:prstGeom prst="rect">
            <a:avLst/>
          </a:prstGeom>
        </p:spPr>
      </p:pic>
      <p:pic>
        <p:nvPicPr>
          <p:cNvPr id="15" name="Picture 15" descr="A black and red symbol&#10;&#10;Description automatically generated">
            <a:extLst>
              <a:ext uri="{FF2B5EF4-FFF2-40B4-BE49-F238E27FC236}">
                <a16:creationId xmlns:a16="http://schemas.microsoft.com/office/drawing/2014/main" id="{49D2B055-D844-7CED-B900-EF71FCABDA5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51490" t="21111" r="28838" b="20195"/>
          <a:stretch/>
        </p:blipFill>
        <p:spPr>
          <a:xfrm>
            <a:off x="5703207" y="4354259"/>
            <a:ext cx="1305052" cy="584075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6F2FEA39-2D2F-BCC5-D949-A28176EC34B8}"/>
              </a:ext>
            </a:extLst>
          </p:cNvPr>
          <p:cNvSpPr txBox="1"/>
          <p:nvPr/>
        </p:nvSpPr>
        <p:spPr>
          <a:xfrm>
            <a:off x="1387981" y="3855009"/>
            <a:ext cx="2319768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200" err="1">
                <a:latin typeface="Arial" panose="020B0604020202020204" pitchFamily="34" charset="0"/>
                <a:cs typeface="Arial" panose="020B0604020202020204" pitchFamily="34" charset="0"/>
              </a:rPr>
              <a:t>WebRTC</a:t>
            </a:r>
            <a:r>
              <a:rPr lang="en-US" sz="1200">
                <a:latin typeface="Arial" panose="020B0604020202020204" pitchFamily="34" charset="0"/>
                <a:cs typeface="Arial" panose="020B0604020202020204" pitchFamily="34" charset="0"/>
              </a:rPr>
              <a:t> JavaScript library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sz="1200">
                <a:latin typeface="Arial" panose="020B0604020202020204" pitchFamily="34" charset="0"/>
                <a:ea typeface="Microsoft JhengHei UI" panose="020B0604030504040204" pitchFamily="34" charset="-120"/>
                <a:cs typeface="Arial" panose="020B0604020202020204" pitchFamily="34" charset="0"/>
              </a:rPr>
              <a:t>音訊、視訊以及螢幕錄影</a:t>
            </a:r>
            <a:endParaRPr lang="en-US" altLang="zh-TW" sz="1200">
              <a:latin typeface="Arial" panose="020B0604020202020204" pitchFamily="34" charset="0"/>
              <a:ea typeface="Microsoft JhengHei UI" panose="020B0604030504040204" pitchFamily="34" charset="-120"/>
              <a:cs typeface="Arial" panose="020B0604020202020204" pitchFamily="34" charset="0"/>
            </a:endParaRPr>
          </a:p>
        </p:txBody>
      </p:sp>
      <p:grpSp>
        <p:nvGrpSpPr>
          <p:cNvPr id="106" name="群組 105">
            <a:extLst>
              <a:ext uri="{FF2B5EF4-FFF2-40B4-BE49-F238E27FC236}">
                <a16:creationId xmlns:a16="http://schemas.microsoft.com/office/drawing/2014/main" id="{E74D2345-28CB-C7A1-33A1-627FBC14C601}"/>
              </a:ext>
            </a:extLst>
          </p:cNvPr>
          <p:cNvGrpSpPr/>
          <p:nvPr/>
        </p:nvGrpSpPr>
        <p:grpSpPr>
          <a:xfrm>
            <a:off x="6081" y="6423446"/>
            <a:ext cx="12171989" cy="446745"/>
            <a:chOff x="6081" y="6423446"/>
            <a:chExt cx="12171989" cy="446745"/>
          </a:xfrm>
        </p:grpSpPr>
        <p:sp>
          <p:nvSpPr>
            <p:cNvPr id="107" name="五邊形 106">
              <a:extLst>
                <a:ext uri="{FF2B5EF4-FFF2-40B4-BE49-F238E27FC236}">
                  <a16:creationId xmlns:a16="http://schemas.microsoft.com/office/drawing/2014/main" id="{4D1A9009-C270-5C95-04F3-35A87A759619}"/>
                </a:ext>
              </a:extLst>
            </p:cNvPr>
            <p:cNvSpPr/>
            <p:nvPr/>
          </p:nvSpPr>
          <p:spPr>
            <a:xfrm>
              <a:off x="6081" y="6423448"/>
              <a:ext cx="1836000" cy="434551"/>
            </a:xfrm>
            <a:prstGeom prst="homePlat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TW" b="1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Montserrat Light" charset="0"/>
              </a:endParaRPr>
            </a:p>
          </p:txBody>
        </p:sp>
        <p:sp>
          <p:nvSpPr>
            <p:cNvPr id="110" name="＞形箭號 109">
              <a:extLst>
                <a:ext uri="{FF2B5EF4-FFF2-40B4-BE49-F238E27FC236}">
                  <a16:creationId xmlns:a16="http://schemas.microsoft.com/office/drawing/2014/main" id="{FF5A2342-5C4E-BF4B-E4FA-504CFBB1A19F}"/>
                </a:ext>
              </a:extLst>
            </p:cNvPr>
            <p:cNvSpPr/>
            <p:nvPr/>
          </p:nvSpPr>
          <p:spPr>
            <a:xfrm>
              <a:off x="3460015" y="6435638"/>
              <a:ext cx="1836000" cy="434552"/>
            </a:xfrm>
            <a:prstGeom prst="chevron">
              <a:avLst/>
            </a:prstGeom>
            <a:solidFill>
              <a:srgbClr val="EEEB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11" name="＞形箭號 110">
              <a:extLst>
                <a:ext uri="{FF2B5EF4-FFF2-40B4-BE49-F238E27FC236}">
                  <a16:creationId xmlns:a16="http://schemas.microsoft.com/office/drawing/2014/main" id="{24A5CD21-A831-ED58-578B-E98C9E8C6682}"/>
                </a:ext>
              </a:extLst>
            </p:cNvPr>
            <p:cNvSpPr/>
            <p:nvPr/>
          </p:nvSpPr>
          <p:spPr>
            <a:xfrm>
              <a:off x="5194136" y="6435639"/>
              <a:ext cx="1836000" cy="434552"/>
            </a:xfrm>
            <a:prstGeom prst="chevron">
              <a:avLst/>
            </a:prstGeom>
            <a:solidFill>
              <a:srgbClr val="EEEB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14" name="＞形箭號 113">
              <a:extLst>
                <a:ext uri="{FF2B5EF4-FFF2-40B4-BE49-F238E27FC236}">
                  <a16:creationId xmlns:a16="http://schemas.microsoft.com/office/drawing/2014/main" id="{DFCF7635-019D-6597-E2F8-DC681ABAC837}"/>
                </a:ext>
              </a:extLst>
            </p:cNvPr>
            <p:cNvSpPr/>
            <p:nvPr/>
          </p:nvSpPr>
          <p:spPr>
            <a:xfrm>
              <a:off x="6914178" y="6423446"/>
              <a:ext cx="1836000" cy="434552"/>
            </a:xfrm>
            <a:prstGeom prst="chevron">
              <a:avLst/>
            </a:prstGeom>
            <a:solidFill>
              <a:srgbClr val="EEEB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15" name="＞形箭號 114">
              <a:extLst>
                <a:ext uri="{FF2B5EF4-FFF2-40B4-BE49-F238E27FC236}">
                  <a16:creationId xmlns:a16="http://schemas.microsoft.com/office/drawing/2014/main" id="{B6A98180-5EBF-1973-36D1-DA0F8DEB5B9D}"/>
                </a:ext>
              </a:extLst>
            </p:cNvPr>
            <p:cNvSpPr/>
            <p:nvPr/>
          </p:nvSpPr>
          <p:spPr>
            <a:xfrm>
              <a:off x="8622028" y="6435637"/>
              <a:ext cx="1836000" cy="434552"/>
            </a:xfrm>
            <a:prstGeom prst="chevron">
              <a:avLst/>
            </a:prstGeom>
            <a:solidFill>
              <a:srgbClr val="EEEB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16" name="＞形箭號 115">
              <a:extLst>
                <a:ext uri="{FF2B5EF4-FFF2-40B4-BE49-F238E27FC236}">
                  <a16:creationId xmlns:a16="http://schemas.microsoft.com/office/drawing/2014/main" id="{9B7D716B-DCE6-342C-EE3B-5D03C7CB737B}"/>
                </a:ext>
              </a:extLst>
            </p:cNvPr>
            <p:cNvSpPr/>
            <p:nvPr/>
          </p:nvSpPr>
          <p:spPr>
            <a:xfrm>
              <a:off x="10342070" y="6435637"/>
              <a:ext cx="1836000" cy="434552"/>
            </a:xfrm>
            <a:prstGeom prst="chevron">
              <a:avLst/>
            </a:prstGeom>
            <a:solidFill>
              <a:srgbClr val="EEEB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25" name="直線接點 24"/>
          <p:cNvCxnSpPr/>
          <p:nvPr/>
        </p:nvCxnSpPr>
        <p:spPr>
          <a:xfrm>
            <a:off x="4513199" y="4097177"/>
            <a:ext cx="3636000" cy="0"/>
          </a:xfrm>
          <a:prstGeom prst="line">
            <a:avLst/>
          </a:prstGeom>
          <a:ln w="28575">
            <a:solidFill>
              <a:srgbClr val="6666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接點 25"/>
          <p:cNvCxnSpPr/>
          <p:nvPr/>
        </p:nvCxnSpPr>
        <p:spPr>
          <a:xfrm>
            <a:off x="4529789" y="3979917"/>
            <a:ext cx="0" cy="121798"/>
          </a:xfrm>
          <a:prstGeom prst="line">
            <a:avLst/>
          </a:prstGeom>
          <a:ln w="28575">
            <a:solidFill>
              <a:srgbClr val="6666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接點 26"/>
          <p:cNvCxnSpPr/>
          <p:nvPr/>
        </p:nvCxnSpPr>
        <p:spPr>
          <a:xfrm>
            <a:off x="5576235" y="3979917"/>
            <a:ext cx="0" cy="121798"/>
          </a:xfrm>
          <a:prstGeom prst="line">
            <a:avLst/>
          </a:prstGeom>
          <a:ln w="28575">
            <a:solidFill>
              <a:srgbClr val="6666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/>
          <p:cNvCxnSpPr/>
          <p:nvPr/>
        </p:nvCxnSpPr>
        <p:spPr>
          <a:xfrm>
            <a:off x="6088844" y="3979917"/>
            <a:ext cx="0" cy="121798"/>
          </a:xfrm>
          <a:prstGeom prst="line">
            <a:avLst/>
          </a:prstGeom>
          <a:ln w="28575">
            <a:solidFill>
              <a:srgbClr val="6666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接點 28"/>
          <p:cNvCxnSpPr/>
          <p:nvPr/>
        </p:nvCxnSpPr>
        <p:spPr>
          <a:xfrm>
            <a:off x="6601453" y="3979917"/>
            <a:ext cx="0" cy="121798"/>
          </a:xfrm>
          <a:prstGeom prst="line">
            <a:avLst/>
          </a:prstGeom>
          <a:ln w="28575">
            <a:solidFill>
              <a:srgbClr val="6666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接點 29"/>
          <p:cNvCxnSpPr/>
          <p:nvPr/>
        </p:nvCxnSpPr>
        <p:spPr>
          <a:xfrm>
            <a:off x="7114062" y="3979917"/>
            <a:ext cx="0" cy="121798"/>
          </a:xfrm>
          <a:prstGeom prst="line">
            <a:avLst/>
          </a:prstGeom>
          <a:ln w="28575">
            <a:solidFill>
              <a:srgbClr val="6666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接點 30"/>
          <p:cNvCxnSpPr/>
          <p:nvPr/>
        </p:nvCxnSpPr>
        <p:spPr>
          <a:xfrm>
            <a:off x="7626671" y="3979917"/>
            <a:ext cx="0" cy="121798"/>
          </a:xfrm>
          <a:prstGeom prst="line">
            <a:avLst/>
          </a:prstGeom>
          <a:ln w="28575">
            <a:solidFill>
              <a:srgbClr val="6666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/>
          <p:cNvCxnSpPr/>
          <p:nvPr/>
        </p:nvCxnSpPr>
        <p:spPr>
          <a:xfrm>
            <a:off x="8139278" y="3979917"/>
            <a:ext cx="0" cy="121798"/>
          </a:xfrm>
          <a:prstGeom prst="line">
            <a:avLst/>
          </a:prstGeom>
          <a:ln w="28575">
            <a:solidFill>
              <a:srgbClr val="6666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字方塊 32"/>
          <p:cNvSpPr txBox="1"/>
          <p:nvPr/>
        </p:nvSpPr>
        <p:spPr>
          <a:xfrm>
            <a:off x="4405915" y="3703486"/>
            <a:ext cx="25519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00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</p:txBody>
      </p:sp>
      <p:sp>
        <p:nvSpPr>
          <p:cNvPr id="34" name="文字方塊 33"/>
          <p:cNvSpPr txBox="1"/>
          <p:nvPr/>
        </p:nvSpPr>
        <p:spPr>
          <a:xfrm>
            <a:off x="5398402" y="3703486"/>
            <a:ext cx="36099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000">
                <a:latin typeface="Arial" panose="020B0604020202020204" pitchFamily="34" charset="0"/>
                <a:cs typeface="Arial" panose="020B0604020202020204" pitchFamily="34" charset="0"/>
              </a:rPr>
              <a:t>5.5</a:t>
            </a:r>
          </a:p>
        </p:txBody>
      </p:sp>
      <p:sp>
        <p:nvSpPr>
          <p:cNvPr id="35" name="文字方塊 34"/>
          <p:cNvSpPr txBox="1"/>
          <p:nvPr/>
        </p:nvSpPr>
        <p:spPr>
          <a:xfrm>
            <a:off x="5904283" y="3703486"/>
            <a:ext cx="36099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000">
                <a:latin typeface="Arial" panose="020B0604020202020204" pitchFamily="34" charset="0"/>
                <a:cs typeface="Arial" panose="020B0604020202020204" pitchFamily="34" charset="0"/>
              </a:rPr>
              <a:t>7.2</a:t>
            </a:r>
          </a:p>
        </p:txBody>
      </p:sp>
      <p:sp>
        <p:nvSpPr>
          <p:cNvPr id="36" name="文字方塊 35"/>
          <p:cNvSpPr txBox="1"/>
          <p:nvPr/>
        </p:nvSpPr>
        <p:spPr>
          <a:xfrm>
            <a:off x="6420368" y="3703486"/>
            <a:ext cx="36099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000">
                <a:latin typeface="Arial" panose="020B0604020202020204" pitchFamily="34" charset="0"/>
                <a:cs typeface="Arial" panose="020B0604020202020204" pitchFamily="34" charset="0"/>
              </a:rPr>
              <a:t>8.9</a:t>
            </a:r>
          </a:p>
        </p:txBody>
      </p:sp>
      <p:sp>
        <p:nvSpPr>
          <p:cNvPr id="37" name="文字方塊 36"/>
          <p:cNvSpPr txBox="1"/>
          <p:nvPr/>
        </p:nvSpPr>
        <p:spPr>
          <a:xfrm>
            <a:off x="6894691" y="3703486"/>
            <a:ext cx="43152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000">
                <a:latin typeface="Arial" panose="020B0604020202020204" pitchFamily="34" charset="0"/>
                <a:cs typeface="Arial" panose="020B0604020202020204" pitchFamily="34" charset="0"/>
              </a:rPr>
              <a:t>10.6</a:t>
            </a:r>
          </a:p>
        </p:txBody>
      </p:sp>
      <p:sp>
        <p:nvSpPr>
          <p:cNvPr id="38" name="文字方塊 37"/>
          <p:cNvSpPr txBox="1"/>
          <p:nvPr/>
        </p:nvSpPr>
        <p:spPr>
          <a:xfrm>
            <a:off x="7413889" y="3703486"/>
            <a:ext cx="43152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000">
                <a:latin typeface="Arial" panose="020B0604020202020204" pitchFamily="34" charset="0"/>
                <a:cs typeface="Arial" panose="020B0604020202020204" pitchFamily="34" charset="0"/>
              </a:rPr>
              <a:t>12.3</a:t>
            </a:r>
          </a:p>
        </p:txBody>
      </p:sp>
      <p:sp>
        <p:nvSpPr>
          <p:cNvPr id="39" name="文字方塊 38"/>
          <p:cNvSpPr txBox="1"/>
          <p:nvPr/>
        </p:nvSpPr>
        <p:spPr>
          <a:xfrm>
            <a:off x="7978131" y="3703486"/>
            <a:ext cx="32573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000">
                <a:latin typeface="Arial" panose="020B0604020202020204" pitchFamily="34" charset="0"/>
                <a:cs typeface="Arial" panose="020B0604020202020204" pitchFamily="34" charset="0"/>
              </a:rPr>
              <a:t>14</a:t>
            </a:r>
          </a:p>
        </p:txBody>
      </p:sp>
      <p:sp>
        <p:nvSpPr>
          <p:cNvPr id="52" name="文字方塊 51"/>
          <p:cNvSpPr txBox="1"/>
          <p:nvPr/>
        </p:nvSpPr>
        <p:spPr>
          <a:xfrm>
            <a:off x="8269838" y="3701960"/>
            <a:ext cx="38343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TW" sz="1000">
                <a:latin typeface="Arial" panose="020B0604020202020204" pitchFamily="34" charset="0"/>
                <a:cs typeface="Arial" panose="020B0604020202020204" pitchFamily="34" charset="0"/>
              </a:rPr>
              <a:t>sec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7306" y="2728091"/>
            <a:ext cx="462893" cy="909577"/>
          </a:xfrm>
          <a:prstGeom prst="rect">
            <a:avLst/>
          </a:prstGeom>
        </p:spPr>
      </p:pic>
      <p:pic>
        <p:nvPicPr>
          <p:cNvPr id="66" name="圖片 6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0922" y="2728091"/>
            <a:ext cx="462893" cy="909577"/>
          </a:xfrm>
          <a:prstGeom prst="rect">
            <a:avLst/>
          </a:prstGeom>
        </p:spPr>
      </p:pic>
      <p:pic>
        <p:nvPicPr>
          <p:cNvPr id="67" name="圖片 6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5101" y="2728091"/>
            <a:ext cx="462893" cy="909577"/>
          </a:xfrm>
          <a:prstGeom prst="rect">
            <a:avLst/>
          </a:prstGeom>
        </p:spPr>
      </p:pic>
      <p:pic>
        <p:nvPicPr>
          <p:cNvPr id="68" name="圖片 6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9280" y="2728091"/>
            <a:ext cx="462893" cy="909577"/>
          </a:xfrm>
          <a:prstGeom prst="rect">
            <a:avLst/>
          </a:prstGeom>
        </p:spPr>
      </p:pic>
      <p:pic>
        <p:nvPicPr>
          <p:cNvPr id="69" name="圖片 6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6763" y="2728091"/>
            <a:ext cx="462893" cy="909577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5588983" y="3023215"/>
            <a:ext cx="356188" cy="461665"/>
          </a:xfrm>
          <a:prstGeom prst="rect">
            <a:avLst/>
          </a:prstGeom>
          <a:gradFill>
            <a:gsLst>
              <a:gs pos="1000">
                <a:srgbClr val="E3CFD0"/>
              </a:gs>
              <a:gs pos="100000">
                <a:srgbClr val="DFC9CB"/>
              </a:gs>
            </a:gsLst>
            <a:lin ang="5400000" scaled="1"/>
          </a:gradFill>
        </p:spPr>
        <p:txBody>
          <a:bodyPr wrap="none" rtlCol="0">
            <a:spAutoFit/>
          </a:bodyPr>
          <a:lstStyle/>
          <a:p>
            <a:pPr algn="ctr"/>
            <a:r>
              <a:rPr lang="en-US" altLang="zh-TW" sz="2400" b="1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zh-TW" altLang="en-US" sz="24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1" name="文字方塊 70"/>
          <p:cNvSpPr txBox="1"/>
          <p:nvPr/>
        </p:nvSpPr>
        <p:spPr>
          <a:xfrm>
            <a:off x="6124334" y="3023215"/>
            <a:ext cx="356188" cy="461665"/>
          </a:xfrm>
          <a:prstGeom prst="rect">
            <a:avLst/>
          </a:prstGeom>
          <a:gradFill>
            <a:gsLst>
              <a:gs pos="1000">
                <a:srgbClr val="E3CFD0"/>
              </a:gs>
              <a:gs pos="100000">
                <a:srgbClr val="DFC9CB"/>
              </a:gs>
            </a:gsLst>
            <a:lin ang="5400000" scaled="1"/>
          </a:gradFill>
        </p:spPr>
        <p:txBody>
          <a:bodyPr wrap="none" rtlCol="0">
            <a:spAutoFit/>
          </a:bodyPr>
          <a:lstStyle/>
          <a:p>
            <a:pPr algn="ctr"/>
            <a:r>
              <a:rPr lang="en-US" altLang="zh-TW" sz="2400" b="1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zh-TW" altLang="en-US" sz="24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2" name="文字方塊 71"/>
          <p:cNvSpPr txBox="1"/>
          <p:nvPr/>
        </p:nvSpPr>
        <p:spPr>
          <a:xfrm>
            <a:off x="6655683" y="3023215"/>
            <a:ext cx="356188" cy="461665"/>
          </a:xfrm>
          <a:prstGeom prst="rect">
            <a:avLst/>
          </a:prstGeom>
          <a:gradFill>
            <a:gsLst>
              <a:gs pos="1000">
                <a:srgbClr val="E3CFD0"/>
              </a:gs>
              <a:gs pos="100000">
                <a:srgbClr val="DFC9CB"/>
              </a:gs>
            </a:gsLst>
            <a:lin ang="5400000" scaled="1"/>
          </a:gradFill>
        </p:spPr>
        <p:txBody>
          <a:bodyPr wrap="none" rtlCol="0">
            <a:spAutoFit/>
          </a:bodyPr>
          <a:lstStyle/>
          <a:p>
            <a:pPr algn="ctr"/>
            <a:r>
              <a:rPr lang="en-US" altLang="zh-TW" sz="2400" b="1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zh-TW" altLang="en-US" sz="24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3" name="文字方塊 72"/>
          <p:cNvSpPr txBox="1"/>
          <p:nvPr/>
        </p:nvSpPr>
        <p:spPr>
          <a:xfrm>
            <a:off x="7194370" y="3023215"/>
            <a:ext cx="356188" cy="461665"/>
          </a:xfrm>
          <a:prstGeom prst="rect">
            <a:avLst/>
          </a:prstGeom>
          <a:gradFill>
            <a:gsLst>
              <a:gs pos="1000">
                <a:srgbClr val="E3CFD0"/>
              </a:gs>
              <a:gs pos="100000">
                <a:srgbClr val="DFC9CB"/>
              </a:gs>
            </a:gsLst>
            <a:lin ang="5400000" scaled="1"/>
          </a:gradFill>
        </p:spPr>
        <p:txBody>
          <a:bodyPr wrap="none" rtlCol="0">
            <a:spAutoFit/>
          </a:bodyPr>
          <a:lstStyle/>
          <a:p>
            <a:pPr algn="ctr"/>
            <a:r>
              <a:rPr lang="en-US" altLang="zh-TW" sz="2400" b="1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lang="zh-TW" altLang="en-US" sz="24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4" name="文字方塊 73"/>
          <p:cNvSpPr txBox="1"/>
          <p:nvPr/>
        </p:nvSpPr>
        <p:spPr>
          <a:xfrm>
            <a:off x="7727133" y="3023215"/>
            <a:ext cx="356188" cy="461665"/>
          </a:xfrm>
          <a:prstGeom prst="rect">
            <a:avLst/>
          </a:prstGeom>
          <a:gradFill>
            <a:gsLst>
              <a:gs pos="1000">
                <a:srgbClr val="E3CFD0"/>
              </a:gs>
              <a:gs pos="100000">
                <a:srgbClr val="DFC9CB"/>
              </a:gs>
            </a:gsLst>
            <a:lin ang="5400000" scaled="1"/>
          </a:gradFill>
        </p:spPr>
        <p:txBody>
          <a:bodyPr wrap="none" rtlCol="0">
            <a:spAutoFit/>
          </a:bodyPr>
          <a:lstStyle/>
          <a:p>
            <a:pPr algn="ctr"/>
            <a:r>
              <a:rPr lang="en-US" altLang="zh-TW" sz="2400" b="1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 lang="zh-TW" altLang="en-US" sz="24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6668" y="4257796"/>
            <a:ext cx="854659" cy="841510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970" y="4244648"/>
            <a:ext cx="900678" cy="867807"/>
          </a:xfrm>
          <a:prstGeom prst="rect">
            <a:avLst/>
          </a:prstGeom>
        </p:spPr>
      </p:pic>
      <p:sp>
        <p:nvSpPr>
          <p:cNvPr id="77" name="文字方塊 76">
            <a:extLst>
              <a:ext uri="{FF2B5EF4-FFF2-40B4-BE49-F238E27FC236}">
                <a16:creationId xmlns:a16="http://schemas.microsoft.com/office/drawing/2014/main" id="{6F2FEA39-2D2F-BCC5-D949-A28176EC34B8}"/>
              </a:ext>
            </a:extLst>
          </p:cNvPr>
          <p:cNvSpPr txBox="1"/>
          <p:nvPr/>
        </p:nvSpPr>
        <p:spPr>
          <a:xfrm>
            <a:off x="4409322" y="2886298"/>
            <a:ext cx="902811" cy="52322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en-US" altLang="zh-TW" sz="140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iPhone</a:t>
            </a:r>
          </a:p>
          <a:p>
            <a:pPr algn="ctr"/>
            <a:r>
              <a:rPr lang="zh-TW" altLang="en-US" sz="1400">
                <a:latin typeface="Arial" panose="020B0604020202020204" pitchFamily="34" charset="0"/>
                <a:ea typeface="Microsoft JhengHei UI" panose="020B0604030504040204" pitchFamily="34" charset="-120"/>
                <a:cs typeface="Arial" panose="020B0604020202020204" pitchFamily="34" charset="0"/>
              </a:rPr>
              <a:t>預測影片</a:t>
            </a:r>
            <a:endParaRPr lang="en-US" altLang="zh-TW" sz="1400">
              <a:latin typeface="Arial" panose="020B0604020202020204" pitchFamily="34" charset="0"/>
              <a:ea typeface="Microsoft JhengHei UI" panose="020B0604030504040204" pitchFamily="34" charset="-120"/>
              <a:cs typeface="Arial" panose="020B0604020202020204" pitchFamily="34" charset="0"/>
            </a:endParaRP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8496" y="4912111"/>
            <a:ext cx="2160966" cy="1041465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1765881" y="3208677"/>
            <a:ext cx="145424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TW" b="1" err="1">
                <a:latin typeface="Arial" panose="020B0604020202020204" pitchFamily="34" charset="0"/>
                <a:cs typeface="Arial" panose="020B0604020202020204" pitchFamily="34" charset="0"/>
              </a:rPr>
              <a:t>RecordRTC</a:t>
            </a:r>
            <a:endParaRPr lang="en-US" altLang="zh-TW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圓角矩形 12"/>
          <p:cNvSpPr/>
          <p:nvPr/>
        </p:nvSpPr>
        <p:spPr>
          <a:xfrm>
            <a:off x="1437819" y="4945423"/>
            <a:ext cx="2098337" cy="97198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2" name="文字方塊 81">
            <a:extLst>
              <a:ext uri="{FF2B5EF4-FFF2-40B4-BE49-F238E27FC236}">
                <a16:creationId xmlns:a16="http://schemas.microsoft.com/office/drawing/2014/main" id="{6F2FEA39-2D2F-BCC5-D949-A28176EC34B8}"/>
              </a:ext>
            </a:extLst>
          </p:cNvPr>
          <p:cNvSpPr txBox="1"/>
          <p:nvPr/>
        </p:nvSpPr>
        <p:spPr>
          <a:xfrm>
            <a:off x="8640584" y="5251443"/>
            <a:ext cx="1260177" cy="45820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200000"/>
              </a:lnSpc>
            </a:pPr>
            <a:r>
              <a:rPr lang="zh-TW" altLang="en-US" sz="1400">
                <a:latin typeface="Arial" panose="020B0604020202020204" pitchFamily="34" charset="0"/>
                <a:ea typeface="Microsoft JhengHei UI" panose="020B0604030504040204" pitchFamily="34" charset="-120"/>
                <a:cs typeface="Arial" panose="020B0604020202020204" pitchFamily="34" charset="0"/>
              </a:rPr>
              <a:t>受測者影片</a:t>
            </a:r>
            <a:endParaRPr lang="en-US" altLang="zh-TW" sz="1400">
              <a:latin typeface="Arial" panose="020B0604020202020204" pitchFamily="34" charset="0"/>
              <a:ea typeface="Microsoft JhengHei UI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84" name="文字方塊 83"/>
          <p:cNvSpPr txBox="1"/>
          <p:nvPr/>
        </p:nvSpPr>
        <p:spPr>
          <a:xfrm>
            <a:off x="2170926" y="6092182"/>
            <a:ext cx="612668" cy="276999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en-US" altLang="zh-TW" sz="1200" b="1">
                <a:latin typeface="Arial" panose="020B0604020202020204" pitchFamily="34" charset="0"/>
                <a:cs typeface="Arial" panose="020B0604020202020204" pitchFamily="34" charset="0"/>
              </a:rPr>
              <a:t>Client</a:t>
            </a:r>
            <a:endParaRPr lang="zh-TW" altLang="en-US" sz="12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5" name="＞形箭號 84">
            <a:extLst>
              <a:ext uri="{FF2B5EF4-FFF2-40B4-BE49-F238E27FC236}">
                <a16:creationId xmlns:a16="http://schemas.microsoft.com/office/drawing/2014/main" id="{CBA5E02F-2754-4EF0-2CFE-877AAA76137C}"/>
              </a:ext>
            </a:extLst>
          </p:cNvPr>
          <p:cNvSpPr/>
          <p:nvPr/>
        </p:nvSpPr>
        <p:spPr>
          <a:xfrm>
            <a:off x="1738909" y="6423447"/>
            <a:ext cx="1836000" cy="434552"/>
          </a:xfrm>
          <a:prstGeom prst="chevro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Montserrat Light" charset="0"/>
              </a:rPr>
              <a:t>全端建立</a:t>
            </a:r>
            <a:endParaRPr lang="en-US" altLang="zh-TW" b="1">
              <a:solidFill>
                <a:schemeClr val="tx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  <a:cs typeface="Montserrat Light" charset="0"/>
            </a:endParaRPr>
          </a:p>
        </p:txBody>
      </p:sp>
      <p:pic>
        <p:nvPicPr>
          <p:cNvPr id="14" name="圖片 13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7446" y="472237"/>
            <a:ext cx="650303" cy="650303"/>
          </a:xfrm>
          <a:prstGeom prst="rect">
            <a:avLst/>
          </a:prstGeom>
        </p:spPr>
      </p:pic>
      <p:pic>
        <p:nvPicPr>
          <p:cNvPr id="57" name="圖片版面配置區 15"/>
          <p:cNvPicPr>
            <a:picLocks noGrp="1" noChangeAspect="1"/>
          </p:cNvPicPr>
          <p:nvPr>
            <p:ph type="pic" sz="quarter" idx="4294967295"/>
          </p:nvPr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37" t="555" r="-8377" b="11071"/>
          <a:stretch/>
        </p:blipFill>
        <p:spPr>
          <a:xfrm>
            <a:off x="10205883" y="91939"/>
            <a:ext cx="916078" cy="916077"/>
          </a:xfrm>
          <a:custGeom>
            <a:avLst/>
            <a:gdLst>
              <a:gd name="connsiteX0" fmla="*/ 927100 w 1854200"/>
              <a:gd name="connsiteY0" fmla="*/ 0 h 1854198"/>
              <a:gd name="connsiteX1" fmla="*/ 1854200 w 1854200"/>
              <a:gd name="connsiteY1" fmla="*/ 927099 h 1854198"/>
              <a:gd name="connsiteX2" fmla="*/ 927100 w 1854200"/>
              <a:gd name="connsiteY2" fmla="*/ 1854198 h 1854198"/>
              <a:gd name="connsiteX3" fmla="*/ 0 w 1854200"/>
              <a:gd name="connsiteY3" fmla="*/ 927099 h 1854198"/>
              <a:gd name="connsiteX4" fmla="*/ 927100 w 1854200"/>
              <a:gd name="connsiteY4" fmla="*/ 0 h 1854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54200" h="1854198">
                <a:moveTo>
                  <a:pt x="927100" y="0"/>
                </a:moveTo>
                <a:cubicBezTo>
                  <a:pt x="1439123" y="0"/>
                  <a:pt x="1854200" y="415076"/>
                  <a:pt x="1854200" y="927099"/>
                </a:cubicBezTo>
                <a:cubicBezTo>
                  <a:pt x="1854200" y="1439122"/>
                  <a:pt x="1439123" y="1854198"/>
                  <a:pt x="927100" y="1854198"/>
                </a:cubicBezTo>
                <a:cubicBezTo>
                  <a:pt x="415077" y="1854198"/>
                  <a:pt x="0" y="1439122"/>
                  <a:pt x="0" y="927099"/>
                </a:cubicBezTo>
                <a:cubicBezTo>
                  <a:pt x="0" y="415076"/>
                  <a:pt x="415077" y="0"/>
                  <a:pt x="927100" y="0"/>
                </a:cubicBezTo>
                <a:close/>
              </a:path>
            </a:pathLst>
          </a:custGeom>
        </p:spPr>
      </p:pic>
      <p:sp>
        <p:nvSpPr>
          <p:cNvPr id="58" name="文字方塊 57"/>
          <p:cNvSpPr txBox="1"/>
          <p:nvPr/>
        </p:nvSpPr>
        <p:spPr>
          <a:xfrm>
            <a:off x="10342070" y="740814"/>
            <a:ext cx="6078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100" b="1">
                <a:solidFill>
                  <a:schemeClr val="bg1"/>
                </a:solidFill>
                <a:effectLst>
                  <a:outerShdw blurRad="647700" dist="38100" dir="2700000" algn="tl" rotWithShape="0">
                    <a:prstClr val="black">
                      <a:alpha val="91000"/>
                    </a:prst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楊婕妤</a:t>
            </a:r>
          </a:p>
        </p:txBody>
      </p:sp>
    </p:spTree>
    <p:extLst>
      <p:ext uri="{BB962C8B-B14F-4D97-AF65-F5344CB8AC3E}">
        <p14:creationId xmlns:p14="http://schemas.microsoft.com/office/powerpoint/2010/main" val="1931067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D911A2A4-1025-665C-CC3D-FBA797C0B110}"/>
              </a:ext>
            </a:extLst>
          </p:cNvPr>
          <p:cNvSpPr txBox="1"/>
          <p:nvPr/>
        </p:nvSpPr>
        <p:spPr>
          <a:xfrm>
            <a:off x="10060355" y="4991797"/>
            <a:ext cx="795345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zh-TW" sz="1200" b="1">
                <a:latin typeface="Arial" panose="020B0604020202020204" pitchFamily="34" charset="0"/>
                <a:cs typeface="Arial" panose="020B0604020202020204" pitchFamily="34" charset="0"/>
              </a:rPr>
              <a:t>Server</a:t>
            </a:r>
            <a:endParaRPr lang="zh-TW" altLang="en-US" sz="12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3" name="直線單箭頭接點 22"/>
          <p:cNvCxnSpPr/>
          <p:nvPr/>
        </p:nvCxnSpPr>
        <p:spPr>
          <a:xfrm>
            <a:off x="8570355" y="4676404"/>
            <a:ext cx="1440000" cy="0"/>
          </a:xfrm>
          <a:prstGeom prst="straightConnector1">
            <a:avLst/>
          </a:prstGeom>
          <a:ln w="38100">
            <a:solidFill>
              <a:srgbClr val="6666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圖片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2843" y="4564371"/>
            <a:ext cx="690260" cy="225662"/>
          </a:xfrm>
          <a:prstGeom prst="rect">
            <a:avLst/>
          </a:prstGeom>
        </p:spPr>
      </p:pic>
      <p:pic>
        <p:nvPicPr>
          <p:cNvPr id="41" name="圖片 4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54" b="10725"/>
          <a:stretch/>
        </p:blipFill>
        <p:spPr>
          <a:xfrm>
            <a:off x="8984376" y="4901399"/>
            <a:ext cx="547194" cy="442246"/>
          </a:xfrm>
          <a:prstGeom prst="rect">
            <a:avLst/>
          </a:prstGeom>
        </p:spPr>
      </p:pic>
      <p:pic>
        <p:nvPicPr>
          <p:cNvPr id="100" name="圖片 9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00" t="12360" r="15650" b="20139"/>
          <a:stretch/>
        </p:blipFill>
        <p:spPr>
          <a:xfrm>
            <a:off x="10209082" y="4392406"/>
            <a:ext cx="528614" cy="587200"/>
          </a:xfrm>
          <a:prstGeom prst="rect">
            <a:avLst/>
          </a:prstGeom>
        </p:spPr>
      </p:pic>
      <p:sp>
        <p:nvSpPr>
          <p:cNvPr id="112" name="TextBox 30">
            <a:extLst>
              <a:ext uri="{FF2B5EF4-FFF2-40B4-BE49-F238E27FC236}">
                <a16:creationId xmlns:a16="http://schemas.microsoft.com/office/drawing/2014/main" id="{630BC01F-166F-4B21-8028-FCE0CFCEE614}"/>
              </a:ext>
            </a:extLst>
          </p:cNvPr>
          <p:cNvSpPr txBox="1"/>
          <p:nvPr/>
        </p:nvSpPr>
        <p:spPr>
          <a:xfrm>
            <a:off x="1511300" y="830441"/>
            <a:ext cx="9169400" cy="5161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300"/>
              </a:lnSpc>
            </a:pPr>
            <a:r>
              <a:rPr lang="zh-TW" altLang="en-US" sz="3600" b="1">
                <a:latin typeface="Arial" panose="020B0604020202020204" pitchFamily="34" charset="0"/>
                <a:ea typeface="Microsoft JhengHei UI" panose="020B0604030504040204" pitchFamily="34" charset="-120"/>
                <a:cs typeface="Arial" panose="020B0604020202020204" pitchFamily="34" charset="0"/>
              </a:rPr>
              <a:t>前端網頁</a:t>
            </a:r>
            <a:endParaRPr lang="en-US" sz="3600" b="1">
              <a:latin typeface="Arial" panose="020B0604020202020204" pitchFamily="34" charset="0"/>
              <a:ea typeface="Microsoft JhengHei UI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13" name="Rectangle 31">
            <a:extLst>
              <a:ext uri="{FF2B5EF4-FFF2-40B4-BE49-F238E27FC236}">
                <a16:creationId xmlns:a16="http://schemas.microsoft.com/office/drawing/2014/main" id="{B1FB5B9A-8D7F-4672-80B6-CC27CF72A1F1}"/>
              </a:ext>
            </a:extLst>
          </p:cNvPr>
          <p:cNvSpPr/>
          <p:nvPr/>
        </p:nvSpPr>
        <p:spPr>
          <a:xfrm>
            <a:off x="5715000" y="1559963"/>
            <a:ext cx="762000" cy="5238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ea typeface="Microsoft JhengHei UI" panose="020B0604030504040204" pitchFamily="34" charset="-120"/>
              <a:cs typeface="Arial" panose="020B0604020202020204" pitchFamily="34" charset="0"/>
            </a:endParaRPr>
          </a:p>
        </p:txBody>
      </p:sp>
      <p:pic>
        <p:nvPicPr>
          <p:cNvPr id="130" name="圖片 12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1415" y="1241144"/>
            <a:ext cx="2571691" cy="4851038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8235" y="1932588"/>
            <a:ext cx="1487803" cy="1457199"/>
          </a:xfrm>
          <a:prstGeom prst="rect">
            <a:avLst/>
          </a:prstGeom>
        </p:spPr>
      </p:pic>
      <p:pic>
        <p:nvPicPr>
          <p:cNvPr id="15" name="Picture 15" descr="A black and red symbol&#10;&#10;Description automatically generated">
            <a:extLst>
              <a:ext uri="{FF2B5EF4-FFF2-40B4-BE49-F238E27FC236}">
                <a16:creationId xmlns:a16="http://schemas.microsoft.com/office/drawing/2014/main" id="{49D2B055-D844-7CED-B900-EF71FCABDA5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1490" t="21111" r="28838" b="20195"/>
          <a:stretch/>
        </p:blipFill>
        <p:spPr>
          <a:xfrm>
            <a:off x="5703207" y="4354259"/>
            <a:ext cx="1305052" cy="584075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6F2FEA39-2D2F-BCC5-D949-A28176EC34B8}"/>
              </a:ext>
            </a:extLst>
          </p:cNvPr>
          <p:cNvSpPr txBox="1"/>
          <p:nvPr/>
        </p:nvSpPr>
        <p:spPr>
          <a:xfrm>
            <a:off x="1387981" y="3855009"/>
            <a:ext cx="2319768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200" err="1">
                <a:latin typeface="Arial" panose="020B0604020202020204" pitchFamily="34" charset="0"/>
                <a:cs typeface="Arial" panose="020B0604020202020204" pitchFamily="34" charset="0"/>
              </a:rPr>
              <a:t>WebRTC</a:t>
            </a:r>
            <a:r>
              <a:rPr lang="en-US" sz="1200">
                <a:latin typeface="Arial" panose="020B0604020202020204" pitchFamily="34" charset="0"/>
                <a:cs typeface="Arial" panose="020B0604020202020204" pitchFamily="34" charset="0"/>
              </a:rPr>
              <a:t> JavaScript library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sz="1200">
                <a:latin typeface="Arial" panose="020B0604020202020204" pitchFamily="34" charset="0"/>
                <a:ea typeface="Microsoft JhengHei UI" panose="020B0604030504040204" pitchFamily="34" charset="-120"/>
                <a:cs typeface="Arial" panose="020B0604020202020204" pitchFamily="34" charset="0"/>
              </a:rPr>
              <a:t>音訊、視訊以及螢幕錄影</a:t>
            </a:r>
            <a:endParaRPr lang="en-US" altLang="zh-TW" sz="1200">
              <a:latin typeface="Arial" panose="020B0604020202020204" pitchFamily="34" charset="0"/>
              <a:ea typeface="Microsoft JhengHei UI" panose="020B0604030504040204" pitchFamily="34" charset="-120"/>
              <a:cs typeface="Arial" panose="020B0604020202020204" pitchFamily="34" charset="0"/>
            </a:endParaRPr>
          </a:p>
        </p:txBody>
      </p:sp>
      <p:grpSp>
        <p:nvGrpSpPr>
          <p:cNvPr id="106" name="群組 105">
            <a:extLst>
              <a:ext uri="{FF2B5EF4-FFF2-40B4-BE49-F238E27FC236}">
                <a16:creationId xmlns:a16="http://schemas.microsoft.com/office/drawing/2014/main" id="{E74D2345-28CB-C7A1-33A1-627FBC14C601}"/>
              </a:ext>
            </a:extLst>
          </p:cNvPr>
          <p:cNvGrpSpPr/>
          <p:nvPr/>
        </p:nvGrpSpPr>
        <p:grpSpPr>
          <a:xfrm>
            <a:off x="6081" y="6423446"/>
            <a:ext cx="12171989" cy="446745"/>
            <a:chOff x="6081" y="6423446"/>
            <a:chExt cx="12171989" cy="446745"/>
          </a:xfrm>
        </p:grpSpPr>
        <p:sp>
          <p:nvSpPr>
            <p:cNvPr id="107" name="五邊形 106">
              <a:extLst>
                <a:ext uri="{FF2B5EF4-FFF2-40B4-BE49-F238E27FC236}">
                  <a16:creationId xmlns:a16="http://schemas.microsoft.com/office/drawing/2014/main" id="{4D1A9009-C270-5C95-04F3-35A87A759619}"/>
                </a:ext>
              </a:extLst>
            </p:cNvPr>
            <p:cNvSpPr/>
            <p:nvPr/>
          </p:nvSpPr>
          <p:spPr>
            <a:xfrm>
              <a:off x="6081" y="6423448"/>
              <a:ext cx="1836000" cy="434551"/>
            </a:xfrm>
            <a:prstGeom prst="homePlat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TW" b="1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Montserrat Light" charset="0"/>
              </a:endParaRPr>
            </a:p>
          </p:txBody>
        </p:sp>
        <p:sp>
          <p:nvSpPr>
            <p:cNvPr id="110" name="＞形箭號 109">
              <a:extLst>
                <a:ext uri="{FF2B5EF4-FFF2-40B4-BE49-F238E27FC236}">
                  <a16:creationId xmlns:a16="http://schemas.microsoft.com/office/drawing/2014/main" id="{FF5A2342-5C4E-BF4B-E4FA-504CFBB1A19F}"/>
                </a:ext>
              </a:extLst>
            </p:cNvPr>
            <p:cNvSpPr/>
            <p:nvPr/>
          </p:nvSpPr>
          <p:spPr>
            <a:xfrm>
              <a:off x="3460015" y="6435638"/>
              <a:ext cx="1836000" cy="434552"/>
            </a:xfrm>
            <a:prstGeom prst="chevron">
              <a:avLst/>
            </a:prstGeom>
            <a:solidFill>
              <a:srgbClr val="EEEB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11" name="＞形箭號 110">
              <a:extLst>
                <a:ext uri="{FF2B5EF4-FFF2-40B4-BE49-F238E27FC236}">
                  <a16:creationId xmlns:a16="http://schemas.microsoft.com/office/drawing/2014/main" id="{24A5CD21-A831-ED58-578B-E98C9E8C6682}"/>
                </a:ext>
              </a:extLst>
            </p:cNvPr>
            <p:cNvSpPr/>
            <p:nvPr/>
          </p:nvSpPr>
          <p:spPr>
            <a:xfrm>
              <a:off x="5194136" y="6435639"/>
              <a:ext cx="1836000" cy="434552"/>
            </a:xfrm>
            <a:prstGeom prst="chevron">
              <a:avLst/>
            </a:prstGeom>
            <a:solidFill>
              <a:srgbClr val="EEEB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14" name="＞形箭號 113">
              <a:extLst>
                <a:ext uri="{FF2B5EF4-FFF2-40B4-BE49-F238E27FC236}">
                  <a16:creationId xmlns:a16="http://schemas.microsoft.com/office/drawing/2014/main" id="{DFCF7635-019D-6597-E2F8-DC681ABAC837}"/>
                </a:ext>
              </a:extLst>
            </p:cNvPr>
            <p:cNvSpPr/>
            <p:nvPr/>
          </p:nvSpPr>
          <p:spPr>
            <a:xfrm>
              <a:off x="6914178" y="6423446"/>
              <a:ext cx="1836000" cy="434552"/>
            </a:xfrm>
            <a:prstGeom prst="chevron">
              <a:avLst/>
            </a:prstGeom>
            <a:solidFill>
              <a:srgbClr val="EEEB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15" name="＞形箭號 114">
              <a:extLst>
                <a:ext uri="{FF2B5EF4-FFF2-40B4-BE49-F238E27FC236}">
                  <a16:creationId xmlns:a16="http://schemas.microsoft.com/office/drawing/2014/main" id="{B6A98180-5EBF-1973-36D1-DA0F8DEB5B9D}"/>
                </a:ext>
              </a:extLst>
            </p:cNvPr>
            <p:cNvSpPr/>
            <p:nvPr/>
          </p:nvSpPr>
          <p:spPr>
            <a:xfrm>
              <a:off x="8622028" y="6435637"/>
              <a:ext cx="1836000" cy="434552"/>
            </a:xfrm>
            <a:prstGeom prst="chevron">
              <a:avLst/>
            </a:prstGeom>
            <a:solidFill>
              <a:srgbClr val="EEEB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16" name="＞形箭號 115">
              <a:extLst>
                <a:ext uri="{FF2B5EF4-FFF2-40B4-BE49-F238E27FC236}">
                  <a16:creationId xmlns:a16="http://schemas.microsoft.com/office/drawing/2014/main" id="{9B7D716B-DCE6-342C-EE3B-5D03C7CB737B}"/>
                </a:ext>
              </a:extLst>
            </p:cNvPr>
            <p:cNvSpPr/>
            <p:nvPr/>
          </p:nvSpPr>
          <p:spPr>
            <a:xfrm>
              <a:off x="10342070" y="6435637"/>
              <a:ext cx="1836000" cy="434552"/>
            </a:xfrm>
            <a:prstGeom prst="chevron">
              <a:avLst/>
            </a:prstGeom>
            <a:solidFill>
              <a:srgbClr val="EEEB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25" name="直線接點 24"/>
          <p:cNvCxnSpPr/>
          <p:nvPr/>
        </p:nvCxnSpPr>
        <p:spPr>
          <a:xfrm>
            <a:off x="4513199" y="4097177"/>
            <a:ext cx="3636000" cy="0"/>
          </a:xfrm>
          <a:prstGeom prst="line">
            <a:avLst/>
          </a:prstGeom>
          <a:ln w="28575">
            <a:solidFill>
              <a:srgbClr val="6666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接點 25"/>
          <p:cNvCxnSpPr/>
          <p:nvPr/>
        </p:nvCxnSpPr>
        <p:spPr>
          <a:xfrm>
            <a:off x="4529789" y="3979917"/>
            <a:ext cx="0" cy="121798"/>
          </a:xfrm>
          <a:prstGeom prst="line">
            <a:avLst/>
          </a:prstGeom>
          <a:ln w="28575">
            <a:solidFill>
              <a:srgbClr val="6666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接點 26"/>
          <p:cNvCxnSpPr/>
          <p:nvPr/>
        </p:nvCxnSpPr>
        <p:spPr>
          <a:xfrm>
            <a:off x="5576235" y="3979917"/>
            <a:ext cx="0" cy="121798"/>
          </a:xfrm>
          <a:prstGeom prst="line">
            <a:avLst/>
          </a:prstGeom>
          <a:ln w="28575">
            <a:solidFill>
              <a:srgbClr val="6666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/>
          <p:cNvCxnSpPr/>
          <p:nvPr/>
        </p:nvCxnSpPr>
        <p:spPr>
          <a:xfrm>
            <a:off x="6088844" y="3979917"/>
            <a:ext cx="0" cy="121798"/>
          </a:xfrm>
          <a:prstGeom prst="line">
            <a:avLst/>
          </a:prstGeom>
          <a:ln w="28575">
            <a:solidFill>
              <a:srgbClr val="6666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接點 28"/>
          <p:cNvCxnSpPr/>
          <p:nvPr/>
        </p:nvCxnSpPr>
        <p:spPr>
          <a:xfrm>
            <a:off x="6601453" y="3979917"/>
            <a:ext cx="0" cy="121798"/>
          </a:xfrm>
          <a:prstGeom prst="line">
            <a:avLst/>
          </a:prstGeom>
          <a:ln w="28575">
            <a:solidFill>
              <a:srgbClr val="6666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接點 29"/>
          <p:cNvCxnSpPr/>
          <p:nvPr/>
        </p:nvCxnSpPr>
        <p:spPr>
          <a:xfrm>
            <a:off x="7114062" y="3979917"/>
            <a:ext cx="0" cy="121798"/>
          </a:xfrm>
          <a:prstGeom prst="line">
            <a:avLst/>
          </a:prstGeom>
          <a:ln w="28575">
            <a:solidFill>
              <a:srgbClr val="6666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接點 30"/>
          <p:cNvCxnSpPr/>
          <p:nvPr/>
        </p:nvCxnSpPr>
        <p:spPr>
          <a:xfrm>
            <a:off x="7626671" y="3979917"/>
            <a:ext cx="0" cy="121798"/>
          </a:xfrm>
          <a:prstGeom prst="line">
            <a:avLst/>
          </a:prstGeom>
          <a:ln w="28575">
            <a:solidFill>
              <a:srgbClr val="6666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/>
          <p:cNvCxnSpPr/>
          <p:nvPr/>
        </p:nvCxnSpPr>
        <p:spPr>
          <a:xfrm>
            <a:off x="8139278" y="3979917"/>
            <a:ext cx="0" cy="121798"/>
          </a:xfrm>
          <a:prstGeom prst="line">
            <a:avLst/>
          </a:prstGeom>
          <a:ln w="28575">
            <a:solidFill>
              <a:srgbClr val="6666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字方塊 32"/>
          <p:cNvSpPr txBox="1"/>
          <p:nvPr/>
        </p:nvSpPr>
        <p:spPr>
          <a:xfrm>
            <a:off x="4405915" y="3703486"/>
            <a:ext cx="25519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00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</p:txBody>
      </p:sp>
      <p:sp>
        <p:nvSpPr>
          <p:cNvPr id="34" name="文字方塊 33"/>
          <p:cNvSpPr txBox="1"/>
          <p:nvPr/>
        </p:nvSpPr>
        <p:spPr>
          <a:xfrm>
            <a:off x="5398402" y="3703486"/>
            <a:ext cx="36099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000">
                <a:latin typeface="Arial" panose="020B0604020202020204" pitchFamily="34" charset="0"/>
                <a:cs typeface="Arial" panose="020B0604020202020204" pitchFamily="34" charset="0"/>
              </a:rPr>
              <a:t>5.5</a:t>
            </a:r>
          </a:p>
        </p:txBody>
      </p:sp>
      <p:sp>
        <p:nvSpPr>
          <p:cNvPr id="35" name="文字方塊 34"/>
          <p:cNvSpPr txBox="1"/>
          <p:nvPr/>
        </p:nvSpPr>
        <p:spPr>
          <a:xfrm>
            <a:off x="5904283" y="3703486"/>
            <a:ext cx="36099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000">
                <a:latin typeface="Arial" panose="020B0604020202020204" pitchFamily="34" charset="0"/>
                <a:cs typeface="Arial" panose="020B0604020202020204" pitchFamily="34" charset="0"/>
              </a:rPr>
              <a:t>7.2</a:t>
            </a:r>
          </a:p>
        </p:txBody>
      </p:sp>
      <p:sp>
        <p:nvSpPr>
          <p:cNvPr id="36" name="文字方塊 35"/>
          <p:cNvSpPr txBox="1"/>
          <p:nvPr/>
        </p:nvSpPr>
        <p:spPr>
          <a:xfrm>
            <a:off x="6420368" y="3703486"/>
            <a:ext cx="36099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000">
                <a:latin typeface="Arial" panose="020B0604020202020204" pitchFamily="34" charset="0"/>
                <a:cs typeface="Arial" panose="020B0604020202020204" pitchFamily="34" charset="0"/>
              </a:rPr>
              <a:t>8.9</a:t>
            </a:r>
          </a:p>
        </p:txBody>
      </p:sp>
      <p:sp>
        <p:nvSpPr>
          <p:cNvPr id="37" name="文字方塊 36"/>
          <p:cNvSpPr txBox="1"/>
          <p:nvPr/>
        </p:nvSpPr>
        <p:spPr>
          <a:xfrm>
            <a:off x="6894691" y="3703486"/>
            <a:ext cx="43152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000">
                <a:latin typeface="Arial" panose="020B0604020202020204" pitchFamily="34" charset="0"/>
                <a:cs typeface="Arial" panose="020B0604020202020204" pitchFamily="34" charset="0"/>
              </a:rPr>
              <a:t>10.6</a:t>
            </a:r>
          </a:p>
        </p:txBody>
      </p:sp>
      <p:sp>
        <p:nvSpPr>
          <p:cNvPr id="38" name="文字方塊 37"/>
          <p:cNvSpPr txBox="1"/>
          <p:nvPr/>
        </p:nvSpPr>
        <p:spPr>
          <a:xfrm>
            <a:off x="7413889" y="3703486"/>
            <a:ext cx="43152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000">
                <a:latin typeface="Arial" panose="020B0604020202020204" pitchFamily="34" charset="0"/>
                <a:cs typeface="Arial" panose="020B0604020202020204" pitchFamily="34" charset="0"/>
              </a:rPr>
              <a:t>12.3</a:t>
            </a:r>
          </a:p>
        </p:txBody>
      </p:sp>
      <p:sp>
        <p:nvSpPr>
          <p:cNvPr id="39" name="文字方塊 38"/>
          <p:cNvSpPr txBox="1"/>
          <p:nvPr/>
        </p:nvSpPr>
        <p:spPr>
          <a:xfrm>
            <a:off x="7978131" y="3703486"/>
            <a:ext cx="32573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000">
                <a:latin typeface="Arial" panose="020B0604020202020204" pitchFamily="34" charset="0"/>
                <a:cs typeface="Arial" panose="020B0604020202020204" pitchFamily="34" charset="0"/>
              </a:rPr>
              <a:t>14</a:t>
            </a:r>
          </a:p>
        </p:txBody>
      </p:sp>
      <p:sp>
        <p:nvSpPr>
          <p:cNvPr id="52" name="文字方塊 51"/>
          <p:cNvSpPr txBox="1"/>
          <p:nvPr/>
        </p:nvSpPr>
        <p:spPr>
          <a:xfrm>
            <a:off x="8269838" y="3701960"/>
            <a:ext cx="38343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TW" sz="1000">
                <a:latin typeface="Arial" panose="020B0604020202020204" pitchFamily="34" charset="0"/>
                <a:cs typeface="Arial" panose="020B0604020202020204" pitchFamily="34" charset="0"/>
              </a:rPr>
              <a:t>sec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7306" y="2728091"/>
            <a:ext cx="462893" cy="909577"/>
          </a:xfrm>
          <a:prstGeom prst="rect">
            <a:avLst/>
          </a:prstGeom>
        </p:spPr>
      </p:pic>
      <p:pic>
        <p:nvPicPr>
          <p:cNvPr id="66" name="圖片 6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0922" y="2728091"/>
            <a:ext cx="462893" cy="909577"/>
          </a:xfrm>
          <a:prstGeom prst="rect">
            <a:avLst/>
          </a:prstGeom>
        </p:spPr>
      </p:pic>
      <p:pic>
        <p:nvPicPr>
          <p:cNvPr id="67" name="圖片 6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5101" y="2728091"/>
            <a:ext cx="462893" cy="909577"/>
          </a:xfrm>
          <a:prstGeom prst="rect">
            <a:avLst/>
          </a:prstGeom>
        </p:spPr>
      </p:pic>
      <p:pic>
        <p:nvPicPr>
          <p:cNvPr id="68" name="圖片 6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9280" y="2728091"/>
            <a:ext cx="462893" cy="909577"/>
          </a:xfrm>
          <a:prstGeom prst="rect">
            <a:avLst/>
          </a:prstGeom>
        </p:spPr>
      </p:pic>
      <p:pic>
        <p:nvPicPr>
          <p:cNvPr id="69" name="圖片 6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6763" y="2728091"/>
            <a:ext cx="462893" cy="909577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5588983" y="3023215"/>
            <a:ext cx="356188" cy="461665"/>
          </a:xfrm>
          <a:prstGeom prst="rect">
            <a:avLst/>
          </a:prstGeom>
          <a:gradFill>
            <a:gsLst>
              <a:gs pos="1000">
                <a:srgbClr val="E3CFD0"/>
              </a:gs>
              <a:gs pos="100000">
                <a:srgbClr val="DFC9CB"/>
              </a:gs>
            </a:gsLst>
            <a:lin ang="5400000" scaled="1"/>
          </a:gradFill>
        </p:spPr>
        <p:txBody>
          <a:bodyPr wrap="none" rtlCol="0">
            <a:spAutoFit/>
          </a:bodyPr>
          <a:lstStyle/>
          <a:p>
            <a:pPr algn="ctr"/>
            <a:r>
              <a:rPr lang="en-US" altLang="zh-TW" sz="2400" b="1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zh-TW" altLang="en-US" sz="24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1" name="文字方塊 70"/>
          <p:cNvSpPr txBox="1"/>
          <p:nvPr/>
        </p:nvSpPr>
        <p:spPr>
          <a:xfrm>
            <a:off x="6124334" y="3023215"/>
            <a:ext cx="356188" cy="461665"/>
          </a:xfrm>
          <a:prstGeom prst="rect">
            <a:avLst/>
          </a:prstGeom>
          <a:gradFill>
            <a:gsLst>
              <a:gs pos="1000">
                <a:srgbClr val="E3CFD0"/>
              </a:gs>
              <a:gs pos="100000">
                <a:srgbClr val="DFC9CB"/>
              </a:gs>
            </a:gsLst>
            <a:lin ang="5400000" scaled="1"/>
          </a:gradFill>
        </p:spPr>
        <p:txBody>
          <a:bodyPr wrap="none" rtlCol="0">
            <a:spAutoFit/>
          </a:bodyPr>
          <a:lstStyle/>
          <a:p>
            <a:pPr algn="ctr"/>
            <a:r>
              <a:rPr lang="en-US" altLang="zh-TW" sz="2400" b="1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zh-TW" altLang="en-US" sz="24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2" name="文字方塊 71"/>
          <p:cNvSpPr txBox="1"/>
          <p:nvPr/>
        </p:nvSpPr>
        <p:spPr>
          <a:xfrm>
            <a:off x="6655683" y="3023215"/>
            <a:ext cx="356188" cy="461665"/>
          </a:xfrm>
          <a:prstGeom prst="rect">
            <a:avLst/>
          </a:prstGeom>
          <a:gradFill>
            <a:gsLst>
              <a:gs pos="1000">
                <a:srgbClr val="E3CFD0"/>
              </a:gs>
              <a:gs pos="100000">
                <a:srgbClr val="DFC9CB"/>
              </a:gs>
            </a:gsLst>
            <a:lin ang="5400000" scaled="1"/>
          </a:gradFill>
        </p:spPr>
        <p:txBody>
          <a:bodyPr wrap="none" rtlCol="0">
            <a:spAutoFit/>
          </a:bodyPr>
          <a:lstStyle/>
          <a:p>
            <a:pPr algn="ctr"/>
            <a:r>
              <a:rPr lang="en-US" altLang="zh-TW" sz="2400" b="1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zh-TW" altLang="en-US" sz="24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3" name="文字方塊 72"/>
          <p:cNvSpPr txBox="1"/>
          <p:nvPr/>
        </p:nvSpPr>
        <p:spPr>
          <a:xfrm>
            <a:off x="7194370" y="3023215"/>
            <a:ext cx="356188" cy="461665"/>
          </a:xfrm>
          <a:prstGeom prst="rect">
            <a:avLst/>
          </a:prstGeom>
          <a:gradFill>
            <a:gsLst>
              <a:gs pos="1000">
                <a:srgbClr val="E3CFD0"/>
              </a:gs>
              <a:gs pos="100000">
                <a:srgbClr val="DFC9CB"/>
              </a:gs>
            </a:gsLst>
            <a:lin ang="5400000" scaled="1"/>
          </a:gradFill>
        </p:spPr>
        <p:txBody>
          <a:bodyPr wrap="none" rtlCol="0">
            <a:spAutoFit/>
          </a:bodyPr>
          <a:lstStyle/>
          <a:p>
            <a:pPr algn="ctr"/>
            <a:r>
              <a:rPr lang="en-US" altLang="zh-TW" sz="2400" b="1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lang="zh-TW" altLang="en-US" sz="24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4" name="文字方塊 73"/>
          <p:cNvSpPr txBox="1"/>
          <p:nvPr/>
        </p:nvSpPr>
        <p:spPr>
          <a:xfrm>
            <a:off x="7727133" y="3023215"/>
            <a:ext cx="356188" cy="461665"/>
          </a:xfrm>
          <a:prstGeom prst="rect">
            <a:avLst/>
          </a:prstGeom>
          <a:gradFill>
            <a:gsLst>
              <a:gs pos="1000">
                <a:srgbClr val="E3CFD0"/>
              </a:gs>
              <a:gs pos="100000">
                <a:srgbClr val="DFC9CB"/>
              </a:gs>
            </a:gsLst>
            <a:lin ang="5400000" scaled="1"/>
          </a:gradFill>
        </p:spPr>
        <p:txBody>
          <a:bodyPr wrap="none" rtlCol="0">
            <a:spAutoFit/>
          </a:bodyPr>
          <a:lstStyle/>
          <a:p>
            <a:pPr algn="ctr"/>
            <a:r>
              <a:rPr lang="en-US" altLang="zh-TW" sz="2400" b="1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 lang="zh-TW" altLang="en-US" sz="24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6668" y="4257796"/>
            <a:ext cx="854659" cy="841510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970" y="4244648"/>
            <a:ext cx="900678" cy="867807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8496" y="4912111"/>
            <a:ext cx="2160966" cy="1041465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1765881" y="3208677"/>
            <a:ext cx="145424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TW" b="1" err="1">
                <a:latin typeface="Arial" panose="020B0604020202020204" pitchFamily="34" charset="0"/>
                <a:cs typeface="Arial" panose="020B0604020202020204" pitchFamily="34" charset="0"/>
              </a:rPr>
              <a:t>RecordRTC</a:t>
            </a:r>
            <a:endParaRPr lang="en-US" altLang="zh-TW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圓角矩形 12"/>
          <p:cNvSpPr/>
          <p:nvPr/>
        </p:nvSpPr>
        <p:spPr>
          <a:xfrm>
            <a:off x="1437819" y="4945423"/>
            <a:ext cx="2098337" cy="97198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7" name="圓角矩形 56"/>
          <p:cNvSpPr/>
          <p:nvPr/>
        </p:nvSpPr>
        <p:spPr>
          <a:xfrm>
            <a:off x="1398698" y="4901399"/>
            <a:ext cx="2200562" cy="1052177"/>
          </a:xfrm>
          <a:prstGeom prst="round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9" name="文字方塊 58">
            <a:extLst>
              <a:ext uri="{FF2B5EF4-FFF2-40B4-BE49-F238E27FC236}">
                <a16:creationId xmlns:a16="http://schemas.microsoft.com/office/drawing/2014/main" id="{6F2FEA39-2D2F-BCC5-D949-A28176EC34B8}"/>
              </a:ext>
            </a:extLst>
          </p:cNvPr>
          <p:cNvSpPr txBox="1"/>
          <p:nvPr/>
        </p:nvSpPr>
        <p:spPr>
          <a:xfrm>
            <a:off x="4409322" y="2886298"/>
            <a:ext cx="902811" cy="52322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en-US" altLang="zh-TW" sz="140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iPhone</a:t>
            </a:r>
          </a:p>
          <a:p>
            <a:pPr algn="ctr"/>
            <a:r>
              <a:rPr lang="zh-TW" altLang="en-US" sz="1400">
                <a:latin typeface="Arial" panose="020B0604020202020204" pitchFamily="34" charset="0"/>
                <a:ea typeface="Microsoft JhengHei UI" panose="020B0604030504040204" pitchFamily="34" charset="-120"/>
                <a:cs typeface="Arial" panose="020B0604020202020204" pitchFamily="34" charset="0"/>
              </a:rPr>
              <a:t>預測影片</a:t>
            </a:r>
            <a:endParaRPr lang="en-US" altLang="zh-TW" sz="1400">
              <a:latin typeface="Arial" panose="020B0604020202020204" pitchFamily="34" charset="0"/>
              <a:ea typeface="Microsoft JhengHei UI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60" name="文字方塊 59">
            <a:extLst>
              <a:ext uri="{FF2B5EF4-FFF2-40B4-BE49-F238E27FC236}">
                <a16:creationId xmlns:a16="http://schemas.microsoft.com/office/drawing/2014/main" id="{6F2FEA39-2D2F-BCC5-D949-A28176EC34B8}"/>
              </a:ext>
            </a:extLst>
          </p:cNvPr>
          <p:cNvSpPr txBox="1"/>
          <p:nvPr/>
        </p:nvSpPr>
        <p:spPr>
          <a:xfrm>
            <a:off x="8640584" y="5251443"/>
            <a:ext cx="1260177" cy="45820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200000"/>
              </a:lnSpc>
            </a:pPr>
            <a:r>
              <a:rPr lang="zh-TW" altLang="en-US" sz="1400">
                <a:latin typeface="Arial" panose="020B0604020202020204" pitchFamily="34" charset="0"/>
                <a:ea typeface="Microsoft JhengHei UI" panose="020B0604030504040204" pitchFamily="34" charset="-120"/>
                <a:cs typeface="Arial" panose="020B0604020202020204" pitchFamily="34" charset="0"/>
              </a:rPr>
              <a:t>受測者影片</a:t>
            </a:r>
            <a:endParaRPr lang="en-US" altLang="zh-TW" sz="1400">
              <a:latin typeface="Arial" panose="020B0604020202020204" pitchFamily="34" charset="0"/>
              <a:ea typeface="Microsoft JhengHei UI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62" name="矩形 61"/>
          <p:cNvSpPr/>
          <p:nvPr/>
        </p:nvSpPr>
        <p:spPr>
          <a:xfrm>
            <a:off x="3922296" y="2081474"/>
            <a:ext cx="6847366" cy="421528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3" name="文字方塊 62"/>
          <p:cNvSpPr txBox="1"/>
          <p:nvPr/>
        </p:nvSpPr>
        <p:spPr>
          <a:xfrm>
            <a:off x="2170926" y="6092182"/>
            <a:ext cx="612668" cy="276999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en-US" altLang="zh-TW" sz="1200" b="1">
                <a:latin typeface="Arial" panose="020B0604020202020204" pitchFamily="34" charset="0"/>
                <a:cs typeface="Arial" panose="020B0604020202020204" pitchFamily="34" charset="0"/>
              </a:rPr>
              <a:t>Client</a:t>
            </a:r>
            <a:endParaRPr lang="zh-TW" altLang="en-US" sz="12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4" name="＞形箭號 63">
            <a:extLst>
              <a:ext uri="{FF2B5EF4-FFF2-40B4-BE49-F238E27FC236}">
                <a16:creationId xmlns:a16="http://schemas.microsoft.com/office/drawing/2014/main" id="{CBA5E02F-2754-4EF0-2CFE-877AAA76137C}"/>
              </a:ext>
            </a:extLst>
          </p:cNvPr>
          <p:cNvSpPr/>
          <p:nvPr/>
        </p:nvSpPr>
        <p:spPr>
          <a:xfrm>
            <a:off x="1738909" y="6423447"/>
            <a:ext cx="1836000" cy="434552"/>
          </a:xfrm>
          <a:prstGeom prst="chevro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Montserrat Light" charset="0"/>
              </a:rPr>
              <a:t>全端建立</a:t>
            </a:r>
            <a:endParaRPr lang="en-US" altLang="zh-TW" b="1">
              <a:solidFill>
                <a:schemeClr val="tx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  <a:cs typeface="Montserrat Light" charset="0"/>
            </a:endParaRPr>
          </a:p>
        </p:txBody>
      </p:sp>
      <p:pic>
        <p:nvPicPr>
          <p:cNvPr id="65" name="圖片 64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3" t="14908" r="1840" b="18420"/>
          <a:stretch/>
        </p:blipFill>
        <p:spPr>
          <a:xfrm>
            <a:off x="1233258" y="299693"/>
            <a:ext cx="1856887" cy="865750"/>
          </a:xfrm>
          <a:prstGeom prst="rect">
            <a:avLst/>
          </a:prstGeom>
        </p:spPr>
      </p:pic>
      <p:pic>
        <p:nvPicPr>
          <p:cNvPr id="70" name="圖片 69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7446" y="472237"/>
            <a:ext cx="650303" cy="650303"/>
          </a:xfrm>
          <a:prstGeom prst="rect">
            <a:avLst/>
          </a:prstGeom>
        </p:spPr>
      </p:pic>
      <p:pic>
        <p:nvPicPr>
          <p:cNvPr id="61" name="圖片版面配置區 15"/>
          <p:cNvPicPr>
            <a:picLocks noGrp="1" noChangeAspect="1"/>
          </p:cNvPicPr>
          <p:nvPr>
            <p:ph type="pic" sz="quarter" idx="4294967295"/>
          </p:nvPr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37" t="555" r="-8377" b="11071"/>
          <a:stretch/>
        </p:blipFill>
        <p:spPr>
          <a:xfrm>
            <a:off x="10205883" y="91939"/>
            <a:ext cx="916078" cy="916077"/>
          </a:xfrm>
          <a:custGeom>
            <a:avLst/>
            <a:gdLst>
              <a:gd name="connsiteX0" fmla="*/ 927100 w 1854200"/>
              <a:gd name="connsiteY0" fmla="*/ 0 h 1854198"/>
              <a:gd name="connsiteX1" fmla="*/ 1854200 w 1854200"/>
              <a:gd name="connsiteY1" fmla="*/ 927099 h 1854198"/>
              <a:gd name="connsiteX2" fmla="*/ 927100 w 1854200"/>
              <a:gd name="connsiteY2" fmla="*/ 1854198 h 1854198"/>
              <a:gd name="connsiteX3" fmla="*/ 0 w 1854200"/>
              <a:gd name="connsiteY3" fmla="*/ 927099 h 1854198"/>
              <a:gd name="connsiteX4" fmla="*/ 927100 w 1854200"/>
              <a:gd name="connsiteY4" fmla="*/ 0 h 1854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54200" h="1854198">
                <a:moveTo>
                  <a:pt x="927100" y="0"/>
                </a:moveTo>
                <a:cubicBezTo>
                  <a:pt x="1439123" y="0"/>
                  <a:pt x="1854200" y="415076"/>
                  <a:pt x="1854200" y="927099"/>
                </a:cubicBezTo>
                <a:cubicBezTo>
                  <a:pt x="1854200" y="1439122"/>
                  <a:pt x="1439123" y="1854198"/>
                  <a:pt x="927100" y="1854198"/>
                </a:cubicBezTo>
                <a:cubicBezTo>
                  <a:pt x="415077" y="1854198"/>
                  <a:pt x="0" y="1439122"/>
                  <a:pt x="0" y="927099"/>
                </a:cubicBezTo>
                <a:cubicBezTo>
                  <a:pt x="0" y="415076"/>
                  <a:pt x="415077" y="0"/>
                  <a:pt x="927100" y="0"/>
                </a:cubicBezTo>
                <a:close/>
              </a:path>
            </a:pathLst>
          </a:custGeom>
        </p:spPr>
      </p:pic>
      <p:sp>
        <p:nvSpPr>
          <p:cNvPr id="75" name="文字方塊 74"/>
          <p:cNvSpPr txBox="1"/>
          <p:nvPr/>
        </p:nvSpPr>
        <p:spPr>
          <a:xfrm>
            <a:off x="10342070" y="740814"/>
            <a:ext cx="6078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100" b="1">
                <a:solidFill>
                  <a:schemeClr val="bg1"/>
                </a:solidFill>
                <a:effectLst>
                  <a:outerShdw blurRad="647700" dist="38100" dir="2700000" algn="tl" rotWithShape="0">
                    <a:prstClr val="black">
                      <a:alpha val="91000"/>
                    </a:prst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楊婕妤</a:t>
            </a:r>
          </a:p>
        </p:txBody>
      </p:sp>
    </p:spTree>
    <p:extLst>
      <p:ext uri="{BB962C8B-B14F-4D97-AF65-F5344CB8AC3E}">
        <p14:creationId xmlns:p14="http://schemas.microsoft.com/office/powerpoint/2010/main" val="18553864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圖片 6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3" t="14908" r="1840" b="18420"/>
          <a:stretch/>
        </p:blipFill>
        <p:spPr>
          <a:xfrm>
            <a:off x="1233258" y="299693"/>
            <a:ext cx="1856887" cy="865750"/>
          </a:xfrm>
          <a:prstGeom prst="rect">
            <a:avLst/>
          </a:prstGeom>
        </p:spPr>
      </p:pic>
      <p:pic>
        <p:nvPicPr>
          <p:cNvPr id="64" name="圖片 6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7446" y="472237"/>
            <a:ext cx="650303" cy="650303"/>
          </a:xfrm>
          <a:prstGeom prst="rect">
            <a:avLst/>
          </a:prstGeom>
        </p:spPr>
      </p:pic>
      <p:cxnSp>
        <p:nvCxnSpPr>
          <p:cNvPr id="23" name="直線單箭頭接點 22"/>
          <p:cNvCxnSpPr/>
          <p:nvPr/>
        </p:nvCxnSpPr>
        <p:spPr>
          <a:xfrm>
            <a:off x="8570355" y="4676404"/>
            <a:ext cx="1440000" cy="0"/>
          </a:xfrm>
          <a:prstGeom prst="straightConnector1">
            <a:avLst/>
          </a:prstGeom>
          <a:ln w="38100">
            <a:solidFill>
              <a:srgbClr val="6666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字方塊 10"/>
          <p:cNvSpPr txBox="1"/>
          <p:nvPr/>
        </p:nvSpPr>
        <p:spPr>
          <a:xfrm>
            <a:off x="10154584" y="4991861"/>
            <a:ext cx="634220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zh-TW" sz="1200" b="1">
                <a:latin typeface="Arial" panose="020B0604020202020204" pitchFamily="34" charset="0"/>
                <a:cs typeface="Arial" panose="020B0604020202020204" pitchFamily="34" charset="0"/>
              </a:rPr>
              <a:t>Sever</a:t>
            </a:r>
            <a:endParaRPr lang="zh-TW" altLang="en-US" sz="12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" name="圖片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2843" y="4564371"/>
            <a:ext cx="690260" cy="225662"/>
          </a:xfrm>
          <a:prstGeom prst="rect">
            <a:avLst/>
          </a:prstGeom>
        </p:spPr>
      </p:pic>
      <p:pic>
        <p:nvPicPr>
          <p:cNvPr id="41" name="圖片 40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54" b="10725"/>
          <a:stretch/>
        </p:blipFill>
        <p:spPr>
          <a:xfrm>
            <a:off x="8984376" y="4901399"/>
            <a:ext cx="547194" cy="442246"/>
          </a:xfrm>
          <a:prstGeom prst="rect">
            <a:avLst/>
          </a:prstGeom>
        </p:spPr>
      </p:pic>
      <p:pic>
        <p:nvPicPr>
          <p:cNvPr id="100" name="圖片 99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00" t="12360" r="15650" b="20139"/>
          <a:stretch/>
        </p:blipFill>
        <p:spPr>
          <a:xfrm>
            <a:off x="10209082" y="4392406"/>
            <a:ext cx="528614" cy="587200"/>
          </a:xfrm>
          <a:prstGeom prst="rect">
            <a:avLst/>
          </a:prstGeom>
        </p:spPr>
      </p:pic>
      <p:sp>
        <p:nvSpPr>
          <p:cNvPr id="112" name="TextBox 30">
            <a:extLst>
              <a:ext uri="{FF2B5EF4-FFF2-40B4-BE49-F238E27FC236}">
                <a16:creationId xmlns:a16="http://schemas.microsoft.com/office/drawing/2014/main" id="{630BC01F-166F-4B21-8028-FCE0CFCEE614}"/>
              </a:ext>
            </a:extLst>
          </p:cNvPr>
          <p:cNvSpPr txBox="1"/>
          <p:nvPr/>
        </p:nvSpPr>
        <p:spPr>
          <a:xfrm>
            <a:off x="1511300" y="830441"/>
            <a:ext cx="9169400" cy="5161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300"/>
              </a:lnSpc>
            </a:pPr>
            <a:r>
              <a:rPr lang="zh-TW" altLang="en-US" sz="3600" b="1">
                <a:latin typeface="Arial" panose="020B0604020202020204" pitchFamily="34" charset="0"/>
                <a:ea typeface="Microsoft JhengHei UI" panose="020B0604030504040204" pitchFamily="34" charset="-120"/>
                <a:cs typeface="Arial" panose="020B0604020202020204" pitchFamily="34" charset="0"/>
              </a:rPr>
              <a:t>前端網頁</a:t>
            </a:r>
            <a:endParaRPr lang="en-US" sz="3600" b="1">
              <a:latin typeface="Arial" panose="020B0604020202020204" pitchFamily="34" charset="0"/>
              <a:ea typeface="Microsoft JhengHei UI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13" name="Rectangle 31">
            <a:extLst>
              <a:ext uri="{FF2B5EF4-FFF2-40B4-BE49-F238E27FC236}">
                <a16:creationId xmlns:a16="http://schemas.microsoft.com/office/drawing/2014/main" id="{B1FB5B9A-8D7F-4672-80B6-CC27CF72A1F1}"/>
              </a:ext>
            </a:extLst>
          </p:cNvPr>
          <p:cNvSpPr/>
          <p:nvPr/>
        </p:nvSpPr>
        <p:spPr>
          <a:xfrm>
            <a:off x="5715000" y="1559963"/>
            <a:ext cx="762000" cy="5238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ea typeface="Microsoft JhengHei UI" panose="020B0604030504040204" pitchFamily="34" charset="-120"/>
              <a:cs typeface="Arial" panose="020B0604020202020204" pitchFamily="34" charset="0"/>
            </a:endParaRPr>
          </a:p>
        </p:txBody>
      </p:sp>
      <p:pic>
        <p:nvPicPr>
          <p:cNvPr id="130" name="圖片 12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1415" y="1241144"/>
            <a:ext cx="2571691" cy="4851038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8235" y="1932588"/>
            <a:ext cx="1487803" cy="1457199"/>
          </a:xfrm>
          <a:prstGeom prst="rect">
            <a:avLst/>
          </a:prstGeom>
        </p:spPr>
      </p:pic>
      <p:pic>
        <p:nvPicPr>
          <p:cNvPr id="15" name="Picture 15" descr="A black and red symbol&#10;&#10;Description automatically generated">
            <a:extLst>
              <a:ext uri="{FF2B5EF4-FFF2-40B4-BE49-F238E27FC236}">
                <a16:creationId xmlns:a16="http://schemas.microsoft.com/office/drawing/2014/main" id="{49D2B055-D844-7CED-B900-EF71FCABDA58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51490" t="21111" r="28838" b="20195"/>
          <a:stretch/>
        </p:blipFill>
        <p:spPr>
          <a:xfrm>
            <a:off x="5703207" y="4354259"/>
            <a:ext cx="1305052" cy="584075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6F2FEA39-2D2F-BCC5-D949-A28176EC34B8}"/>
              </a:ext>
            </a:extLst>
          </p:cNvPr>
          <p:cNvSpPr txBox="1"/>
          <p:nvPr/>
        </p:nvSpPr>
        <p:spPr>
          <a:xfrm>
            <a:off x="1387981" y="3855009"/>
            <a:ext cx="2319768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200" err="1">
                <a:latin typeface="Arial" panose="020B0604020202020204" pitchFamily="34" charset="0"/>
                <a:cs typeface="Arial" panose="020B0604020202020204" pitchFamily="34" charset="0"/>
              </a:rPr>
              <a:t>WebRTC</a:t>
            </a:r>
            <a:r>
              <a:rPr lang="en-US" sz="1200">
                <a:latin typeface="Arial" panose="020B0604020202020204" pitchFamily="34" charset="0"/>
                <a:cs typeface="Arial" panose="020B0604020202020204" pitchFamily="34" charset="0"/>
              </a:rPr>
              <a:t> JavaScript library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sz="1200">
                <a:latin typeface="Arial" panose="020B0604020202020204" pitchFamily="34" charset="0"/>
                <a:ea typeface="Microsoft JhengHei UI" panose="020B0604030504040204" pitchFamily="34" charset="-120"/>
                <a:cs typeface="Arial" panose="020B0604020202020204" pitchFamily="34" charset="0"/>
              </a:rPr>
              <a:t>音訊、視訊以及螢幕錄影</a:t>
            </a:r>
            <a:endParaRPr lang="en-US" altLang="zh-TW" sz="1200">
              <a:latin typeface="Arial" panose="020B0604020202020204" pitchFamily="34" charset="0"/>
              <a:ea typeface="Microsoft JhengHei UI" panose="020B0604030504040204" pitchFamily="34" charset="-120"/>
              <a:cs typeface="Arial" panose="020B0604020202020204" pitchFamily="34" charset="0"/>
            </a:endParaRPr>
          </a:p>
        </p:txBody>
      </p:sp>
      <p:grpSp>
        <p:nvGrpSpPr>
          <p:cNvPr id="106" name="群組 105">
            <a:extLst>
              <a:ext uri="{FF2B5EF4-FFF2-40B4-BE49-F238E27FC236}">
                <a16:creationId xmlns:a16="http://schemas.microsoft.com/office/drawing/2014/main" id="{E74D2345-28CB-C7A1-33A1-627FBC14C601}"/>
              </a:ext>
            </a:extLst>
          </p:cNvPr>
          <p:cNvGrpSpPr/>
          <p:nvPr/>
        </p:nvGrpSpPr>
        <p:grpSpPr>
          <a:xfrm>
            <a:off x="6081" y="6423446"/>
            <a:ext cx="12171989" cy="446745"/>
            <a:chOff x="6081" y="6423446"/>
            <a:chExt cx="12171989" cy="446745"/>
          </a:xfrm>
        </p:grpSpPr>
        <p:sp>
          <p:nvSpPr>
            <p:cNvPr id="107" name="五邊形 106">
              <a:extLst>
                <a:ext uri="{FF2B5EF4-FFF2-40B4-BE49-F238E27FC236}">
                  <a16:creationId xmlns:a16="http://schemas.microsoft.com/office/drawing/2014/main" id="{4D1A9009-C270-5C95-04F3-35A87A759619}"/>
                </a:ext>
              </a:extLst>
            </p:cNvPr>
            <p:cNvSpPr/>
            <p:nvPr/>
          </p:nvSpPr>
          <p:spPr>
            <a:xfrm>
              <a:off x="6081" y="6423448"/>
              <a:ext cx="1836000" cy="434551"/>
            </a:xfrm>
            <a:prstGeom prst="homePlat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TW" b="1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Montserrat Light" charset="0"/>
              </a:endParaRPr>
            </a:p>
          </p:txBody>
        </p:sp>
        <p:sp>
          <p:nvSpPr>
            <p:cNvPr id="110" name="＞形箭號 109">
              <a:extLst>
                <a:ext uri="{FF2B5EF4-FFF2-40B4-BE49-F238E27FC236}">
                  <a16:creationId xmlns:a16="http://schemas.microsoft.com/office/drawing/2014/main" id="{FF5A2342-5C4E-BF4B-E4FA-504CFBB1A19F}"/>
                </a:ext>
              </a:extLst>
            </p:cNvPr>
            <p:cNvSpPr/>
            <p:nvPr/>
          </p:nvSpPr>
          <p:spPr>
            <a:xfrm>
              <a:off x="3460015" y="6435638"/>
              <a:ext cx="1836000" cy="434552"/>
            </a:xfrm>
            <a:prstGeom prst="chevron">
              <a:avLst/>
            </a:prstGeom>
            <a:solidFill>
              <a:srgbClr val="EEEB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11" name="＞形箭號 110">
              <a:extLst>
                <a:ext uri="{FF2B5EF4-FFF2-40B4-BE49-F238E27FC236}">
                  <a16:creationId xmlns:a16="http://schemas.microsoft.com/office/drawing/2014/main" id="{24A5CD21-A831-ED58-578B-E98C9E8C6682}"/>
                </a:ext>
              </a:extLst>
            </p:cNvPr>
            <p:cNvSpPr/>
            <p:nvPr/>
          </p:nvSpPr>
          <p:spPr>
            <a:xfrm>
              <a:off x="5194136" y="6435639"/>
              <a:ext cx="1836000" cy="434552"/>
            </a:xfrm>
            <a:prstGeom prst="chevron">
              <a:avLst/>
            </a:prstGeom>
            <a:solidFill>
              <a:srgbClr val="EEEB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14" name="＞形箭號 113">
              <a:extLst>
                <a:ext uri="{FF2B5EF4-FFF2-40B4-BE49-F238E27FC236}">
                  <a16:creationId xmlns:a16="http://schemas.microsoft.com/office/drawing/2014/main" id="{DFCF7635-019D-6597-E2F8-DC681ABAC837}"/>
                </a:ext>
              </a:extLst>
            </p:cNvPr>
            <p:cNvSpPr/>
            <p:nvPr/>
          </p:nvSpPr>
          <p:spPr>
            <a:xfrm>
              <a:off x="6914178" y="6423446"/>
              <a:ext cx="1836000" cy="434552"/>
            </a:xfrm>
            <a:prstGeom prst="chevron">
              <a:avLst/>
            </a:prstGeom>
            <a:solidFill>
              <a:srgbClr val="EEEB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15" name="＞形箭號 114">
              <a:extLst>
                <a:ext uri="{FF2B5EF4-FFF2-40B4-BE49-F238E27FC236}">
                  <a16:creationId xmlns:a16="http://schemas.microsoft.com/office/drawing/2014/main" id="{B6A98180-5EBF-1973-36D1-DA0F8DEB5B9D}"/>
                </a:ext>
              </a:extLst>
            </p:cNvPr>
            <p:cNvSpPr/>
            <p:nvPr/>
          </p:nvSpPr>
          <p:spPr>
            <a:xfrm>
              <a:off x="8622028" y="6435637"/>
              <a:ext cx="1836000" cy="434552"/>
            </a:xfrm>
            <a:prstGeom prst="chevron">
              <a:avLst/>
            </a:prstGeom>
            <a:solidFill>
              <a:srgbClr val="EEEB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16" name="＞形箭號 115">
              <a:extLst>
                <a:ext uri="{FF2B5EF4-FFF2-40B4-BE49-F238E27FC236}">
                  <a16:creationId xmlns:a16="http://schemas.microsoft.com/office/drawing/2014/main" id="{9B7D716B-DCE6-342C-EE3B-5D03C7CB737B}"/>
                </a:ext>
              </a:extLst>
            </p:cNvPr>
            <p:cNvSpPr/>
            <p:nvPr/>
          </p:nvSpPr>
          <p:spPr>
            <a:xfrm>
              <a:off x="10342070" y="6435637"/>
              <a:ext cx="1836000" cy="434552"/>
            </a:xfrm>
            <a:prstGeom prst="chevron">
              <a:avLst/>
            </a:prstGeom>
            <a:solidFill>
              <a:srgbClr val="EEEB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25" name="直線接點 24"/>
          <p:cNvCxnSpPr/>
          <p:nvPr/>
        </p:nvCxnSpPr>
        <p:spPr>
          <a:xfrm>
            <a:off x="4513199" y="4097177"/>
            <a:ext cx="3636000" cy="0"/>
          </a:xfrm>
          <a:prstGeom prst="line">
            <a:avLst/>
          </a:prstGeom>
          <a:ln w="28575">
            <a:solidFill>
              <a:srgbClr val="6666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接點 25"/>
          <p:cNvCxnSpPr/>
          <p:nvPr/>
        </p:nvCxnSpPr>
        <p:spPr>
          <a:xfrm>
            <a:off x="4529789" y="3979917"/>
            <a:ext cx="0" cy="121798"/>
          </a:xfrm>
          <a:prstGeom prst="line">
            <a:avLst/>
          </a:prstGeom>
          <a:ln w="28575">
            <a:solidFill>
              <a:srgbClr val="6666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接點 26"/>
          <p:cNvCxnSpPr/>
          <p:nvPr/>
        </p:nvCxnSpPr>
        <p:spPr>
          <a:xfrm>
            <a:off x="5576235" y="3979917"/>
            <a:ext cx="0" cy="121798"/>
          </a:xfrm>
          <a:prstGeom prst="line">
            <a:avLst/>
          </a:prstGeom>
          <a:ln w="28575">
            <a:solidFill>
              <a:srgbClr val="6666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/>
          <p:cNvCxnSpPr/>
          <p:nvPr/>
        </p:nvCxnSpPr>
        <p:spPr>
          <a:xfrm>
            <a:off x="6088844" y="3979917"/>
            <a:ext cx="0" cy="121798"/>
          </a:xfrm>
          <a:prstGeom prst="line">
            <a:avLst/>
          </a:prstGeom>
          <a:ln w="28575">
            <a:solidFill>
              <a:srgbClr val="6666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接點 28"/>
          <p:cNvCxnSpPr/>
          <p:nvPr/>
        </p:nvCxnSpPr>
        <p:spPr>
          <a:xfrm>
            <a:off x="6601453" y="3979917"/>
            <a:ext cx="0" cy="121798"/>
          </a:xfrm>
          <a:prstGeom prst="line">
            <a:avLst/>
          </a:prstGeom>
          <a:ln w="28575">
            <a:solidFill>
              <a:srgbClr val="6666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接點 29"/>
          <p:cNvCxnSpPr/>
          <p:nvPr/>
        </p:nvCxnSpPr>
        <p:spPr>
          <a:xfrm>
            <a:off x="7114062" y="3979917"/>
            <a:ext cx="0" cy="121798"/>
          </a:xfrm>
          <a:prstGeom prst="line">
            <a:avLst/>
          </a:prstGeom>
          <a:ln w="28575">
            <a:solidFill>
              <a:srgbClr val="6666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接點 30"/>
          <p:cNvCxnSpPr/>
          <p:nvPr/>
        </p:nvCxnSpPr>
        <p:spPr>
          <a:xfrm>
            <a:off x="7626671" y="3979917"/>
            <a:ext cx="0" cy="121798"/>
          </a:xfrm>
          <a:prstGeom prst="line">
            <a:avLst/>
          </a:prstGeom>
          <a:ln w="28575">
            <a:solidFill>
              <a:srgbClr val="6666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/>
          <p:cNvCxnSpPr/>
          <p:nvPr/>
        </p:nvCxnSpPr>
        <p:spPr>
          <a:xfrm>
            <a:off x="8139278" y="3979917"/>
            <a:ext cx="0" cy="121798"/>
          </a:xfrm>
          <a:prstGeom prst="line">
            <a:avLst/>
          </a:prstGeom>
          <a:ln w="28575">
            <a:solidFill>
              <a:srgbClr val="6666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字方塊 32"/>
          <p:cNvSpPr txBox="1"/>
          <p:nvPr/>
        </p:nvSpPr>
        <p:spPr>
          <a:xfrm>
            <a:off x="4405915" y="3703486"/>
            <a:ext cx="25519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00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</p:txBody>
      </p:sp>
      <p:sp>
        <p:nvSpPr>
          <p:cNvPr id="34" name="文字方塊 33"/>
          <p:cNvSpPr txBox="1"/>
          <p:nvPr/>
        </p:nvSpPr>
        <p:spPr>
          <a:xfrm>
            <a:off x="5398402" y="3703486"/>
            <a:ext cx="36099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000">
                <a:latin typeface="Arial" panose="020B0604020202020204" pitchFamily="34" charset="0"/>
                <a:cs typeface="Arial" panose="020B0604020202020204" pitchFamily="34" charset="0"/>
              </a:rPr>
              <a:t>5.5</a:t>
            </a:r>
          </a:p>
        </p:txBody>
      </p:sp>
      <p:sp>
        <p:nvSpPr>
          <p:cNvPr id="35" name="文字方塊 34"/>
          <p:cNvSpPr txBox="1"/>
          <p:nvPr/>
        </p:nvSpPr>
        <p:spPr>
          <a:xfrm>
            <a:off x="5904283" y="3703486"/>
            <a:ext cx="36099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000">
                <a:latin typeface="Arial" panose="020B0604020202020204" pitchFamily="34" charset="0"/>
                <a:cs typeface="Arial" panose="020B0604020202020204" pitchFamily="34" charset="0"/>
              </a:rPr>
              <a:t>7.2</a:t>
            </a:r>
          </a:p>
        </p:txBody>
      </p:sp>
      <p:sp>
        <p:nvSpPr>
          <p:cNvPr id="36" name="文字方塊 35"/>
          <p:cNvSpPr txBox="1"/>
          <p:nvPr/>
        </p:nvSpPr>
        <p:spPr>
          <a:xfrm>
            <a:off x="6420368" y="3703486"/>
            <a:ext cx="36099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000">
                <a:latin typeface="Arial" panose="020B0604020202020204" pitchFamily="34" charset="0"/>
                <a:cs typeface="Arial" panose="020B0604020202020204" pitchFamily="34" charset="0"/>
              </a:rPr>
              <a:t>8.9</a:t>
            </a:r>
          </a:p>
        </p:txBody>
      </p:sp>
      <p:sp>
        <p:nvSpPr>
          <p:cNvPr id="37" name="文字方塊 36"/>
          <p:cNvSpPr txBox="1"/>
          <p:nvPr/>
        </p:nvSpPr>
        <p:spPr>
          <a:xfrm>
            <a:off x="6894691" y="3703486"/>
            <a:ext cx="43152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000">
                <a:latin typeface="Arial" panose="020B0604020202020204" pitchFamily="34" charset="0"/>
                <a:cs typeface="Arial" panose="020B0604020202020204" pitchFamily="34" charset="0"/>
              </a:rPr>
              <a:t>10.6</a:t>
            </a:r>
          </a:p>
        </p:txBody>
      </p:sp>
      <p:sp>
        <p:nvSpPr>
          <p:cNvPr id="38" name="文字方塊 37"/>
          <p:cNvSpPr txBox="1"/>
          <p:nvPr/>
        </p:nvSpPr>
        <p:spPr>
          <a:xfrm>
            <a:off x="7413889" y="3703486"/>
            <a:ext cx="43152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000">
                <a:latin typeface="Arial" panose="020B0604020202020204" pitchFamily="34" charset="0"/>
                <a:cs typeface="Arial" panose="020B0604020202020204" pitchFamily="34" charset="0"/>
              </a:rPr>
              <a:t>12.3</a:t>
            </a:r>
          </a:p>
        </p:txBody>
      </p:sp>
      <p:sp>
        <p:nvSpPr>
          <p:cNvPr id="39" name="文字方塊 38"/>
          <p:cNvSpPr txBox="1"/>
          <p:nvPr/>
        </p:nvSpPr>
        <p:spPr>
          <a:xfrm>
            <a:off x="7978131" y="3703486"/>
            <a:ext cx="32573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000">
                <a:latin typeface="Arial" panose="020B0604020202020204" pitchFamily="34" charset="0"/>
                <a:cs typeface="Arial" panose="020B0604020202020204" pitchFamily="34" charset="0"/>
              </a:rPr>
              <a:t>14</a:t>
            </a:r>
          </a:p>
        </p:txBody>
      </p:sp>
      <p:sp>
        <p:nvSpPr>
          <p:cNvPr id="52" name="文字方塊 51"/>
          <p:cNvSpPr txBox="1"/>
          <p:nvPr/>
        </p:nvSpPr>
        <p:spPr>
          <a:xfrm>
            <a:off x="8269838" y="3701960"/>
            <a:ext cx="38343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TW" sz="1000">
                <a:latin typeface="Arial" panose="020B0604020202020204" pitchFamily="34" charset="0"/>
                <a:cs typeface="Arial" panose="020B0604020202020204" pitchFamily="34" charset="0"/>
              </a:rPr>
              <a:t>sec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7306" y="2728091"/>
            <a:ext cx="462893" cy="909577"/>
          </a:xfrm>
          <a:prstGeom prst="rect">
            <a:avLst/>
          </a:prstGeom>
        </p:spPr>
      </p:pic>
      <p:pic>
        <p:nvPicPr>
          <p:cNvPr id="66" name="圖片 6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0922" y="2728091"/>
            <a:ext cx="462893" cy="909577"/>
          </a:xfrm>
          <a:prstGeom prst="rect">
            <a:avLst/>
          </a:prstGeom>
        </p:spPr>
      </p:pic>
      <p:pic>
        <p:nvPicPr>
          <p:cNvPr id="67" name="圖片 6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5101" y="2728091"/>
            <a:ext cx="462893" cy="909577"/>
          </a:xfrm>
          <a:prstGeom prst="rect">
            <a:avLst/>
          </a:prstGeom>
        </p:spPr>
      </p:pic>
      <p:pic>
        <p:nvPicPr>
          <p:cNvPr id="68" name="圖片 6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9280" y="2728091"/>
            <a:ext cx="462893" cy="909577"/>
          </a:xfrm>
          <a:prstGeom prst="rect">
            <a:avLst/>
          </a:prstGeom>
        </p:spPr>
      </p:pic>
      <p:pic>
        <p:nvPicPr>
          <p:cNvPr id="69" name="圖片 6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6763" y="2728091"/>
            <a:ext cx="462893" cy="909577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5588983" y="3023215"/>
            <a:ext cx="356188" cy="461665"/>
          </a:xfrm>
          <a:prstGeom prst="rect">
            <a:avLst/>
          </a:prstGeom>
          <a:gradFill>
            <a:gsLst>
              <a:gs pos="1000">
                <a:srgbClr val="E3CFD0"/>
              </a:gs>
              <a:gs pos="100000">
                <a:srgbClr val="DFC9CB"/>
              </a:gs>
            </a:gsLst>
            <a:lin ang="5400000" scaled="1"/>
          </a:gradFill>
        </p:spPr>
        <p:txBody>
          <a:bodyPr wrap="none" rtlCol="0">
            <a:spAutoFit/>
          </a:bodyPr>
          <a:lstStyle/>
          <a:p>
            <a:pPr algn="ctr"/>
            <a:r>
              <a:rPr lang="en-US" altLang="zh-TW" sz="2400" b="1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zh-TW" altLang="en-US" sz="24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1" name="文字方塊 70"/>
          <p:cNvSpPr txBox="1"/>
          <p:nvPr/>
        </p:nvSpPr>
        <p:spPr>
          <a:xfrm>
            <a:off x="6124334" y="3023215"/>
            <a:ext cx="356188" cy="461665"/>
          </a:xfrm>
          <a:prstGeom prst="rect">
            <a:avLst/>
          </a:prstGeom>
          <a:gradFill>
            <a:gsLst>
              <a:gs pos="1000">
                <a:srgbClr val="E3CFD0"/>
              </a:gs>
              <a:gs pos="100000">
                <a:srgbClr val="DFC9CB"/>
              </a:gs>
            </a:gsLst>
            <a:lin ang="5400000" scaled="1"/>
          </a:gradFill>
        </p:spPr>
        <p:txBody>
          <a:bodyPr wrap="none" rtlCol="0">
            <a:spAutoFit/>
          </a:bodyPr>
          <a:lstStyle/>
          <a:p>
            <a:pPr algn="ctr"/>
            <a:r>
              <a:rPr lang="en-US" altLang="zh-TW" sz="2400" b="1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zh-TW" altLang="en-US" sz="24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2" name="文字方塊 71"/>
          <p:cNvSpPr txBox="1"/>
          <p:nvPr/>
        </p:nvSpPr>
        <p:spPr>
          <a:xfrm>
            <a:off x="6655683" y="3023215"/>
            <a:ext cx="356188" cy="461665"/>
          </a:xfrm>
          <a:prstGeom prst="rect">
            <a:avLst/>
          </a:prstGeom>
          <a:gradFill>
            <a:gsLst>
              <a:gs pos="1000">
                <a:srgbClr val="E3CFD0"/>
              </a:gs>
              <a:gs pos="100000">
                <a:srgbClr val="DFC9CB"/>
              </a:gs>
            </a:gsLst>
            <a:lin ang="5400000" scaled="1"/>
          </a:gradFill>
        </p:spPr>
        <p:txBody>
          <a:bodyPr wrap="none" rtlCol="0">
            <a:spAutoFit/>
          </a:bodyPr>
          <a:lstStyle/>
          <a:p>
            <a:pPr algn="ctr"/>
            <a:r>
              <a:rPr lang="en-US" altLang="zh-TW" sz="2400" b="1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zh-TW" altLang="en-US" sz="24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3" name="文字方塊 72"/>
          <p:cNvSpPr txBox="1"/>
          <p:nvPr/>
        </p:nvSpPr>
        <p:spPr>
          <a:xfrm>
            <a:off x="7194370" y="3023215"/>
            <a:ext cx="356188" cy="461665"/>
          </a:xfrm>
          <a:prstGeom prst="rect">
            <a:avLst/>
          </a:prstGeom>
          <a:gradFill>
            <a:gsLst>
              <a:gs pos="1000">
                <a:srgbClr val="E3CFD0"/>
              </a:gs>
              <a:gs pos="100000">
                <a:srgbClr val="DFC9CB"/>
              </a:gs>
            </a:gsLst>
            <a:lin ang="5400000" scaled="1"/>
          </a:gradFill>
        </p:spPr>
        <p:txBody>
          <a:bodyPr wrap="none" rtlCol="0">
            <a:spAutoFit/>
          </a:bodyPr>
          <a:lstStyle/>
          <a:p>
            <a:pPr algn="ctr"/>
            <a:r>
              <a:rPr lang="en-US" altLang="zh-TW" sz="2400" b="1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lang="zh-TW" altLang="en-US" sz="24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4" name="文字方塊 73"/>
          <p:cNvSpPr txBox="1"/>
          <p:nvPr/>
        </p:nvSpPr>
        <p:spPr>
          <a:xfrm>
            <a:off x="7727133" y="3023215"/>
            <a:ext cx="356188" cy="461665"/>
          </a:xfrm>
          <a:prstGeom prst="rect">
            <a:avLst/>
          </a:prstGeom>
          <a:gradFill>
            <a:gsLst>
              <a:gs pos="1000">
                <a:srgbClr val="E3CFD0"/>
              </a:gs>
              <a:gs pos="100000">
                <a:srgbClr val="DFC9CB"/>
              </a:gs>
            </a:gsLst>
            <a:lin ang="5400000" scaled="1"/>
          </a:gradFill>
        </p:spPr>
        <p:txBody>
          <a:bodyPr wrap="none" rtlCol="0">
            <a:spAutoFit/>
          </a:bodyPr>
          <a:lstStyle/>
          <a:p>
            <a:pPr algn="ctr"/>
            <a:r>
              <a:rPr lang="en-US" altLang="zh-TW" sz="2400" b="1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 lang="zh-TW" altLang="en-US" sz="24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6668" y="4257796"/>
            <a:ext cx="854659" cy="841510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1765881" y="3208677"/>
            <a:ext cx="145424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TW" b="1" err="1">
                <a:latin typeface="Arial" panose="020B0604020202020204" pitchFamily="34" charset="0"/>
                <a:cs typeface="Arial" panose="020B0604020202020204" pitchFamily="34" charset="0"/>
              </a:rPr>
              <a:t>RecordRTC</a:t>
            </a:r>
            <a:endParaRPr lang="en-US" altLang="zh-TW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1183075" y="250155"/>
            <a:ext cx="2668501" cy="616110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970" y="4244648"/>
            <a:ext cx="900678" cy="867807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8496" y="4912111"/>
            <a:ext cx="2160966" cy="1041465"/>
          </a:xfrm>
          <a:prstGeom prst="rect">
            <a:avLst/>
          </a:prstGeom>
        </p:spPr>
      </p:pic>
      <p:sp>
        <p:nvSpPr>
          <p:cNvPr id="13" name="圓角矩形 12"/>
          <p:cNvSpPr/>
          <p:nvPr/>
        </p:nvSpPr>
        <p:spPr>
          <a:xfrm>
            <a:off x="1437819" y="4945423"/>
            <a:ext cx="2098337" cy="97198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8" name="文字方塊 57">
            <a:extLst>
              <a:ext uri="{FF2B5EF4-FFF2-40B4-BE49-F238E27FC236}">
                <a16:creationId xmlns:a16="http://schemas.microsoft.com/office/drawing/2014/main" id="{6F2FEA39-2D2F-BCC5-D949-A28176EC34B8}"/>
              </a:ext>
            </a:extLst>
          </p:cNvPr>
          <p:cNvSpPr txBox="1"/>
          <p:nvPr/>
        </p:nvSpPr>
        <p:spPr>
          <a:xfrm>
            <a:off x="4409322" y="2886298"/>
            <a:ext cx="902811" cy="52322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en-US" altLang="zh-TW" sz="140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iPhone</a:t>
            </a:r>
          </a:p>
          <a:p>
            <a:pPr algn="ctr"/>
            <a:r>
              <a:rPr lang="zh-TW" altLang="en-US" sz="1400">
                <a:latin typeface="Arial" panose="020B0604020202020204" pitchFamily="34" charset="0"/>
                <a:ea typeface="Microsoft JhengHei UI" panose="020B0604030504040204" pitchFamily="34" charset="-120"/>
                <a:cs typeface="Arial" panose="020B0604020202020204" pitchFamily="34" charset="0"/>
              </a:rPr>
              <a:t>預測影片</a:t>
            </a:r>
            <a:endParaRPr lang="en-US" altLang="zh-TW" sz="1400">
              <a:latin typeface="Arial" panose="020B0604020202020204" pitchFamily="34" charset="0"/>
              <a:ea typeface="Microsoft JhengHei UI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59" name="文字方塊 58">
            <a:extLst>
              <a:ext uri="{FF2B5EF4-FFF2-40B4-BE49-F238E27FC236}">
                <a16:creationId xmlns:a16="http://schemas.microsoft.com/office/drawing/2014/main" id="{6F2FEA39-2D2F-BCC5-D949-A28176EC34B8}"/>
              </a:ext>
            </a:extLst>
          </p:cNvPr>
          <p:cNvSpPr txBox="1"/>
          <p:nvPr/>
        </p:nvSpPr>
        <p:spPr>
          <a:xfrm>
            <a:off x="8640584" y="5251443"/>
            <a:ext cx="1260177" cy="45820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200000"/>
              </a:lnSpc>
            </a:pPr>
            <a:r>
              <a:rPr lang="zh-TW" altLang="en-US" sz="1400">
                <a:latin typeface="Arial" panose="020B0604020202020204" pitchFamily="34" charset="0"/>
                <a:ea typeface="Microsoft JhengHei UI" panose="020B0604030504040204" pitchFamily="34" charset="-120"/>
                <a:cs typeface="Arial" panose="020B0604020202020204" pitchFamily="34" charset="0"/>
              </a:rPr>
              <a:t>受測者影片</a:t>
            </a:r>
            <a:endParaRPr lang="en-US" altLang="zh-TW" sz="1400">
              <a:latin typeface="Arial" panose="020B0604020202020204" pitchFamily="34" charset="0"/>
              <a:ea typeface="Microsoft JhengHei UI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4337572" y="2048628"/>
            <a:ext cx="6847366" cy="421528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1" name="文字方塊 60"/>
          <p:cNvSpPr txBox="1"/>
          <p:nvPr/>
        </p:nvSpPr>
        <p:spPr>
          <a:xfrm>
            <a:off x="2170926" y="6092182"/>
            <a:ext cx="612668" cy="276999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en-US" altLang="zh-TW" sz="1200" b="1">
                <a:latin typeface="Arial" panose="020B0604020202020204" pitchFamily="34" charset="0"/>
                <a:cs typeface="Arial" panose="020B0604020202020204" pitchFamily="34" charset="0"/>
              </a:rPr>
              <a:t>Client</a:t>
            </a:r>
            <a:endParaRPr lang="zh-TW" altLang="en-US" sz="12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2" name="＞形箭號 61">
            <a:extLst>
              <a:ext uri="{FF2B5EF4-FFF2-40B4-BE49-F238E27FC236}">
                <a16:creationId xmlns:a16="http://schemas.microsoft.com/office/drawing/2014/main" id="{CBA5E02F-2754-4EF0-2CFE-877AAA76137C}"/>
              </a:ext>
            </a:extLst>
          </p:cNvPr>
          <p:cNvSpPr/>
          <p:nvPr/>
        </p:nvSpPr>
        <p:spPr>
          <a:xfrm>
            <a:off x="1738909" y="6423447"/>
            <a:ext cx="1836000" cy="434552"/>
          </a:xfrm>
          <a:prstGeom prst="chevro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Montserrat Light" charset="0"/>
              </a:rPr>
              <a:t>全端建立</a:t>
            </a:r>
            <a:endParaRPr lang="en-US" altLang="zh-TW" b="1">
              <a:solidFill>
                <a:schemeClr val="tx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  <a:cs typeface="Montserrat Light" charset="0"/>
            </a:endParaRPr>
          </a:p>
        </p:txBody>
      </p:sp>
      <p:pic>
        <p:nvPicPr>
          <p:cNvPr id="65" name="圖片版面配置區 15"/>
          <p:cNvPicPr>
            <a:picLocks noGrp="1" noChangeAspect="1"/>
          </p:cNvPicPr>
          <p:nvPr>
            <p:ph type="pic" sz="quarter" idx="4294967295"/>
          </p:nvPr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37" t="555" r="-8377" b="11071"/>
          <a:stretch/>
        </p:blipFill>
        <p:spPr>
          <a:xfrm>
            <a:off x="10205883" y="91939"/>
            <a:ext cx="916078" cy="916077"/>
          </a:xfrm>
          <a:custGeom>
            <a:avLst/>
            <a:gdLst>
              <a:gd name="connsiteX0" fmla="*/ 927100 w 1854200"/>
              <a:gd name="connsiteY0" fmla="*/ 0 h 1854198"/>
              <a:gd name="connsiteX1" fmla="*/ 1854200 w 1854200"/>
              <a:gd name="connsiteY1" fmla="*/ 927099 h 1854198"/>
              <a:gd name="connsiteX2" fmla="*/ 927100 w 1854200"/>
              <a:gd name="connsiteY2" fmla="*/ 1854198 h 1854198"/>
              <a:gd name="connsiteX3" fmla="*/ 0 w 1854200"/>
              <a:gd name="connsiteY3" fmla="*/ 927099 h 1854198"/>
              <a:gd name="connsiteX4" fmla="*/ 927100 w 1854200"/>
              <a:gd name="connsiteY4" fmla="*/ 0 h 1854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54200" h="1854198">
                <a:moveTo>
                  <a:pt x="927100" y="0"/>
                </a:moveTo>
                <a:cubicBezTo>
                  <a:pt x="1439123" y="0"/>
                  <a:pt x="1854200" y="415076"/>
                  <a:pt x="1854200" y="927099"/>
                </a:cubicBezTo>
                <a:cubicBezTo>
                  <a:pt x="1854200" y="1439122"/>
                  <a:pt x="1439123" y="1854198"/>
                  <a:pt x="927100" y="1854198"/>
                </a:cubicBezTo>
                <a:cubicBezTo>
                  <a:pt x="415077" y="1854198"/>
                  <a:pt x="0" y="1439122"/>
                  <a:pt x="0" y="927099"/>
                </a:cubicBezTo>
                <a:cubicBezTo>
                  <a:pt x="0" y="415076"/>
                  <a:pt x="415077" y="0"/>
                  <a:pt x="927100" y="0"/>
                </a:cubicBezTo>
                <a:close/>
              </a:path>
            </a:pathLst>
          </a:custGeom>
        </p:spPr>
      </p:pic>
      <p:sp>
        <p:nvSpPr>
          <p:cNvPr id="70" name="文字方塊 69"/>
          <p:cNvSpPr txBox="1"/>
          <p:nvPr/>
        </p:nvSpPr>
        <p:spPr>
          <a:xfrm>
            <a:off x="10342070" y="740814"/>
            <a:ext cx="6078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100" b="1">
                <a:solidFill>
                  <a:schemeClr val="bg1"/>
                </a:solidFill>
                <a:effectLst>
                  <a:outerShdw blurRad="647700" dist="38100" dir="2700000" algn="tl" rotWithShape="0">
                    <a:prstClr val="black">
                      <a:alpha val="91000"/>
                    </a:prst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楊婕妤</a:t>
            </a:r>
          </a:p>
        </p:txBody>
      </p:sp>
    </p:spTree>
    <p:extLst>
      <p:ext uri="{BB962C8B-B14F-4D97-AF65-F5344CB8AC3E}">
        <p14:creationId xmlns:p14="http://schemas.microsoft.com/office/powerpoint/2010/main" val="31106566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B31D2CF2-422F-D483-B73C-0685686D5ABA}"/>
              </a:ext>
            </a:extLst>
          </p:cNvPr>
          <p:cNvSpPr txBox="1"/>
          <p:nvPr/>
        </p:nvSpPr>
        <p:spPr>
          <a:xfrm>
            <a:off x="10060355" y="4991797"/>
            <a:ext cx="795345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zh-TW" sz="1200" b="1">
                <a:latin typeface="Arial" panose="020B0604020202020204" pitchFamily="34" charset="0"/>
                <a:cs typeface="Arial" panose="020B0604020202020204" pitchFamily="34" charset="0"/>
              </a:rPr>
              <a:t>Server</a:t>
            </a:r>
            <a:endParaRPr lang="zh-TW" altLang="en-US" sz="12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3" name="圖片 6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3" t="14908" r="1840" b="18420"/>
          <a:stretch/>
        </p:blipFill>
        <p:spPr>
          <a:xfrm>
            <a:off x="1233258" y="299693"/>
            <a:ext cx="1856887" cy="865750"/>
          </a:xfrm>
          <a:prstGeom prst="rect">
            <a:avLst/>
          </a:prstGeom>
        </p:spPr>
      </p:pic>
      <p:pic>
        <p:nvPicPr>
          <p:cNvPr id="64" name="圖片 6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7446" y="472237"/>
            <a:ext cx="650303" cy="650303"/>
          </a:xfrm>
          <a:prstGeom prst="rect">
            <a:avLst/>
          </a:prstGeom>
        </p:spPr>
      </p:pic>
      <p:sp>
        <p:nvSpPr>
          <p:cNvPr id="61" name="文字方塊 60"/>
          <p:cNvSpPr txBox="1"/>
          <p:nvPr/>
        </p:nvSpPr>
        <p:spPr>
          <a:xfrm>
            <a:off x="2170926" y="6092182"/>
            <a:ext cx="612668" cy="276999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en-US" altLang="zh-TW" sz="1200" b="1">
                <a:latin typeface="Arial" panose="020B0604020202020204" pitchFamily="34" charset="0"/>
                <a:cs typeface="Arial" panose="020B0604020202020204" pitchFamily="34" charset="0"/>
              </a:rPr>
              <a:t>Client</a:t>
            </a:r>
            <a:endParaRPr lang="zh-TW" altLang="en-US" sz="12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3" name="直線單箭頭接點 22"/>
          <p:cNvCxnSpPr/>
          <p:nvPr/>
        </p:nvCxnSpPr>
        <p:spPr>
          <a:xfrm>
            <a:off x="8570355" y="4676404"/>
            <a:ext cx="1440000" cy="0"/>
          </a:xfrm>
          <a:prstGeom prst="straightConnector1">
            <a:avLst/>
          </a:prstGeom>
          <a:ln w="38100">
            <a:solidFill>
              <a:srgbClr val="6666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圖片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2843" y="4564371"/>
            <a:ext cx="690260" cy="225662"/>
          </a:xfrm>
          <a:prstGeom prst="rect">
            <a:avLst/>
          </a:prstGeom>
        </p:spPr>
      </p:pic>
      <p:pic>
        <p:nvPicPr>
          <p:cNvPr id="41" name="圖片 40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54" b="10725"/>
          <a:stretch/>
        </p:blipFill>
        <p:spPr>
          <a:xfrm>
            <a:off x="8984376" y="4901399"/>
            <a:ext cx="547194" cy="442246"/>
          </a:xfrm>
          <a:prstGeom prst="rect">
            <a:avLst/>
          </a:prstGeom>
        </p:spPr>
      </p:pic>
      <p:pic>
        <p:nvPicPr>
          <p:cNvPr id="100" name="圖片 99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00" t="12360" r="15650" b="20139"/>
          <a:stretch/>
        </p:blipFill>
        <p:spPr>
          <a:xfrm>
            <a:off x="10209082" y="4392406"/>
            <a:ext cx="528614" cy="587200"/>
          </a:xfrm>
          <a:prstGeom prst="rect">
            <a:avLst/>
          </a:prstGeom>
        </p:spPr>
      </p:pic>
      <p:sp>
        <p:nvSpPr>
          <p:cNvPr id="112" name="TextBox 30">
            <a:extLst>
              <a:ext uri="{FF2B5EF4-FFF2-40B4-BE49-F238E27FC236}">
                <a16:creationId xmlns:a16="http://schemas.microsoft.com/office/drawing/2014/main" id="{630BC01F-166F-4B21-8028-FCE0CFCEE614}"/>
              </a:ext>
            </a:extLst>
          </p:cNvPr>
          <p:cNvSpPr txBox="1"/>
          <p:nvPr/>
        </p:nvSpPr>
        <p:spPr>
          <a:xfrm>
            <a:off x="1511300" y="830441"/>
            <a:ext cx="9169400" cy="5161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300"/>
              </a:lnSpc>
            </a:pPr>
            <a:r>
              <a:rPr lang="zh-TW" altLang="en-US" sz="3600" b="1">
                <a:latin typeface="Arial" panose="020B0604020202020204" pitchFamily="34" charset="0"/>
                <a:ea typeface="Microsoft JhengHei UI" panose="020B0604030504040204" pitchFamily="34" charset="-120"/>
                <a:cs typeface="Arial" panose="020B0604020202020204" pitchFamily="34" charset="0"/>
              </a:rPr>
              <a:t>前端網頁</a:t>
            </a:r>
            <a:endParaRPr lang="en-US" sz="3600" b="1">
              <a:latin typeface="Arial" panose="020B0604020202020204" pitchFamily="34" charset="0"/>
              <a:ea typeface="Microsoft JhengHei UI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13" name="Rectangle 31">
            <a:extLst>
              <a:ext uri="{FF2B5EF4-FFF2-40B4-BE49-F238E27FC236}">
                <a16:creationId xmlns:a16="http://schemas.microsoft.com/office/drawing/2014/main" id="{B1FB5B9A-8D7F-4672-80B6-CC27CF72A1F1}"/>
              </a:ext>
            </a:extLst>
          </p:cNvPr>
          <p:cNvSpPr/>
          <p:nvPr/>
        </p:nvSpPr>
        <p:spPr>
          <a:xfrm>
            <a:off x="5715000" y="1559963"/>
            <a:ext cx="762000" cy="5238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ea typeface="Microsoft JhengHei UI" panose="020B0604030504040204" pitchFamily="34" charset="-120"/>
              <a:cs typeface="Arial" panose="020B0604020202020204" pitchFamily="34" charset="0"/>
            </a:endParaRPr>
          </a:p>
        </p:txBody>
      </p:sp>
      <p:pic>
        <p:nvPicPr>
          <p:cNvPr id="130" name="圖片 12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1415" y="1241144"/>
            <a:ext cx="2571691" cy="4851038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8235" y="1932588"/>
            <a:ext cx="1487803" cy="1457199"/>
          </a:xfrm>
          <a:prstGeom prst="rect">
            <a:avLst/>
          </a:prstGeom>
        </p:spPr>
      </p:pic>
      <p:pic>
        <p:nvPicPr>
          <p:cNvPr id="15" name="Picture 15" descr="A black and red symbol&#10;&#10;Description automatically generated">
            <a:extLst>
              <a:ext uri="{FF2B5EF4-FFF2-40B4-BE49-F238E27FC236}">
                <a16:creationId xmlns:a16="http://schemas.microsoft.com/office/drawing/2014/main" id="{49D2B055-D844-7CED-B900-EF71FCABDA58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51490" t="21111" r="28838" b="20195"/>
          <a:stretch/>
        </p:blipFill>
        <p:spPr>
          <a:xfrm>
            <a:off x="5703207" y="4354259"/>
            <a:ext cx="1305052" cy="584075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6F2FEA39-2D2F-BCC5-D949-A28176EC34B8}"/>
              </a:ext>
            </a:extLst>
          </p:cNvPr>
          <p:cNvSpPr txBox="1"/>
          <p:nvPr/>
        </p:nvSpPr>
        <p:spPr>
          <a:xfrm>
            <a:off x="1387981" y="3855009"/>
            <a:ext cx="2319768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200" err="1">
                <a:latin typeface="Arial" panose="020B0604020202020204" pitchFamily="34" charset="0"/>
                <a:cs typeface="Arial" panose="020B0604020202020204" pitchFamily="34" charset="0"/>
              </a:rPr>
              <a:t>WebRTC</a:t>
            </a:r>
            <a:r>
              <a:rPr lang="en-US" sz="1200">
                <a:latin typeface="Arial" panose="020B0604020202020204" pitchFamily="34" charset="0"/>
                <a:cs typeface="Arial" panose="020B0604020202020204" pitchFamily="34" charset="0"/>
              </a:rPr>
              <a:t> JavaScript library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sz="1200">
                <a:latin typeface="Arial" panose="020B0604020202020204" pitchFamily="34" charset="0"/>
                <a:ea typeface="Microsoft JhengHei UI" panose="020B0604030504040204" pitchFamily="34" charset="-120"/>
                <a:cs typeface="Arial" panose="020B0604020202020204" pitchFamily="34" charset="0"/>
              </a:rPr>
              <a:t>音訊、視訊以及螢幕錄影</a:t>
            </a:r>
            <a:endParaRPr lang="en-US" altLang="zh-TW" sz="1200">
              <a:latin typeface="Arial" panose="020B0604020202020204" pitchFamily="34" charset="0"/>
              <a:ea typeface="Microsoft JhengHei UI" panose="020B0604030504040204" pitchFamily="34" charset="-120"/>
              <a:cs typeface="Arial" panose="020B0604020202020204" pitchFamily="34" charset="0"/>
            </a:endParaRPr>
          </a:p>
        </p:txBody>
      </p:sp>
      <p:grpSp>
        <p:nvGrpSpPr>
          <p:cNvPr id="106" name="群組 105">
            <a:extLst>
              <a:ext uri="{FF2B5EF4-FFF2-40B4-BE49-F238E27FC236}">
                <a16:creationId xmlns:a16="http://schemas.microsoft.com/office/drawing/2014/main" id="{E74D2345-28CB-C7A1-33A1-627FBC14C601}"/>
              </a:ext>
            </a:extLst>
          </p:cNvPr>
          <p:cNvGrpSpPr/>
          <p:nvPr/>
        </p:nvGrpSpPr>
        <p:grpSpPr>
          <a:xfrm>
            <a:off x="6081" y="6423446"/>
            <a:ext cx="12171989" cy="446745"/>
            <a:chOff x="6081" y="6423446"/>
            <a:chExt cx="12171989" cy="446745"/>
          </a:xfrm>
        </p:grpSpPr>
        <p:sp>
          <p:nvSpPr>
            <p:cNvPr id="107" name="五邊形 106">
              <a:extLst>
                <a:ext uri="{FF2B5EF4-FFF2-40B4-BE49-F238E27FC236}">
                  <a16:creationId xmlns:a16="http://schemas.microsoft.com/office/drawing/2014/main" id="{4D1A9009-C270-5C95-04F3-35A87A759619}"/>
                </a:ext>
              </a:extLst>
            </p:cNvPr>
            <p:cNvSpPr/>
            <p:nvPr/>
          </p:nvSpPr>
          <p:spPr>
            <a:xfrm>
              <a:off x="6081" y="6423448"/>
              <a:ext cx="1836000" cy="434551"/>
            </a:xfrm>
            <a:prstGeom prst="homePlat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TW" b="1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Montserrat Light" charset="0"/>
              </a:endParaRPr>
            </a:p>
          </p:txBody>
        </p:sp>
        <p:sp>
          <p:nvSpPr>
            <p:cNvPr id="110" name="＞形箭號 109">
              <a:extLst>
                <a:ext uri="{FF2B5EF4-FFF2-40B4-BE49-F238E27FC236}">
                  <a16:creationId xmlns:a16="http://schemas.microsoft.com/office/drawing/2014/main" id="{FF5A2342-5C4E-BF4B-E4FA-504CFBB1A19F}"/>
                </a:ext>
              </a:extLst>
            </p:cNvPr>
            <p:cNvSpPr/>
            <p:nvPr/>
          </p:nvSpPr>
          <p:spPr>
            <a:xfrm>
              <a:off x="3460015" y="6435638"/>
              <a:ext cx="1836000" cy="434552"/>
            </a:xfrm>
            <a:prstGeom prst="chevron">
              <a:avLst/>
            </a:prstGeom>
            <a:solidFill>
              <a:srgbClr val="EEEB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11" name="＞形箭號 110">
              <a:extLst>
                <a:ext uri="{FF2B5EF4-FFF2-40B4-BE49-F238E27FC236}">
                  <a16:creationId xmlns:a16="http://schemas.microsoft.com/office/drawing/2014/main" id="{24A5CD21-A831-ED58-578B-E98C9E8C6682}"/>
                </a:ext>
              </a:extLst>
            </p:cNvPr>
            <p:cNvSpPr/>
            <p:nvPr/>
          </p:nvSpPr>
          <p:spPr>
            <a:xfrm>
              <a:off x="5194136" y="6435639"/>
              <a:ext cx="1836000" cy="434552"/>
            </a:xfrm>
            <a:prstGeom prst="chevron">
              <a:avLst/>
            </a:prstGeom>
            <a:solidFill>
              <a:srgbClr val="EEEB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14" name="＞形箭號 113">
              <a:extLst>
                <a:ext uri="{FF2B5EF4-FFF2-40B4-BE49-F238E27FC236}">
                  <a16:creationId xmlns:a16="http://schemas.microsoft.com/office/drawing/2014/main" id="{DFCF7635-019D-6597-E2F8-DC681ABAC837}"/>
                </a:ext>
              </a:extLst>
            </p:cNvPr>
            <p:cNvSpPr/>
            <p:nvPr/>
          </p:nvSpPr>
          <p:spPr>
            <a:xfrm>
              <a:off x="6914178" y="6423446"/>
              <a:ext cx="1836000" cy="434552"/>
            </a:xfrm>
            <a:prstGeom prst="chevron">
              <a:avLst/>
            </a:prstGeom>
            <a:solidFill>
              <a:srgbClr val="EEEB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15" name="＞形箭號 114">
              <a:extLst>
                <a:ext uri="{FF2B5EF4-FFF2-40B4-BE49-F238E27FC236}">
                  <a16:creationId xmlns:a16="http://schemas.microsoft.com/office/drawing/2014/main" id="{B6A98180-5EBF-1973-36D1-DA0F8DEB5B9D}"/>
                </a:ext>
              </a:extLst>
            </p:cNvPr>
            <p:cNvSpPr/>
            <p:nvPr/>
          </p:nvSpPr>
          <p:spPr>
            <a:xfrm>
              <a:off x="8622028" y="6435637"/>
              <a:ext cx="1836000" cy="434552"/>
            </a:xfrm>
            <a:prstGeom prst="chevron">
              <a:avLst/>
            </a:prstGeom>
            <a:solidFill>
              <a:srgbClr val="EEEB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16" name="＞形箭號 115">
              <a:extLst>
                <a:ext uri="{FF2B5EF4-FFF2-40B4-BE49-F238E27FC236}">
                  <a16:creationId xmlns:a16="http://schemas.microsoft.com/office/drawing/2014/main" id="{9B7D716B-DCE6-342C-EE3B-5D03C7CB737B}"/>
                </a:ext>
              </a:extLst>
            </p:cNvPr>
            <p:cNvSpPr/>
            <p:nvPr/>
          </p:nvSpPr>
          <p:spPr>
            <a:xfrm>
              <a:off x="10342070" y="6435637"/>
              <a:ext cx="1836000" cy="434552"/>
            </a:xfrm>
            <a:prstGeom prst="chevron">
              <a:avLst/>
            </a:prstGeom>
            <a:solidFill>
              <a:srgbClr val="EEEB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25" name="直線接點 24"/>
          <p:cNvCxnSpPr/>
          <p:nvPr/>
        </p:nvCxnSpPr>
        <p:spPr>
          <a:xfrm>
            <a:off x="4513199" y="4097177"/>
            <a:ext cx="3636000" cy="0"/>
          </a:xfrm>
          <a:prstGeom prst="line">
            <a:avLst/>
          </a:prstGeom>
          <a:ln w="28575">
            <a:solidFill>
              <a:srgbClr val="6666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接點 25"/>
          <p:cNvCxnSpPr/>
          <p:nvPr/>
        </p:nvCxnSpPr>
        <p:spPr>
          <a:xfrm>
            <a:off x="4529789" y="3979917"/>
            <a:ext cx="0" cy="121798"/>
          </a:xfrm>
          <a:prstGeom prst="line">
            <a:avLst/>
          </a:prstGeom>
          <a:ln w="28575">
            <a:solidFill>
              <a:srgbClr val="6666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接點 26"/>
          <p:cNvCxnSpPr/>
          <p:nvPr/>
        </p:nvCxnSpPr>
        <p:spPr>
          <a:xfrm>
            <a:off x="5576235" y="3979917"/>
            <a:ext cx="0" cy="121798"/>
          </a:xfrm>
          <a:prstGeom prst="line">
            <a:avLst/>
          </a:prstGeom>
          <a:ln w="28575">
            <a:solidFill>
              <a:srgbClr val="6666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/>
          <p:cNvCxnSpPr/>
          <p:nvPr/>
        </p:nvCxnSpPr>
        <p:spPr>
          <a:xfrm>
            <a:off x="6088844" y="3979917"/>
            <a:ext cx="0" cy="121798"/>
          </a:xfrm>
          <a:prstGeom prst="line">
            <a:avLst/>
          </a:prstGeom>
          <a:ln w="28575">
            <a:solidFill>
              <a:srgbClr val="6666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接點 28"/>
          <p:cNvCxnSpPr/>
          <p:nvPr/>
        </p:nvCxnSpPr>
        <p:spPr>
          <a:xfrm>
            <a:off x="6601453" y="3979917"/>
            <a:ext cx="0" cy="121798"/>
          </a:xfrm>
          <a:prstGeom prst="line">
            <a:avLst/>
          </a:prstGeom>
          <a:ln w="28575">
            <a:solidFill>
              <a:srgbClr val="6666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接點 29"/>
          <p:cNvCxnSpPr/>
          <p:nvPr/>
        </p:nvCxnSpPr>
        <p:spPr>
          <a:xfrm>
            <a:off x="7114062" y="3979917"/>
            <a:ext cx="0" cy="121798"/>
          </a:xfrm>
          <a:prstGeom prst="line">
            <a:avLst/>
          </a:prstGeom>
          <a:ln w="28575">
            <a:solidFill>
              <a:srgbClr val="6666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接點 30"/>
          <p:cNvCxnSpPr/>
          <p:nvPr/>
        </p:nvCxnSpPr>
        <p:spPr>
          <a:xfrm>
            <a:off x="7626671" y="3979917"/>
            <a:ext cx="0" cy="121798"/>
          </a:xfrm>
          <a:prstGeom prst="line">
            <a:avLst/>
          </a:prstGeom>
          <a:ln w="28575">
            <a:solidFill>
              <a:srgbClr val="6666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/>
          <p:cNvCxnSpPr/>
          <p:nvPr/>
        </p:nvCxnSpPr>
        <p:spPr>
          <a:xfrm>
            <a:off x="8139278" y="3979917"/>
            <a:ext cx="0" cy="121798"/>
          </a:xfrm>
          <a:prstGeom prst="line">
            <a:avLst/>
          </a:prstGeom>
          <a:ln w="28575">
            <a:solidFill>
              <a:srgbClr val="6666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字方塊 32"/>
          <p:cNvSpPr txBox="1"/>
          <p:nvPr/>
        </p:nvSpPr>
        <p:spPr>
          <a:xfrm>
            <a:off x="4405915" y="3703486"/>
            <a:ext cx="25519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00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</p:txBody>
      </p:sp>
      <p:sp>
        <p:nvSpPr>
          <p:cNvPr id="34" name="文字方塊 33"/>
          <p:cNvSpPr txBox="1"/>
          <p:nvPr/>
        </p:nvSpPr>
        <p:spPr>
          <a:xfrm>
            <a:off x="5398402" y="3703486"/>
            <a:ext cx="36099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000">
                <a:latin typeface="Arial" panose="020B0604020202020204" pitchFamily="34" charset="0"/>
                <a:cs typeface="Arial" panose="020B0604020202020204" pitchFamily="34" charset="0"/>
              </a:rPr>
              <a:t>5.5</a:t>
            </a:r>
          </a:p>
        </p:txBody>
      </p:sp>
      <p:sp>
        <p:nvSpPr>
          <p:cNvPr id="35" name="文字方塊 34"/>
          <p:cNvSpPr txBox="1"/>
          <p:nvPr/>
        </p:nvSpPr>
        <p:spPr>
          <a:xfrm>
            <a:off x="5904283" y="3703486"/>
            <a:ext cx="36099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000">
                <a:latin typeface="Arial" panose="020B0604020202020204" pitchFamily="34" charset="0"/>
                <a:cs typeface="Arial" panose="020B0604020202020204" pitchFamily="34" charset="0"/>
              </a:rPr>
              <a:t>7.2</a:t>
            </a:r>
          </a:p>
        </p:txBody>
      </p:sp>
      <p:sp>
        <p:nvSpPr>
          <p:cNvPr id="36" name="文字方塊 35"/>
          <p:cNvSpPr txBox="1"/>
          <p:nvPr/>
        </p:nvSpPr>
        <p:spPr>
          <a:xfrm>
            <a:off x="6420368" y="3703486"/>
            <a:ext cx="36099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000">
                <a:latin typeface="Arial" panose="020B0604020202020204" pitchFamily="34" charset="0"/>
                <a:cs typeface="Arial" panose="020B0604020202020204" pitchFamily="34" charset="0"/>
              </a:rPr>
              <a:t>8.9</a:t>
            </a:r>
          </a:p>
        </p:txBody>
      </p:sp>
      <p:sp>
        <p:nvSpPr>
          <p:cNvPr id="37" name="文字方塊 36"/>
          <p:cNvSpPr txBox="1"/>
          <p:nvPr/>
        </p:nvSpPr>
        <p:spPr>
          <a:xfrm>
            <a:off x="6894691" y="3703486"/>
            <a:ext cx="43152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000">
                <a:latin typeface="Arial" panose="020B0604020202020204" pitchFamily="34" charset="0"/>
                <a:cs typeface="Arial" panose="020B0604020202020204" pitchFamily="34" charset="0"/>
              </a:rPr>
              <a:t>10.6</a:t>
            </a:r>
          </a:p>
        </p:txBody>
      </p:sp>
      <p:sp>
        <p:nvSpPr>
          <p:cNvPr id="38" name="文字方塊 37"/>
          <p:cNvSpPr txBox="1"/>
          <p:nvPr/>
        </p:nvSpPr>
        <p:spPr>
          <a:xfrm>
            <a:off x="7413889" y="3703486"/>
            <a:ext cx="43152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000">
                <a:latin typeface="Arial" panose="020B0604020202020204" pitchFamily="34" charset="0"/>
                <a:cs typeface="Arial" panose="020B0604020202020204" pitchFamily="34" charset="0"/>
              </a:rPr>
              <a:t>12.3</a:t>
            </a:r>
          </a:p>
        </p:txBody>
      </p:sp>
      <p:sp>
        <p:nvSpPr>
          <p:cNvPr id="39" name="文字方塊 38"/>
          <p:cNvSpPr txBox="1"/>
          <p:nvPr/>
        </p:nvSpPr>
        <p:spPr>
          <a:xfrm>
            <a:off x="7978131" y="3703486"/>
            <a:ext cx="32573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000">
                <a:latin typeface="Arial" panose="020B0604020202020204" pitchFamily="34" charset="0"/>
                <a:cs typeface="Arial" panose="020B0604020202020204" pitchFamily="34" charset="0"/>
              </a:rPr>
              <a:t>14</a:t>
            </a:r>
          </a:p>
        </p:txBody>
      </p:sp>
      <p:sp>
        <p:nvSpPr>
          <p:cNvPr id="52" name="文字方塊 51"/>
          <p:cNvSpPr txBox="1"/>
          <p:nvPr/>
        </p:nvSpPr>
        <p:spPr>
          <a:xfrm>
            <a:off x="8269838" y="3701960"/>
            <a:ext cx="38343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TW" sz="1000">
                <a:latin typeface="Arial" panose="020B0604020202020204" pitchFamily="34" charset="0"/>
                <a:cs typeface="Arial" panose="020B0604020202020204" pitchFamily="34" charset="0"/>
              </a:rPr>
              <a:t>sec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7306" y="2728091"/>
            <a:ext cx="462893" cy="909577"/>
          </a:xfrm>
          <a:prstGeom prst="rect">
            <a:avLst/>
          </a:prstGeom>
        </p:spPr>
      </p:pic>
      <p:pic>
        <p:nvPicPr>
          <p:cNvPr id="66" name="圖片 6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0922" y="2728091"/>
            <a:ext cx="462893" cy="909577"/>
          </a:xfrm>
          <a:prstGeom prst="rect">
            <a:avLst/>
          </a:prstGeom>
        </p:spPr>
      </p:pic>
      <p:pic>
        <p:nvPicPr>
          <p:cNvPr id="67" name="圖片 6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5101" y="2728091"/>
            <a:ext cx="462893" cy="909577"/>
          </a:xfrm>
          <a:prstGeom prst="rect">
            <a:avLst/>
          </a:prstGeom>
        </p:spPr>
      </p:pic>
      <p:pic>
        <p:nvPicPr>
          <p:cNvPr id="68" name="圖片 6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9280" y="2728091"/>
            <a:ext cx="462893" cy="909577"/>
          </a:xfrm>
          <a:prstGeom prst="rect">
            <a:avLst/>
          </a:prstGeom>
        </p:spPr>
      </p:pic>
      <p:pic>
        <p:nvPicPr>
          <p:cNvPr id="69" name="圖片 6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6763" y="2728091"/>
            <a:ext cx="462893" cy="909577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5588983" y="3023215"/>
            <a:ext cx="356188" cy="461665"/>
          </a:xfrm>
          <a:prstGeom prst="rect">
            <a:avLst/>
          </a:prstGeom>
          <a:gradFill>
            <a:gsLst>
              <a:gs pos="1000">
                <a:srgbClr val="E3CFD0"/>
              </a:gs>
              <a:gs pos="100000">
                <a:srgbClr val="DFC9CB"/>
              </a:gs>
            </a:gsLst>
            <a:lin ang="5400000" scaled="1"/>
          </a:gradFill>
        </p:spPr>
        <p:txBody>
          <a:bodyPr wrap="none" rtlCol="0">
            <a:spAutoFit/>
          </a:bodyPr>
          <a:lstStyle/>
          <a:p>
            <a:pPr algn="ctr"/>
            <a:r>
              <a:rPr lang="en-US" altLang="zh-TW" sz="2400" b="1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zh-TW" altLang="en-US" sz="24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1" name="文字方塊 70"/>
          <p:cNvSpPr txBox="1"/>
          <p:nvPr/>
        </p:nvSpPr>
        <p:spPr>
          <a:xfrm>
            <a:off x="6124334" y="3023215"/>
            <a:ext cx="356188" cy="461665"/>
          </a:xfrm>
          <a:prstGeom prst="rect">
            <a:avLst/>
          </a:prstGeom>
          <a:gradFill>
            <a:gsLst>
              <a:gs pos="1000">
                <a:srgbClr val="E3CFD0"/>
              </a:gs>
              <a:gs pos="100000">
                <a:srgbClr val="DFC9CB"/>
              </a:gs>
            </a:gsLst>
            <a:lin ang="5400000" scaled="1"/>
          </a:gradFill>
        </p:spPr>
        <p:txBody>
          <a:bodyPr wrap="none" rtlCol="0">
            <a:spAutoFit/>
          </a:bodyPr>
          <a:lstStyle/>
          <a:p>
            <a:pPr algn="ctr"/>
            <a:r>
              <a:rPr lang="en-US" altLang="zh-TW" sz="2400" b="1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zh-TW" altLang="en-US" sz="24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2" name="文字方塊 71"/>
          <p:cNvSpPr txBox="1"/>
          <p:nvPr/>
        </p:nvSpPr>
        <p:spPr>
          <a:xfrm>
            <a:off x="6655683" y="3023215"/>
            <a:ext cx="356188" cy="461665"/>
          </a:xfrm>
          <a:prstGeom prst="rect">
            <a:avLst/>
          </a:prstGeom>
          <a:gradFill>
            <a:gsLst>
              <a:gs pos="1000">
                <a:srgbClr val="E3CFD0"/>
              </a:gs>
              <a:gs pos="100000">
                <a:srgbClr val="DFC9CB"/>
              </a:gs>
            </a:gsLst>
            <a:lin ang="5400000" scaled="1"/>
          </a:gradFill>
        </p:spPr>
        <p:txBody>
          <a:bodyPr wrap="none" rtlCol="0">
            <a:spAutoFit/>
          </a:bodyPr>
          <a:lstStyle/>
          <a:p>
            <a:pPr algn="ctr"/>
            <a:r>
              <a:rPr lang="en-US" altLang="zh-TW" sz="2400" b="1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zh-TW" altLang="en-US" sz="24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3" name="文字方塊 72"/>
          <p:cNvSpPr txBox="1"/>
          <p:nvPr/>
        </p:nvSpPr>
        <p:spPr>
          <a:xfrm>
            <a:off x="7194370" y="3023215"/>
            <a:ext cx="356188" cy="461665"/>
          </a:xfrm>
          <a:prstGeom prst="rect">
            <a:avLst/>
          </a:prstGeom>
          <a:gradFill>
            <a:gsLst>
              <a:gs pos="1000">
                <a:srgbClr val="E3CFD0"/>
              </a:gs>
              <a:gs pos="100000">
                <a:srgbClr val="DFC9CB"/>
              </a:gs>
            </a:gsLst>
            <a:lin ang="5400000" scaled="1"/>
          </a:gradFill>
        </p:spPr>
        <p:txBody>
          <a:bodyPr wrap="none" rtlCol="0">
            <a:spAutoFit/>
          </a:bodyPr>
          <a:lstStyle/>
          <a:p>
            <a:pPr algn="ctr"/>
            <a:r>
              <a:rPr lang="en-US" altLang="zh-TW" sz="2400" b="1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lang="zh-TW" altLang="en-US" sz="24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4" name="文字方塊 73"/>
          <p:cNvSpPr txBox="1"/>
          <p:nvPr/>
        </p:nvSpPr>
        <p:spPr>
          <a:xfrm>
            <a:off x="7727133" y="3023215"/>
            <a:ext cx="356188" cy="461665"/>
          </a:xfrm>
          <a:prstGeom prst="rect">
            <a:avLst/>
          </a:prstGeom>
          <a:gradFill>
            <a:gsLst>
              <a:gs pos="1000">
                <a:srgbClr val="E3CFD0"/>
              </a:gs>
              <a:gs pos="100000">
                <a:srgbClr val="DFC9CB"/>
              </a:gs>
            </a:gsLst>
            <a:lin ang="5400000" scaled="1"/>
          </a:gradFill>
        </p:spPr>
        <p:txBody>
          <a:bodyPr wrap="none" rtlCol="0">
            <a:spAutoFit/>
          </a:bodyPr>
          <a:lstStyle/>
          <a:p>
            <a:pPr algn="ctr"/>
            <a:r>
              <a:rPr lang="en-US" altLang="zh-TW" sz="2400" b="1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 lang="zh-TW" altLang="en-US" sz="24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6668" y="4257796"/>
            <a:ext cx="854659" cy="841510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970" y="4244648"/>
            <a:ext cx="900678" cy="867807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8496" y="4912111"/>
            <a:ext cx="2160966" cy="1041465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1765881" y="3208677"/>
            <a:ext cx="145424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TW" b="1" err="1">
                <a:latin typeface="Arial" panose="020B0604020202020204" pitchFamily="34" charset="0"/>
                <a:cs typeface="Arial" panose="020B0604020202020204" pitchFamily="34" charset="0"/>
              </a:rPr>
              <a:t>RecordRTC</a:t>
            </a:r>
            <a:endParaRPr lang="en-US" altLang="zh-TW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圓角矩形 12"/>
          <p:cNvSpPr/>
          <p:nvPr/>
        </p:nvSpPr>
        <p:spPr>
          <a:xfrm>
            <a:off x="1437819" y="4945423"/>
            <a:ext cx="2098337" cy="97198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6" name="矩形 55"/>
          <p:cNvSpPr/>
          <p:nvPr/>
        </p:nvSpPr>
        <p:spPr>
          <a:xfrm>
            <a:off x="1159334" y="102808"/>
            <a:ext cx="2668501" cy="6266373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8" name="文字方塊 57">
            <a:extLst>
              <a:ext uri="{FF2B5EF4-FFF2-40B4-BE49-F238E27FC236}">
                <a16:creationId xmlns:a16="http://schemas.microsoft.com/office/drawing/2014/main" id="{6F2FEA39-2D2F-BCC5-D949-A28176EC34B8}"/>
              </a:ext>
            </a:extLst>
          </p:cNvPr>
          <p:cNvSpPr txBox="1"/>
          <p:nvPr/>
        </p:nvSpPr>
        <p:spPr>
          <a:xfrm>
            <a:off x="4409322" y="2886298"/>
            <a:ext cx="902811" cy="52322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en-US" altLang="zh-TW" sz="140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iPhone</a:t>
            </a:r>
          </a:p>
          <a:p>
            <a:pPr algn="ctr"/>
            <a:r>
              <a:rPr lang="zh-TW" altLang="en-US" sz="1400">
                <a:latin typeface="Arial" panose="020B0604020202020204" pitchFamily="34" charset="0"/>
                <a:ea typeface="Microsoft JhengHei UI" panose="020B0604030504040204" pitchFamily="34" charset="-120"/>
                <a:cs typeface="Arial" panose="020B0604020202020204" pitchFamily="34" charset="0"/>
              </a:rPr>
              <a:t>預測影片</a:t>
            </a:r>
            <a:endParaRPr lang="en-US" altLang="zh-TW" sz="1400">
              <a:latin typeface="Arial" panose="020B0604020202020204" pitchFamily="34" charset="0"/>
              <a:ea typeface="Microsoft JhengHei UI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59" name="文字方塊 58">
            <a:extLst>
              <a:ext uri="{FF2B5EF4-FFF2-40B4-BE49-F238E27FC236}">
                <a16:creationId xmlns:a16="http://schemas.microsoft.com/office/drawing/2014/main" id="{6F2FEA39-2D2F-BCC5-D949-A28176EC34B8}"/>
              </a:ext>
            </a:extLst>
          </p:cNvPr>
          <p:cNvSpPr txBox="1"/>
          <p:nvPr/>
        </p:nvSpPr>
        <p:spPr>
          <a:xfrm>
            <a:off x="8640584" y="5251443"/>
            <a:ext cx="1260177" cy="45820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200000"/>
              </a:lnSpc>
            </a:pPr>
            <a:r>
              <a:rPr lang="zh-TW" altLang="en-US" sz="1400">
                <a:latin typeface="Arial" panose="020B0604020202020204" pitchFamily="34" charset="0"/>
                <a:ea typeface="Microsoft JhengHei UI" panose="020B0604030504040204" pitchFamily="34" charset="-120"/>
                <a:cs typeface="Arial" panose="020B0604020202020204" pitchFamily="34" charset="0"/>
              </a:rPr>
              <a:t>受測者影片</a:t>
            </a:r>
            <a:endParaRPr lang="en-US" altLang="zh-TW" sz="1400">
              <a:latin typeface="Arial" panose="020B0604020202020204" pitchFamily="34" charset="0"/>
              <a:ea typeface="Microsoft JhengHei UI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8371321" y="4293966"/>
            <a:ext cx="2578608" cy="165961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2" name="＞形箭號 61">
            <a:extLst>
              <a:ext uri="{FF2B5EF4-FFF2-40B4-BE49-F238E27FC236}">
                <a16:creationId xmlns:a16="http://schemas.microsoft.com/office/drawing/2014/main" id="{CBA5E02F-2754-4EF0-2CFE-877AAA76137C}"/>
              </a:ext>
            </a:extLst>
          </p:cNvPr>
          <p:cNvSpPr/>
          <p:nvPr/>
        </p:nvSpPr>
        <p:spPr>
          <a:xfrm>
            <a:off x="1738909" y="6423447"/>
            <a:ext cx="1836000" cy="434552"/>
          </a:xfrm>
          <a:prstGeom prst="chevro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Montserrat Light" charset="0"/>
              </a:rPr>
              <a:t>全端建立</a:t>
            </a:r>
            <a:endParaRPr lang="en-US" altLang="zh-TW" b="1">
              <a:solidFill>
                <a:schemeClr val="tx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  <a:cs typeface="Montserrat Light" charset="0"/>
            </a:endParaRPr>
          </a:p>
        </p:txBody>
      </p:sp>
      <p:pic>
        <p:nvPicPr>
          <p:cNvPr id="65" name="圖片版面配置區 15"/>
          <p:cNvPicPr>
            <a:picLocks noGrp="1" noChangeAspect="1"/>
          </p:cNvPicPr>
          <p:nvPr>
            <p:ph type="pic" sz="quarter" idx="4294967295"/>
          </p:nvPr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37" t="555" r="-8377" b="11071"/>
          <a:stretch/>
        </p:blipFill>
        <p:spPr>
          <a:xfrm>
            <a:off x="10205883" y="91939"/>
            <a:ext cx="916078" cy="916077"/>
          </a:xfrm>
          <a:custGeom>
            <a:avLst/>
            <a:gdLst>
              <a:gd name="connsiteX0" fmla="*/ 927100 w 1854200"/>
              <a:gd name="connsiteY0" fmla="*/ 0 h 1854198"/>
              <a:gd name="connsiteX1" fmla="*/ 1854200 w 1854200"/>
              <a:gd name="connsiteY1" fmla="*/ 927099 h 1854198"/>
              <a:gd name="connsiteX2" fmla="*/ 927100 w 1854200"/>
              <a:gd name="connsiteY2" fmla="*/ 1854198 h 1854198"/>
              <a:gd name="connsiteX3" fmla="*/ 0 w 1854200"/>
              <a:gd name="connsiteY3" fmla="*/ 927099 h 1854198"/>
              <a:gd name="connsiteX4" fmla="*/ 927100 w 1854200"/>
              <a:gd name="connsiteY4" fmla="*/ 0 h 1854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54200" h="1854198">
                <a:moveTo>
                  <a:pt x="927100" y="0"/>
                </a:moveTo>
                <a:cubicBezTo>
                  <a:pt x="1439123" y="0"/>
                  <a:pt x="1854200" y="415076"/>
                  <a:pt x="1854200" y="927099"/>
                </a:cubicBezTo>
                <a:cubicBezTo>
                  <a:pt x="1854200" y="1439122"/>
                  <a:pt x="1439123" y="1854198"/>
                  <a:pt x="927100" y="1854198"/>
                </a:cubicBezTo>
                <a:cubicBezTo>
                  <a:pt x="415077" y="1854198"/>
                  <a:pt x="0" y="1439122"/>
                  <a:pt x="0" y="927099"/>
                </a:cubicBezTo>
                <a:cubicBezTo>
                  <a:pt x="0" y="415076"/>
                  <a:pt x="415077" y="0"/>
                  <a:pt x="927100" y="0"/>
                </a:cubicBezTo>
                <a:close/>
              </a:path>
            </a:pathLst>
          </a:custGeom>
        </p:spPr>
      </p:pic>
      <p:sp>
        <p:nvSpPr>
          <p:cNvPr id="70" name="文字方塊 69"/>
          <p:cNvSpPr txBox="1"/>
          <p:nvPr/>
        </p:nvSpPr>
        <p:spPr>
          <a:xfrm>
            <a:off x="10342070" y="740814"/>
            <a:ext cx="6078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100" b="1">
                <a:solidFill>
                  <a:schemeClr val="bg1"/>
                </a:solidFill>
                <a:effectLst>
                  <a:outerShdw blurRad="647700" dist="38100" dir="2700000" algn="tl" rotWithShape="0">
                    <a:prstClr val="black">
                      <a:alpha val="91000"/>
                    </a:prst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楊婕妤</a:t>
            </a:r>
          </a:p>
        </p:txBody>
      </p:sp>
    </p:spTree>
    <p:extLst>
      <p:ext uri="{BB962C8B-B14F-4D97-AF65-F5344CB8AC3E}">
        <p14:creationId xmlns:p14="http://schemas.microsoft.com/office/powerpoint/2010/main" val="338286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圖片 6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3" t="14908" r="1840" b="18420"/>
          <a:stretch/>
        </p:blipFill>
        <p:spPr>
          <a:xfrm>
            <a:off x="1233258" y="299693"/>
            <a:ext cx="1856887" cy="865750"/>
          </a:xfrm>
          <a:prstGeom prst="rect">
            <a:avLst/>
          </a:prstGeom>
        </p:spPr>
      </p:pic>
      <p:pic>
        <p:nvPicPr>
          <p:cNvPr id="64" name="圖片 6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7446" y="472237"/>
            <a:ext cx="650303" cy="650303"/>
          </a:xfrm>
          <a:prstGeom prst="rect">
            <a:avLst/>
          </a:prstGeom>
        </p:spPr>
      </p:pic>
      <p:sp>
        <p:nvSpPr>
          <p:cNvPr id="61" name="文字方塊 60"/>
          <p:cNvSpPr txBox="1"/>
          <p:nvPr/>
        </p:nvSpPr>
        <p:spPr>
          <a:xfrm>
            <a:off x="2170926" y="6092182"/>
            <a:ext cx="612668" cy="276999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en-US" altLang="zh-TW" sz="1200" b="1">
                <a:latin typeface="Arial" panose="020B0604020202020204" pitchFamily="34" charset="0"/>
                <a:cs typeface="Arial" panose="020B0604020202020204" pitchFamily="34" charset="0"/>
              </a:rPr>
              <a:t>Client</a:t>
            </a:r>
            <a:endParaRPr lang="zh-TW" altLang="en-US" sz="12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3" name="直線單箭頭接點 22"/>
          <p:cNvCxnSpPr/>
          <p:nvPr/>
        </p:nvCxnSpPr>
        <p:spPr>
          <a:xfrm>
            <a:off x="8570355" y="4676404"/>
            <a:ext cx="1440000" cy="0"/>
          </a:xfrm>
          <a:prstGeom prst="straightConnector1">
            <a:avLst/>
          </a:prstGeom>
          <a:ln w="38100">
            <a:solidFill>
              <a:srgbClr val="6666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字方塊 10"/>
          <p:cNvSpPr txBox="1"/>
          <p:nvPr/>
        </p:nvSpPr>
        <p:spPr>
          <a:xfrm>
            <a:off x="10060355" y="4991797"/>
            <a:ext cx="795345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zh-TW" sz="1200" b="1">
                <a:latin typeface="Arial" panose="020B0604020202020204" pitchFamily="34" charset="0"/>
                <a:cs typeface="Arial" panose="020B0604020202020204" pitchFamily="34" charset="0"/>
              </a:rPr>
              <a:t>Server</a:t>
            </a:r>
            <a:endParaRPr lang="zh-TW" altLang="en-US" sz="12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" name="圖片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2843" y="4564371"/>
            <a:ext cx="690260" cy="225662"/>
          </a:xfrm>
          <a:prstGeom prst="rect">
            <a:avLst/>
          </a:prstGeom>
        </p:spPr>
      </p:pic>
      <p:pic>
        <p:nvPicPr>
          <p:cNvPr id="41" name="圖片 40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54" b="10725"/>
          <a:stretch/>
        </p:blipFill>
        <p:spPr>
          <a:xfrm>
            <a:off x="8984376" y="4901399"/>
            <a:ext cx="547194" cy="442246"/>
          </a:xfrm>
          <a:prstGeom prst="rect">
            <a:avLst/>
          </a:prstGeom>
        </p:spPr>
      </p:pic>
      <p:pic>
        <p:nvPicPr>
          <p:cNvPr id="100" name="圖片 99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00" t="12360" r="15650" b="20139"/>
          <a:stretch/>
        </p:blipFill>
        <p:spPr>
          <a:xfrm>
            <a:off x="10209082" y="4392406"/>
            <a:ext cx="528614" cy="587200"/>
          </a:xfrm>
          <a:prstGeom prst="rect">
            <a:avLst/>
          </a:prstGeom>
        </p:spPr>
      </p:pic>
      <p:sp>
        <p:nvSpPr>
          <p:cNvPr id="112" name="TextBox 30">
            <a:extLst>
              <a:ext uri="{FF2B5EF4-FFF2-40B4-BE49-F238E27FC236}">
                <a16:creationId xmlns:a16="http://schemas.microsoft.com/office/drawing/2014/main" id="{630BC01F-166F-4B21-8028-FCE0CFCEE614}"/>
              </a:ext>
            </a:extLst>
          </p:cNvPr>
          <p:cNvSpPr txBox="1"/>
          <p:nvPr/>
        </p:nvSpPr>
        <p:spPr>
          <a:xfrm>
            <a:off x="1511300" y="830441"/>
            <a:ext cx="9169400" cy="5161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300"/>
              </a:lnSpc>
            </a:pPr>
            <a:r>
              <a:rPr lang="zh-TW" altLang="en-US" sz="3600" b="1">
                <a:latin typeface="Arial" panose="020B0604020202020204" pitchFamily="34" charset="0"/>
                <a:ea typeface="Microsoft JhengHei UI" panose="020B0604030504040204" pitchFamily="34" charset="-120"/>
                <a:cs typeface="Arial" panose="020B0604020202020204" pitchFamily="34" charset="0"/>
              </a:rPr>
              <a:t>前端網頁</a:t>
            </a:r>
            <a:endParaRPr lang="en-US" sz="3600" b="1">
              <a:latin typeface="Arial" panose="020B0604020202020204" pitchFamily="34" charset="0"/>
              <a:ea typeface="Microsoft JhengHei UI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13" name="Rectangle 31">
            <a:extLst>
              <a:ext uri="{FF2B5EF4-FFF2-40B4-BE49-F238E27FC236}">
                <a16:creationId xmlns:a16="http://schemas.microsoft.com/office/drawing/2014/main" id="{B1FB5B9A-8D7F-4672-80B6-CC27CF72A1F1}"/>
              </a:ext>
            </a:extLst>
          </p:cNvPr>
          <p:cNvSpPr/>
          <p:nvPr/>
        </p:nvSpPr>
        <p:spPr>
          <a:xfrm>
            <a:off x="5715000" y="1559963"/>
            <a:ext cx="762000" cy="5238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ea typeface="Microsoft JhengHei UI" panose="020B0604030504040204" pitchFamily="34" charset="-120"/>
              <a:cs typeface="Arial" panose="020B0604020202020204" pitchFamily="34" charset="0"/>
            </a:endParaRPr>
          </a:p>
        </p:txBody>
      </p:sp>
      <p:pic>
        <p:nvPicPr>
          <p:cNvPr id="130" name="圖片 12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1415" y="1241144"/>
            <a:ext cx="2571691" cy="4851038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8235" y="1932588"/>
            <a:ext cx="1487803" cy="1457199"/>
          </a:xfrm>
          <a:prstGeom prst="rect">
            <a:avLst/>
          </a:prstGeom>
        </p:spPr>
      </p:pic>
      <p:pic>
        <p:nvPicPr>
          <p:cNvPr id="15" name="Picture 15" descr="A black and red symbol&#10;&#10;Description automatically generated">
            <a:extLst>
              <a:ext uri="{FF2B5EF4-FFF2-40B4-BE49-F238E27FC236}">
                <a16:creationId xmlns:a16="http://schemas.microsoft.com/office/drawing/2014/main" id="{49D2B055-D844-7CED-B900-EF71FCABDA58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51490" t="21111" r="28838" b="20195"/>
          <a:stretch/>
        </p:blipFill>
        <p:spPr>
          <a:xfrm>
            <a:off x="5703207" y="4354259"/>
            <a:ext cx="1305052" cy="584075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6F2FEA39-2D2F-BCC5-D949-A28176EC34B8}"/>
              </a:ext>
            </a:extLst>
          </p:cNvPr>
          <p:cNvSpPr txBox="1"/>
          <p:nvPr/>
        </p:nvSpPr>
        <p:spPr>
          <a:xfrm>
            <a:off x="1387981" y="3855009"/>
            <a:ext cx="2319768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200" err="1">
                <a:latin typeface="Arial" panose="020B0604020202020204" pitchFamily="34" charset="0"/>
                <a:cs typeface="Arial" panose="020B0604020202020204" pitchFamily="34" charset="0"/>
              </a:rPr>
              <a:t>WebRTC</a:t>
            </a:r>
            <a:r>
              <a:rPr lang="en-US" sz="1200">
                <a:latin typeface="Arial" panose="020B0604020202020204" pitchFamily="34" charset="0"/>
                <a:cs typeface="Arial" panose="020B0604020202020204" pitchFamily="34" charset="0"/>
              </a:rPr>
              <a:t> JavaScript library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sz="1200">
                <a:latin typeface="Arial" panose="020B0604020202020204" pitchFamily="34" charset="0"/>
                <a:ea typeface="Microsoft JhengHei UI" panose="020B0604030504040204" pitchFamily="34" charset="-120"/>
                <a:cs typeface="Arial" panose="020B0604020202020204" pitchFamily="34" charset="0"/>
              </a:rPr>
              <a:t>音訊、視訊以及螢幕錄影</a:t>
            </a:r>
            <a:endParaRPr lang="en-US" altLang="zh-TW" sz="1200">
              <a:latin typeface="Arial" panose="020B0604020202020204" pitchFamily="34" charset="0"/>
              <a:ea typeface="Microsoft JhengHei UI" panose="020B0604030504040204" pitchFamily="34" charset="-120"/>
              <a:cs typeface="Arial" panose="020B0604020202020204" pitchFamily="34" charset="0"/>
            </a:endParaRPr>
          </a:p>
        </p:txBody>
      </p:sp>
      <p:grpSp>
        <p:nvGrpSpPr>
          <p:cNvPr id="106" name="群組 105">
            <a:extLst>
              <a:ext uri="{FF2B5EF4-FFF2-40B4-BE49-F238E27FC236}">
                <a16:creationId xmlns:a16="http://schemas.microsoft.com/office/drawing/2014/main" id="{E74D2345-28CB-C7A1-33A1-627FBC14C601}"/>
              </a:ext>
            </a:extLst>
          </p:cNvPr>
          <p:cNvGrpSpPr/>
          <p:nvPr/>
        </p:nvGrpSpPr>
        <p:grpSpPr>
          <a:xfrm>
            <a:off x="6081" y="6423446"/>
            <a:ext cx="12171989" cy="446745"/>
            <a:chOff x="6081" y="6423446"/>
            <a:chExt cx="12171989" cy="446745"/>
          </a:xfrm>
        </p:grpSpPr>
        <p:sp>
          <p:nvSpPr>
            <p:cNvPr id="107" name="五邊形 106">
              <a:extLst>
                <a:ext uri="{FF2B5EF4-FFF2-40B4-BE49-F238E27FC236}">
                  <a16:creationId xmlns:a16="http://schemas.microsoft.com/office/drawing/2014/main" id="{4D1A9009-C270-5C95-04F3-35A87A759619}"/>
                </a:ext>
              </a:extLst>
            </p:cNvPr>
            <p:cNvSpPr/>
            <p:nvPr/>
          </p:nvSpPr>
          <p:spPr>
            <a:xfrm>
              <a:off x="6081" y="6423448"/>
              <a:ext cx="1836000" cy="434551"/>
            </a:xfrm>
            <a:prstGeom prst="homePlat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TW" b="1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Montserrat Light" charset="0"/>
              </a:endParaRPr>
            </a:p>
          </p:txBody>
        </p:sp>
        <p:sp>
          <p:nvSpPr>
            <p:cNvPr id="110" name="＞形箭號 109">
              <a:extLst>
                <a:ext uri="{FF2B5EF4-FFF2-40B4-BE49-F238E27FC236}">
                  <a16:creationId xmlns:a16="http://schemas.microsoft.com/office/drawing/2014/main" id="{FF5A2342-5C4E-BF4B-E4FA-504CFBB1A19F}"/>
                </a:ext>
              </a:extLst>
            </p:cNvPr>
            <p:cNvSpPr/>
            <p:nvPr/>
          </p:nvSpPr>
          <p:spPr>
            <a:xfrm>
              <a:off x="3460015" y="6435638"/>
              <a:ext cx="1836000" cy="434552"/>
            </a:xfrm>
            <a:prstGeom prst="chevron">
              <a:avLst/>
            </a:prstGeom>
            <a:solidFill>
              <a:srgbClr val="EEEB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11" name="＞形箭號 110">
              <a:extLst>
                <a:ext uri="{FF2B5EF4-FFF2-40B4-BE49-F238E27FC236}">
                  <a16:creationId xmlns:a16="http://schemas.microsoft.com/office/drawing/2014/main" id="{24A5CD21-A831-ED58-578B-E98C9E8C6682}"/>
                </a:ext>
              </a:extLst>
            </p:cNvPr>
            <p:cNvSpPr/>
            <p:nvPr/>
          </p:nvSpPr>
          <p:spPr>
            <a:xfrm>
              <a:off x="5194136" y="6435639"/>
              <a:ext cx="1836000" cy="434552"/>
            </a:xfrm>
            <a:prstGeom prst="chevron">
              <a:avLst/>
            </a:prstGeom>
            <a:solidFill>
              <a:srgbClr val="EEEB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14" name="＞形箭號 113">
              <a:extLst>
                <a:ext uri="{FF2B5EF4-FFF2-40B4-BE49-F238E27FC236}">
                  <a16:creationId xmlns:a16="http://schemas.microsoft.com/office/drawing/2014/main" id="{DFCF7635-019D-6597-E2F8-DC681ABAC837}"/>
                </a:ext>
              </a:extLst>
            </p:cNvPr>
            <p:cNvSpPr/>
            <p:nvPr/>
          </p:nvSpPr>
          <p:spPr>
            <a:xfrm>
              <a:off x="6914178" y="6423446"/>
              <a:ext cx="1836000" cy="434552"/>
            </a:xfrm>
            <a:prstGeom prst="chevron">
              <a:avLst/>
            </a:prstGeom>
            <a:solidFill>
              <a:srgbClr val="EEEB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15" name="＞形箭號 114">
              <a:extLst>
                <a:ext uri="{FF2B5EF4-FFF2-40B4-BE49-F238E27FC236}">
                  <a16:creationId xmlns:a16="http://schemas.microsoft.com/office/drawing/2014/main" id="{B6A98180-5EBF-1973-36D1-DA0F8DEB5B9D}"/>
                </a:ext>
              </a:extLst>
            </p:cNvPr>
            <p:cNvSpPr/>
            <p:nvPr/>
          </p:nvSpPr>
          <p:spPr>
            <a:xfrm>
              <a:off x="8622028" y="6435637"/>
              <a:ext cx="1836000" cy="434552"/>
            </a:xfrm>
            <a:prstGeom prst="chevron">
              <a:avLst/>
            </a:prstGeom>
            <a:solidFill>
              <a:srgbClr val="EEEB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16" name="＞形箭號 115">
              <a:extLst>
                <a:ext uri="{FF2B5EF4-FFF2-40B4-BE49-F238E27FC236}">
                  <a16:creationId xmlns:a16="http://schemas.microsoft.com/office/drawing/2014/main" id="{9B7D716B-DCE6-342C-EE3B-5D03C7CB737B}"/>
                </a:ext>
              </a:extLst>
            </p:cNvPr>
            <p:cNvSpPr/>
            <p:nvPr/>
          </p:nvSpPr>
          <p:spPr>
            <a:xfrm>
              <a:off x="10342070" y="6435637"/>
              <a:ext cx="1836000" cy="434552"/>
            </a:xfrm>
            <a:prstGeom prst="chevron">
              <a:avLst/>
            </a:prstGeom>
            <a:solidFill>
              <a:srgbClr val="EEEB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25" name="直線接點 24"/>
          <p:cNvCxnSpPr/>
          <p:nvPr/>
        </p:nvCxnSpPr>
        <p:spPr>
          <a:xfrm>
            <a:off x="4513199" y="4097177"/>
            <a:ext cx="3636000" cy="0"/>
          </a:xfrm>
          <a:prstGeom prst="line">
            <a:avLst/>
          </a:prstGeom>
          <a:ln w="28575">
            <a:solidFill>
              <a:srgbClr val="6666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接點 25"/>
          <p:cNvCxnSpPr/>
          <p:nvPr/>
        </p:nvCxnSpPr>
        <p:spPr>
          <a:xfrm>
            <a:off x="4529789" y="3979917"/>
            <a:ext cx="0" cy="121798"/>
          </a:xfrm>
          <a:prstGeom prst="line">
            <a:avLst/>
          </a:prstGeom>
          <a:ln w="28575">
            <a:solidFill>
              <a:srgbClr val="6666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接點 26"/>
          <p:cNvCxnSpPr/>
          <p:nvPr/>
        </p:nvCxnSpPr>
        <p:spPr>
          <a:xfrm>
            <a:off x="5576235" y="3979917"/>
            <a:ext cx="0" cy="121798"/>
          </a:xfrm>
          <a:prstGeom prst="line">
            <a:avLst/>
          </a:prstGeom>
          <a:ln w="28575">
            <a:solidFill>
              <a:srgbClr val="6666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/>
          <p:cNvCxnSpPr/>
          <p:nvPr/>
        </p:nvCxnSpPr>
        <p:spPr>
          <a:xfrm>
            <a:off x="6088844" y="3979917"/>
            <a:ext cx="0" cy="121798"/>
          </a:xfrm>
          <a:prstGeom prst="line">
            <a:avLst/>
          </a:prstGeom>
          <a:ln w="28575">
            <a:solidFill>
              <a:srgbClr val="6666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接點 28"/>
          <p:cNvCxnSpPr/>
          <p:nvPr/>
        </p:nvCxnSpPr>
        <p:spPr>
          <a:xfrm>
            <a:off x="6601453" y="3979917"/>
            <a:ext cx="0" cy="121798"/>
          </a:xfrm>
          <a:prstGeom prst="line">
            <a:avLst/>
          </a:prstGeom>
          <a:ln w="28575">
            <a:solidFill>
              <a:srgbClr val="6666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接點 29"/>
          <p:cNvCxnSpPr/>
          <p:nvPr/>
        </p:nvCxnSpPr>
        <p:spPr>
          <a:xfrm>
            <a:off x="7114062" y="3979917"/>
            <a:ext cx="0" cy="121798"/>
          </a:xfrm>
          <a:prstGeom prst="line">
            <a:avLst/>
          </a:prstGeom>
          <a:ln w="28575">
            <a:solidFill>
              <a:srgbClr val="6666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接點 30"/>
          <p:cNvCxnSpPr/>
          <p:nvPr/>
        </p:nvCxnSpPr>
        <p:spPr>
          <a:xfrm>
            <a:off x="7626671" y="3979917"/>
            <a:ext cx="0" cy="121798"/>
          </a:xfrm>
          <a:prstGeom prst="line">
            <a:avLst/>
          </a:prstGeom>
          <a:ln w="28575">
            <a:solidFill>
              <a:srgbClr val="6666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/>
          <p:cNvCxnSpPr/>
          <p:nvPr/>
        </p:nvCxnSpPr>
        <p:spPr>
          <a:xfrm>
            <a:off x="8139278" y="3979917"/>
            <a:ext cx="0" cy="121798"/>
          </a:xfrm>
          <a:prstGeom prst="line">
            <a:avLst/>
          </a:prstGeom>
          <a:ln w="28575">
            <a:solidFill>
              <a:srgbClr val="6666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字方塊 32"/>
          <p:cNvSpPr txBox="1"/>
          <p:nvPr/>
        </p:nvSpPr>
        <p:spPr>
          <a:xfrm>
            <a:off x="4405915" y="3703486"/>
            <a:ext cx="25519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00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</p:txBody>
      </p:sp>
      <p:sp>
        <p:nvSpPr>
          <p:cNvPr id="34" name="文字方塊 33"/>
          <p:cNvSpPr txBox="1"/>
          <p:nvPr/>
        </p:nvSpPr>
        <p:spPr>
          <a:xfrm>
            <a:off x="5398402" y="3703486"/>
            <a:ext cx="36099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000">
                <a:latin typeface="Arial" panose="020B0604020202020204" pitchFamily="34" charset="0"/>
                <a:cs typeface="Arial" panose="020B0604020202020204" pitchFamily="34" charset="0"/>
              </a:rPr>
              <a:t>5.5</a:t>
            </a:r>
          </a:p>
        </p:txBody>
      </p:sp>
      <p:sp>
        <p:nvSpPr>
          <p:cNvPr id="35" name="文字方塊 34"/>
          <p:cNvSpPr txBox="1"/>
          <p:nvPr/>
        </p:nvSpPr>
        <p:spPr>
          <a:xfrm>
            <a:off x="5904283" y="3703486"/>
            <a:ext cx="36099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000">
                <a:latin typeface="Arial" panose="020B0604020202020204" pitchFamily="34" charset="0"/>
                <a:cs typeface="Arial" panose="020B0604020202020204" pitchFamily="34" charset="0"/>
              </a:rPr>
              <a:t>7.2</a:t>
            </a:r>
          </a:p>
        </p:txBody>
      </p:sp>
      <p:sp>
        <p:nvSpPr>
          <p:cNvPr id="36" name="文字方塊 35"/>
          <p:cNvSpPr txBox="1"/>
          <p:nvPr/>
        </p:nvSpPr>
        <p:spPr>
          <a:xfrm>
            <a:off x="6420368" y="3703486"/>
            <a:ext cx="36099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000">
                <a:latin typeface="Arial" panose="020B0604020202020204" pitchFamily="34" charset="0"/>
                <a:cs typeface="Arial" panose="020B0604020202020204" pitchFamily="34" charset="0"/>
              </a:rPr>
              <a:t>8.9</a:t>
            </a:r>
          </a:p>
        </p:txBody>
      </p:sp>
      <p:sp>
        <p:nvSpPr>
          <p:cNvPr id="37" name="文字方塊 36"/>
          <p:cNvSpPr txBox="1"/>
          <p:nvPr/>
        </p:nvSpPr>
        <p:spPr>
          <a:xfrm>
            <a:off x="6894691" y="3703486"/>
            <a:ext cx="43152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000">
                <a:latin typeface="Arial" panose="020B0604020202020204" pitchFamily="34" charset="0"/>
                <a:cs typeface="Arial" panose="020B0604020202020204" pitchFamily="34" charset="0"/>
              </a:rPr>
              <a:t>10.6</a:t>
            </a:r>
          </a:p>
        </p:txBody>
      </p:sp>
      <p:sp>
        <p:nvSpPr>
          <p:cNvPr id="38" name="文字方塊 37"/>
          <p:cNvSpPr txBox="1"/>
          <p:nvPr/>
        </p:nvSpPr>
        <p:spPr>
          <a:xfrm>
            <a:off x="7413889" y="3703486"/>
            <a:ext cx="43152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000">
                <a:latin typeface="Arial" panose="020B0604020202020204" pitchFamily="34" charset="0"/>
                <a:cs typeface="Arial" panose="020B0604020202020204" pitchFamily="34" charset="0"/>
              </a:rPr>
              <a:t>12.3</a:t>
            </a:r>
          </a:p>
        </p:txBody>
      </p:sp>
      <p:sp>
        <p:nvSpPr>
          <p:cNvPr id="39" name="文字方塊 38"/>
          <p:cNvSpPr txBox="1"/>
          <p:nvPr/>
        </p:nvSpPr>
        <p:spPr>
          <a:xfrm>
            <a:off x="7978131" y="3703486"/>
            <a:ext cx="32573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000">
                <a:latin typeface="Arial" panose="020B0604020202020204" pitchFamily="34" charset="0"/>
                <a:cs typeface="Arial" panose="020B0604020202020204" pitchFamily="34" charset="0"/>
              </a:rPr>
              <a:t>14</a:t>
            </a:r>
          </a:p>
        </p:txBody>
      </p:sp>
      <p:sp>
        <p:nvSpPr>
          <p:cNvPr id="52" name="文字方塊 51"/>
          <p:cNvSpPr txBox="1"/>
          <p:nvPr/>
        </p:nvSpPr>
        <p:spPr>
          <a:xfrm>
            <a:off x="8269838" y="3701960"/>
            <a:ext cx="38343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TW" sz="1000">
                <a:latin typeface="Arial" panose="020B0604020202020204" pitchFamily="34" charset="0"/>
                <a:cs typeface="Arial" panose="020B0604020202020204" pitchFamily="34" charset="0"/>
              </a:rPr>
              <a:t>sec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7306" y="2728091"/>
            <a:ext cx="462893" cy="909577"/>
          </a:xfrm>
          <a:prstGeom prst="rect">
            <a:avLst/>
          </a:prstGeom>
        </p:spPr>
      </p:pic>
      <p:pic>
        <p:nvPicPr>
          <p:cNvPr id="66" name="圖片 6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0922" y="2728091"/>
            <a:ext cx="462893" cy="909577"/>
          </a:xfrm>
          <a:prstGeom prst="rect">
            <a:avLst/>
          </a:prstGeom>
        </p:spPr>
      </p:pic>
      <p:pic>
        <p:nvPicPr>
          <p:cNvPr id="67" name="圖片 6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5101" y="2728091"/>
            <a:ext cx="462893" cy="909577"/>
          </a:xfrm>
          <a:prstGeom prst="rect">
            <a:avLst/>
          </a:prstGeom>
        </p:spPr>
      </p:pic>
      <p:pic>
        <p:nvPicPr>
          <p:cNvPr id="68" name="圖片 6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9280" y="2728091"/>
            <a:ext cx="462893" cy="909577"/>
          </a:xfrm>
          <a:prstGeom prst="rect">
            <a:avLst/>
          </a:prstGeom>
        </p:spPr>
      </p:pic>
      <p:pic>
        <p:nvPicPr>
          <p:cNvPr id="69" name="圖片 6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6763" y="2728091"/>
            <a:ext cx="462893" cy="909577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5588983" y="3023215"/>
            <a:ext cx="356188" cy="461665"/>
          </a:xfrm>
          <a:prstGeom prst="rect">
            <a:avLst/>
          </a:prstGeom>
          <a:gradFill>
            <a:gsLst>
              <a:gs pos="1000">
                <a:srgbClr val="E3CFD0"/>
              </a:gs>
              <a:gs pos="100000">
                <a:srgbClr val="DFC9CB"/>
              </a:gs>
            </a:gsLst>
            <a:lin ang="5400000" scaled="1"/>
          </a:gradFill>
        </p:spPr>
        <p:txBody>
          <a:bodyPr wrap="none" rtlCol="0">
            <a:spAutoFit/>
          </a:bodyPr>
          <a:lstStyle/>
          <a:p>
            <a:pPr algn="ctr"/>
            <a:r>
              <a:rPr lang="en-US" altLang="zh-TW" sz="2400" b="1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zh-TW" altLang="en-US" sz="24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1" name="文字方塊 70"/>
          <p:cNvSpPr txBox="1"/>
          <p:nvPr/>
        </p:nvSpPr>
        <p:spPr>
          <a:xfrm>
            <a:off x="6124334" y="3023215"/>
            <a:ext cx="356188" cy="461665"/>
          </a:xfrm>
          <a:prstGeom prst="rect">
            <a:avLst/>
          </a:prstGeom>
          <a:gradFill>
            <a:gsLst>
              <a:gs pos="1000">
                <a:srgbClr val="E3CFD0"/>
              </a:gs>
              <a:gs pos="100000">
                <a:srgbClr val="DFC9CB"/>
              </a:gs>
            </a:gsLst>
            <a:lin ang="5400000" scaled="1"/>
          </a:gradFill>
        </p:spPr>
        <p:txBody>
          <a:bodyPr wrap="none" rtlCol="0">
            <a:spAutoFit/>
          </a:bodyPr>
          <a:lstStyle/>
          <a:p>
            <a:pPr algn="ctr"/>
            <a:r>
              <a:rPr lang="en-US" altLang="zh-TW" sz="2400" b="1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zh-TW" altLang="en-US" sz="24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2" name="文字方塊 71"/>
          <p:cNvSpPr txBox="1"/>
          <p:nvPr/>
        </p:nvSpPr>
        <p:spPr>
          <a:xfrm>
            <a:off x="6655683" y="3023215"/>
            <a:ext cx="356188" cy="461665"/>
          </a:xfrm>
          <a:prstGeom prst="rect">
            <a:avLst/>
          </a:prstGeom>
          <a:gradFill>
            <a:gsLst>
              <a:gs pos="1000">
                <a:srgbClr val="E3CFD0"/>
              </a:gs>
              <a:gs pos="100000">
                <a:srgbClr val="DFC9CB"/>
              </a:gs>
            </a:gsLst>
            <a:lin ang="5400000" scaled="1"/>
          </a:gradFill>
        </p:spPr>
        <p:txBody>
          <a:bodyPr wrap="none" rtlCol="0">
            <a:spAutoFit/>
          </a:bodyPr>
          <a:lstStyle/>
          <a:p>
            <a:pPr algn="ctr"/>
            <a:r>
              <a:rPr lang="en-US" altLang="zh-TW" sz="2400" b="1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zh-TW" altLang="en-US" sz="24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3" name="文字方塊 72"/>
          <p:cNvSpPr txBox="1"/>
          <p:nvPr/>
        </p:nvSpPr>
        <p:spPr>
          <a:xfrm>
            <a:off x="7194370" y="3023215"/>
            <a:ext cx="356188" cy="461665"/>
          </a:xfrm>
          <a:prstGeom prst="rect">
            <a:avLst/>
          </a:prstGeom>
          <a:gradFill>
            <a:gsLst>
              <a:gs pos="1000">
                <a:srgbClr val="E3CFD0"/>
              </a:gs>
              <a:gs pos="100000">
                <a:srgbClr val="DFC9CB"/>
              </a:gs>
            </a:gsLst>
            <a:lin ang="5400000" scaled="1"/>
          </a:gradFill>
        </p:spPr>
        <p:txBody>
          <a:bodyPr wrap="none" rtlCol="0">
            <a:spAutoFit/>
          </a:bodyPr>
          <a:lstStyle/>
          <a:p>
            <a:pPr algn="ctr"/>
            <a:r>
              <a:rPr lang="en-US" altLang="zh-TW" sz="2400" b="1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lang="zh-TW" altLang="en-US" sz="24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4" name="文字方塊 73"/>
          <p:cNvSpPr txBox="1"/>
          <p:nvPr/>
        </p:nvSpPr>
        <p:spPr>
          <a:xfrm>
            <a:off x="7727133" y="3023215"/>
            <a:ext cx="356188" cy="461665"/>
          </a:xfrm>
          <a:prstGeom prst="rect">
            <a:avLst/>
          </a:prstGeom>
          <a:gradFill>
            <a:gsLst>
              <a:gs pos="1000">
                <a:srgbClr val="E3CFD0"/>
              </a:gs>
              <a:gs pos="100000">
                <a:srgbClr val="DFC9CB"/>
              </a:gs>
            </a:gsLst>
            <a:lin ang="5400000" scaled="1"/>
          </a:gradFill>
        </p:spPr>
        <p:txBody>
          <a:bodyPr wrap="none" rtlCol="0">
            <a:spAutoFit/>
          </a:bodyPr>
          <a:lstStyle/>
          <a:p>
            <a:pPr algn="ctr"/>
            <a:r>
              <a:rPr lang="en-US" altLang="zh-TW" sz="2400" b="1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 lang="zh-TW" altLang="en-US" sz="24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6668" y="4257796"/>
            <a:ext cx="854659" cy="841510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970" y="4244648"/>
            <a:ext cx="900678" cy="867807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8496" y="4912111"/>
            <a:ext cx="2160966" cy="1041465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1765881" y="3208677"/>
            <a:ext cx="145424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TW" b="1" err="1">
                <a:latin typeface="Arial" panose="020B0604020202020204" pitchFamily="34" charset="0"/>
                <a:cs typeface="Arial" panose="020B0604020202020204" pitchFamily="34" charset="0"/>
              </a:rPr>
              <a:t>RecordRTC</a:t>
            </a:r>
            <a:endParaRPr lang="en-US" altLang="zh-TW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圓角矩形 12"/>
          <p:cNvSpPr/>
          <p:nvPr/>
        </p:nvSpPr>
        <p:spPr>
          <a:xfrm>
            <a:off x="1437819" y="4945423"/>
            <a:ext cx="2098337" cy="97198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7" name="矩形 56"/>
          <p:cNvSpPr/>
          <p:nvPr/>
        </p:nvSpPr>
        <p:spPr>
          <a:xfrm>
            <a:off x="1152736" y="102808"/>
            <a:ext cx="2668501" cy="6266373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8" name="文字方塊 57">
            <a:extLst>
              <a:ext uri="{FF2B5EF4-FFF2-40B4-BE49-F238E27FC236}">
                <a16:creationId xmlns:a16="http://schemas.microsoft.com/office/drawing/2014/main" id="{6F2FEA39-2D2F-BCC5-D949-A28176EC34B8}"/>
              </a:ext>
            </a:extLst>
          </p:cNvPr>
          <p:cNvSpPr txBox="1"/>
          <p:nvPr/>
        </p:nvSpPr>
        <p:spPr>
          <a:xfrm>
            <a:off x="4409322" y="2886298"/>
            <a:ext cx="902811" cy="52322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en-US" altLang="zh-TW" sz="140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iPhone</a:t>
            </a:r>
          </a:p>
          <a:p>
            <a:pPr algn="ctr"/>
            <a:r>
              <a:rPr lang="zh-TW" altLang="en-US" sz="1400">
                <a:latin typeface="Arial" panose="020B0604020202020204" pitchFamily="34" charset="0"/>
                <a:ea typeface="Microsoft JhengHei UI" panose="020B0604030504040204" pitchFamily="34" charset="-120"/>
                <a:cs typeface="Arial" panose="020B0604020202020204" pitchFamily="34" charset="0"/>
              </a:rPr>
              <a:t>預測影片</a:t>
            </a:r>
            <a:endParaRPr lang="en-US" altLang="zh-TW" sz="1400">
              <a:latin typeface="Arial" panose="020B0604020202020204" pitchFamily="34" charset="0"/>
              <a:ea typeface="Microsoft JhengHei UI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59" name="文字方塊 58">
            <a:extLst>
              <a:ext uri="{FF2B5EF4-FFF2-40B4-BE49-F238E27FC236}">
                <a16:creationId xmlns:a16="http://schemas.microsoft.com/office/drawing/2014/main" id="{6F2FEA39-2D2F-BCC5-D949-A28176EC34B8}"/>
              </a:ext>
            </a:extLst>
          </p:cNvPr>
          <p:cNvSpPr txBox="1"/>
          <p:nvPr/>
        </p:nvSpPr>
        <p:spPr>
          <a:xfrm>
            <a:off x="8640584" y="5251443"/>
            <a:ext cx="1260177" cy="45820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200000"/>
              </a:lnSpc>
            </a:pPr>
            <a:r>
              <a:rPr lang="zh-TW" altLang="en-US" sz="1400">
                <a:latin typeface="Arial" panose="020B0604020202020204" pitchFamily="34" charset="0"/>
                <a:ea typeface="Microsoft JhengHei UI" panose="020B0604030504040204" pitchFamily="34" charset="-120"/>
                <a:cs typeface="Arial" panose="020B0604020202020204" pitchFamily="34" charset="0"/>
              </a:rPr>
              <a:t>受測者影片</a:t>
            </a:r>
            <a:endParaRPr lang="en-US" altLang="zh-TW" sz="1400">
              <a:latin typeface="Arial" panose="020B0604020202020204" pitchFamily="34" charset="0"/>
              <a:ea typeface="Microsoft JhengHei UI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4337572" y="2669791"/>
            <a:ext cx="4232783" cy="2442664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2" name="＞形箭號 61">
            <a:extLst>
              <a:ext uri="{FF2B5EF4-FFF2-40B4-BE49-F238E27FC236}">
                <a16:creationId xmlns:a16="http://schemas.microsoft.com/office/drawing/2014/main" id="{CBA5E02F-2754-4EF0-2CFE-877AAA76137C}"/>
              </a:ext>
            </a:extLst>
          </p:cNvPr>
          <p:cNvSpPr/>
          <p:nvPr/>
        </p:nvSpPr>
        <p:spPr>
          <a:xfrm>
            <a:off x="1738909" y="6423447"/>
            <a:ext cx="1836000" cy="434552"/>
          </a:xfrm>
          <a:prstGeom prst="chevro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Montserrat Light" charset="0"/>
              </a:rPr>
              <a:t>全端建立</a:t>
            </a:r>
            <a:endParaRPr lang="en-US" altLang="zh-TW" b="1">
              <a:solidFill>
                <a:schemeClr val="tx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  <a:cs typeface="Montserrat Light" charset="0"/>
            </a:endParaRPr>
          </a:p>
        </p:txBody>
      </p:sp>
      <p:pic>
        <p:nvPicPr>
          <p:cNvPr id="65" name="圖片版面配置區 15"/>
          <p:cNvPicPr>
            <a:picLocks noGrp="1" noChangeAspect="1"/>
          </p:cNvPicPr>
          <p:nvPr>
            <p:ph type="pic" sz="quarter" idx="4294967295"/>
          </p:nvPr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37" t="555" r="-8377" b="11071"/>
          <a:stretch/>
        </p:blipFill>
        <p:spPr>
          <a:xfrm>
            <a:off x="10205883" y="91939"/>
            <a:ext cx="916078" cy="916077"/>
          </a:xfrm>
          <a:custGeom>
            <a:avLst/>
            <a:gdLst>
              <a:gd name="connsiteX0" fmla="*/ 927100 w 1854200"/>
              <a:gd name="connsiteY0" fmla="*/ 0 h 1854198"/>
              <a:gd name="connsiteX1" fmla="*/ 1854200 w 1854200"/>
              <a:gd name="connsiteY1" fmla="*/ 927099 h 1854198"/>
              <a:gd name="connsiteX2" fmla="*/ 927100 w 1854200"/>
              <a:gd name="connsiteY2" fmla="*/ 1854198 h 1854198"/>
              <a:gd name="connsiteX3" fmla="*/ 0 w 1854200"/>
              <a:gd name="connsiteY3" fmla="*/ 927099 h 1854198"/>
              <a:gd name="connsiteX4" fmla="*/ 927100 w 1854200"/>
              <a:gd name="connsiteY4" fmla="*/ 0 h 1854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54200" h="1854198">
                <a:moveTo>
                  <a:pt x="927100" y="0"/>
                </a:moveTo>
                <a:cubicBezTo>
                  <a:pt x="1439123" y="0"/>
                  <a:pt x="1854200" y="415076"/>
                  <a:pt x="1854200" y="927099"/>
                </a:cubicBezTo>
                <a:cubicBezTo>
                  <a:pt x="1854200" y="1439122"/>
                  <a:pt x="1439123" y="1854198"/>
                  <a:pt x="927100" y="1854198"/>
                </a:cubicBezTo>
                <a:cubicBezTo>
                  <a:pt x="415077" y="1854198"/>
                  <a:pt x="0" y="1439122"/>
                  <a:pt x="0" y="927099"/>
                </a:cubicBezTo>
                <a:cubicBezTo>
                  <a:pt x="0" y="415076"/>
                  <a:pt x="415077" y="0"/>
                  <a:pt x="927100" y="0"/>
                </a:cubicBezTo>
                <a:close/>
              </a:path>
            </a:pathLst>
          </a:custGeom>
        </p:spPr>
      </p:pic>
      <p:sp>
        <p:nvSpPr>
          <p:cNvPr id="70" name="文字方塊 69"/>
          <p:cNvSpPr txBox="1"/>
          <p:nvPr/>
        </p:nvSpPr>
        <p:spPr>
          <a:xfrm>
            <a:off x="10342070" y="740814"/>
            <a:ext cx="6078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100" b="1">
                <a:solidFill>
                  <a:schemeClr val="bg1"/>
                </a:solidFill>
                <a:effectLst>
                  <a:outerShdw blurRad="647700" dist="38100" dir="2700000" algn="tl" rotWithShape="0">
                    <a:prstClr val="black">
                      <a:alpha val="91000"/>
                    </a:prst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楊婕妤</a:t>
            </a:r>
          </a:p>
        </p:txBody>
      </p:sp>
    </p:spTree>
    <p:extLst>
      <p:ext uri="{BB962C8B-B14F-4D97-AF65-F5344CB8AC3E}">
        <p14:creationId xmlns:p14="http://schemas.microsoft.com/office/powerpoint/2010/main" val="17524719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67BE715-4B76-5A67-1FDF-BF6716AD8717}"/>
              </a:ext>
            </a:extLst>
          </p:cNvPr>
          <p:cNvSpPr/>
          <p:nvPr/>
        </p:nvSpPr>
        <p:spPr>
          <a:xfrm>
            <a:off x="3894643" y="1753222"/>
            <a:ext cx="7736143" cy="451832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ea typeface="Microsoft JhengHei UI" panose="020B0604030504040204" pitchFamily="34" charset="-120"/>
              <a:cs typeface="Arial" panose="020B0604020202020204" pitchFamily="34" charset="0"/>
            </a:endParaRPr>
          </a:p>
        </p:txBody>
      </p:sp>
      <p:pic>
        <p:nvPicPr>
          <p:cNvPr id="27" name="圖片 2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2418" y="4340058"/>
            <a:ext cx="932203" cy="909077"/>
          </a:xfrm>
          <a:prstGeom prst="rect">
            <a:avLst/>
          </a:prstGeom>
        </p:spPr>
      </p:pic>
      <p:sp>
        <p:nvSpPr>
          <p:cNvPr id="13" name="文字方塊 12"/>
          <p:cNvSpPr txBox="1"/>
          <p:nvPr/>
        </p:nvSpPr>
        <p:spPr>
          <a:xfrm>
            <a:off x="9147926" y="5319084"/>
            <a:ext cx="1103187" cy="959943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1200" b="1">
                <a:latin typeface="Arial" panose="020B0604020202020204" pitchFamily="34" charset="0"/>
                <a:cs typeface="Arial" panose="020B0604020202020204" pitchFamily="34" charset="0"/>
              </a:rPr>
              <a:t>ML Model</a:t>
            </a:r>
          </a:p>
          <a:p>
            <a:pPr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200">
                <a:latin typeface="Arial" panose="020B0604020202020204" pitchFamily="34" charset="0"/>
                <a:ea typeface="Microsoft JhengHei UI" panose="020B0604030504040204" pitchFamily="34" charset="-120"/>
                <a:cs typeface="Arial" panose="020B0604020202020204" pitchFamily="34" charset="0"/>
              </a:rPr>
              <a:t>情緒分析</a:t>
            </a:r>
            <a:endParaRPr lang="en-US" altLang="zh-TW" sz="1200">
              <a:latin typeface="Arial" panose="020B0604020202020204" pitchFamily="34" charset="0"/>
              <a:ea typeface="Microsoft JhengHei UI" panose="020B0604030504040204" pitchFamily="34" charset="-120"/>
              <a:cs typeface="Arial" panose="020B0604020202020204" pitchFamily="34" charset="0"/>
            </a:endParaRPr>
          </a:p>
          <a:p>
            <a:pPr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200">
                <a:latin typeface="Arial" panose="020B0604020202020204" pitchFamily="34" charset="0"/>
                <a:ea typeface="Microsoft JhengHei UI" panose="020B0604030504040204" pitchFamily="34" charset="-120"/>
                <a:cs typeface="Arial" panose="020B0604020202020204" pitchFamily="34" charset="0"/>
              </a:rPr>
              <a:t>年齡 </a:t>
            </a:r>
            <a:r>
              <a:rPr lang="en-US" altLang="zh-TW" sz="1200">
                <a:latin typeface="Arial" panose="020B0604020202020204" pitchFamily="34" charset="0"/>
                <a:ea typeface="Microsoft JhengHei UI" panose="020B0604030504040204" pitchFamily="34" charset="-120"/>
                <a:cs typeface="Arial" panose="020B0604020202020204" pitchFamily="34" charset="0"/>
              </a:rPr>
              <a:t>/ </a:t>
            </a:r>
            <a:r>
              <a:rPr lang="zh-TW" altLang="en-US" sz="1200">
                <a:latin typeface="Arial" panose="020B0604020202020204" pitchFamily="34" charset="0"/>
                <a:ea typeface="Microsoft JhengHei UI" panose="020B0604030504040204" pitchFamily="34" charset="-120"/>
                <a:cs typeface="Arial" panose="020B0604020202020204" pitchFamily="34" charset="0"/>
              </a:rPr>
              <a:t>性別</a:t>
            </a:r>
          </a:p>
        </p:txBody>
      </p:sp>
      <p:cxnSp>
        <p:nvCxnSpPr>
          <p:cNvPr id="47" name="直線單箭頭接點 46"/>
          <p:cNvCxnSpPr/>
          <p:nvPr/>
        </p:nvCxnSpPr>
        <p:spPr>
          <a:xfrm>
            <a:off x="5245955" y="3449134"/>
            <a:ext cx="360000" cy="0"/>
          </a:xfrm>
          <a:prstGeom prst="straightConnector1">
            <a:avLst/>
          </a:prstGeom>
          <a:ln w="38100">
            <a:solidFill>
              <a:srgbClr val="6666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圖片 4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00" r="18373"/>
          <a:stretch/>
        </p:blipFill>
        <p:spPr>
          <a:xfrm>
            <a:off x="10385853" y="2160321"/>
            <a:ext cx="831443" cy="786987"/>
          </a:xfrm>
          <a:prstGeom prst="rect">
            <a:avLst/>
          </a:prstGeom>
        </p:spPr>
      </p:pic>
      <p:cxnSp>
        <p:nvCxnSpPr>
          <p:cNvPr id="50" name="直線單箭頭接點 49"/>
          <p:cNvCxnSpPr/>
          <p:nvPr/>
        </p:nvCxnSpPr>
        <p:spPr>
          <a:xfrm>
            <a:off x="7361076" y="4486903"/>
            <a:ext cx="1476000" cy="0"/>
          </a:xfrm>
          <a:prstGeom prst="straightConnector1">
            <a:avLst/>
          </a:prstGeom>
          <a:ln w="38100">
            <a:solidFill>
              <a:srgbClr val="6666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單箭頭接點 50"/>
          <p:cNvCxnSpPr/>
          <p:nvPr/>
        </p:nvCxnSpPr>
        <p:spPr>
          <a:xfrm flipH="1" flipV="1">
            <a:off x="4703006" y="4037125"/>
            <a:ext cx="0" cy="1188000"/>
          </a:xfrm>
          <a:prstGeom prst="straightConnector1">
            <a:avLst/>
          </a:prstGeom>
          <a:ln w="38100">
            <a:solidFill>
              <a:srgbClr val="6666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接點 54"/>
          <p:cNvCxnSpPr/>
          <p:nvPr/>
        </p:nvCxnSpPr>
        <p:spPr>
          <a:xfrm>
            <a:off x="4692529" y="5208038"/>
            <a:ext cx="4115644" cy="2857"/>
          </a:xfrm>
          <a:prstGeom prst="line">
            <a:avLst/>
          </a:prstGeom>
          <a:ln w="38100">
            <a:solidFill>
              <a:srgbClr val="6666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群組 4">
            <a:extLst>
              <a:ext uri="{FF2B5EF4-FFF2-40B4-BE49-F238E27FC236}">
                <a16:creationId xmlns:a16="http://schemas.microsoft.com/office/drawing/2014/main" id="{82A81941-23A1-14E3-A5EB-60B38AF9BEC5}"/>
              </a:ext>
            </a:extLst>
          </p:cNvPr>
          <p:cNvGrpSpPr/>
          <p:nvPr/>
        </p:nvGrpSpPr>
        <p:grpSpPr>
          <a:xfrm>
            <a:off x="5676725" y="3139398"/>
            <a:ext cx="2334228" cy="631823"/>
            <a:chOff x="6826917" y="3888037"/>
            <a:chExt cx="2334228" cy="631823"/>
          </a:xfrm>
        </p:grpSpPr>
        <p:cxnSp>
          <p:nvCxnSpPr>
            <p:cNvPr id="60" name="直線接點 59"/>
            <p:cNvCxnSpPr/>
            <p:nvPr/>
          </p:nvCxnSpPr>
          <p:spPr>
            <a:xfrm>
              <a:off x="6933754" y="4256879"/>
              <a:ext cx="1818585" cy="3222"/>
            </a:xfrm>
            <a:prstGeom prst="line">
              <a:avLst/>
            </a:prstGeom>
            <a:ln w="9525">
              <a:solidFill>
                <a:srgbClr val="6666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線接點 61"/>
            <p:cNvCxnSpPr/>
            <p:nvPr/>
          </p:nvCxnSpPr>
          <p:spPr>
            <a:xfrm>
              <a:off x="6936054" y="4139619"/>
              <a:ext cx="0" cy="121798"/>
            </a:xfrm>
            <a:prstGeom prst="line">
              <a:avLst/>
            </a:prstGeom>
            <a:ln w="9525">
              <a:solidFill>
                <a:srgbClr val="6666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線接點 62"/>
            <p:cNvCxnSpPr/>
            <p:nvPr/>
          </p:nvCxnSpPr>
          <p:spPr>
            <a:xfrm>
              <a:off x="7422114" y="4139619"/>
              <a:ext cx="0" cy="121798"/>
            </a:xfrm>
            <a:prstGeom prst="line">
              <a:avLst/>
            </a:prstGeom>
            <a:ln w="9525">
              <a:solidFill>
                <a:srgbClr val="6666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線接點 63"/>
            <p:cNvCxnSpPr/>
            <p:nvPr/>
          </p:nvCxnSpPr>
          <p:spPr>
            <a:xfrm>
              <a:off x="7688025" y="4139619"/>
              <a:ext cx="0" cy="121798"/>
            </a:xfrm>
            <a:prstGeom prst="line">
              <a:avLst/>
            </a:prstGeom>
            <a:ln w="9525">
              <a:solidFill>
                <a:srgbClr val="6666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線接點 65"/>
            <p:cNvCxnSpPr/>
            <p:nvPr/>
          </p:nvCxnSpPr>
          <p:spPr>
            <a:xfrm>
              <a:off x="7953937" y="4139619"/>
              <a:ext cx="0" cy="121798"/>
            </a:xfrm>
            <a:prstGeom prst="line">
              <a:avLst/>
            </a:prstGeom>
            <a:ln w="9525">
              <a:solidFill>
                <a:srgbClr val="6666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線接點 67"/>
            <p:cNvCxnSpPr/>
            <p:nvPr/>
          </p:nvCxnSpPr>
          <p:spPr>
            <a:xfrm>
              <a:off x="8219847" y="4139619"/>
              <a:ext cx="0" cy="121798"/>
            </a:xfrm>
            <a:prstGeom prst="line">
              <a:avLst/>
            </a:prstGeom>
            <a:ln w="9525">
              <a:solidFill>
                <a:srgbClr val="6666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線接點 69"/>
            <p:cNvCxnSpPr/>
            <p:nvPr/>
          </p:nvCxnSpPr>
          <p:spPr>
            <a:xfrm>
              <a:off x="8485759" y="4139619"/>
              <a:ext cx="0" cy="121798"/>
            </a:xfrm>
            <a:prstGeom prst="line">
              <a:avLst/>
            </a:prstGeom>
            <a:ln w="9525">
              <a:solidFill>
                <a:srgbClr val="6666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線接點 71"/>
            <p:cNvCxnSpPr/>
            <p:nvPr/>
          </p:nvCxnSpPr>
          <p:spPr>
            <a:xfrm>
              <a:off x="8751670" y="4139619"/>
              <a:ext cx="0" cy="121798"/>
            </a:xfrm>
            <a:prstGeom prst="line">
              <a:avLst/>
            </a:prstGeom>
            <a:ln w="9525">
              <a:solidFill>
                <a:srgbClr val="6666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文字方塊 72"/>
            <p:cNvSpPr txBox="1"/>
            <p:nvPr/>
          </p:nvSpPr>
          <p:spPr>
            <a:xfrm>
              <a:off x="6826917" y="3889563"/>
              <a:ext cx="228004" cy="2429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80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74" name="文字方塊 73"/>
            <p:cNvSpPr txBox="1"/>
            <p:nvPr/>
          </p:nvSpPr>
          <p:spPr>
            <a:xfrm>
              <a:off x="7269612" y="3889563"/>
              <a:ext cx="309435" cy="2429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800">
                  <a:latin typeface="Arial" panose="020B0604020202020204" pitchFamily="34" charset="0"/>
                  <a:cs typeface="Arial" panose="020B0604020202020204" pitchFamily="34" charset="0"/>
                </a:rPr>
                <a:t>5.5</a:t>
              </a:r>
            </a:p>
          </p:txBody>
        </p:sp>
        <p:sp>
          <p:nvSpPr>
            <p:cNvPr id="75" name="文字方塊 74"/>
            <p:cNvSpPr txBox="1"/>
            <p:nvPr/>
          </p:nvSpPr>
          <p:spPr>
            <a:xfrm>
              <a:off x="7534193" y="3889563"/>
              <a:ext cx="309435" cy="2429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800">
                  <a:latin typeface="Arial" panose="020B0604020202020204" pitchFamily="34" charset="0"/>
                  <a:cs typeface="Arial" panose="020B0604020202020204" pitchFamily="34" charset="0"/>
                </a:rPr>
                <a:t>7.2</a:t>
              </a:r>
            </a:p>
          </p:txBody>
        </p:sp>
        <p:sp>
          <p:nvSpPr>
            <p:cNvPr id="76" name="文字方塊 75"/>
            <p:cNvSpPr txBox="1"/>
            <p:nvPr/>
          </p:nvSpPr>
          <p:spPr>
            <a:xfrm>
              <a:off x="7799453" y="3889563"/>
              <a:ext cx="309435" cy="2429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800">
                  <a:latin typeface="Arial" panose="020B0604020202020204" pitchFamily="34" charset="0"/>
                  <a:cs typeface="Arial" panose="020B0604020202020204" pitchFamily="34" charset="0"/>
                </a:rPr>
                <a:t>8.9</a:t>
              </a:r>
            </a:p>
          </p:txBody>
        </p:sp>
        <p:sp>
          <p:nvSpPr>
            <p:cNvPr id="77" name="文字方塊 76"/>
            <p:cNvSpPr txBox="1"/>
            <p:nvPr/>
          </p:nvSpPr>
          <p:spPr>
            <a:xfrm>
              <a:off x="8037423" y="3889563"/>
              <a:ext cx="363722" cy="2429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800">
                  <a:latin typeface="Arial" panose="020B0604020202020204" pitchFamily="34" charset="0"/>
                  <a:cs typeface="Arial" panose="020B0604020202020204" pitchFamily="34" charset="0"/>
                </a:rPr>
                <a:t>10.6</a:t>
              </a:r>
            </a:p>
          </p:txBody>
        </p:sp>
        <p:sp>
          <p:nvSpPr>
            <p:cNvPr id="78" name="文字方塊 77"/>
            <p:cNvSpPr txBox="1"/>
            <p:nvPr/>
          </p:nvSpPr>
          <p:spPr>
            <a:xfrm>
              <a:off x="8308971" y="3889563"/>
              <a:ext cx="363722" cy="2429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800">
                  <a:latin typeface="Arial" panose="020B0604020202020204" pitchFamily="34" charset="0"/>
                  <a:cs typeface="Arial" panose="020B0604020202020204" pitchFamily="34" charset="0"/>
                </a:rPr>
                <a:t>12.3</a:t>
              </a:r>
            </a:p>
          </p:txBody>
        </p:sp>
        <p:sp>
          <p:nvSpPr>
            <p:cNvPr id="79" name="文字方塊 78"/>
            <p:cNvSpPr txBox="1"/>
            <p:nvPr/>
          </p:nvSpPr>
          <p:spPr>
            <a:xfrm>
              <a:off x="8610205" y="3889563"/>
              <a:ext cx="282292" cy="2429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800">
                  <a:latin typeface="Arial" panose="020B0604020202020204" pitchFamily="34" charset="0"/>
                  <a:cs typeface="Arial" panose="020B0604020202020204" pitchFamily="34" charset="0"/>
                </a:rPr>
                <a:t>14</a:t>
              </a:r>
            </a:p>
          </p:txBody>
        </p:sp>
        <p:cxnSp>
          <p:nvCxnSpPr>
            <p:cNvPr id="81" name="直線接點 80"/>
            <p:cNvCxnSpPr/>
            <p:nvPr/>
          </p:nvCxnSpPr>
          <p:spPr>
            <a:xfrm>
              <a:off x="7554280" y="4252043"/>
              <a:ext cx="0" cy="40600"/>
            </a:xfrm>
            <a:prstGeom prst="line">
              <a:avLst/>
            </a:prstGeom>
            <a:ln w="9525">
              <a:solidFill>
                <a:srgbClr val="6666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線接點 81"/>
            <p:cNvCxnSpPr/>
            <p:nvPr/>
          </p:nvCxnSpPr>
          <p:spPr>
            <a:xfrm>
              <a:off x="7821289" y="4252043"/>
              <a:ext cx="0" cy="40600"/>
            </a:xfrm>
            <a:prstGeom prst="line">
              <a:avLst/>
            </a:prstGeom>
            <a:ln w="9525">
              <a:solidFill>
                <a:srgbClr val="6666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線接點 82"/>
            <p:cNvCxnSpPr/>
            <p:nvPr/>
          </p:nvCxnSpPr>
          <p:spPr>
            <a:xfrm>
              <a:off x="8622316" y="4252043"/>
              <a:ext cx="0" cy="40600"/>
            </a:xfrm>
            <a:prstGeom prst="line">
              <a:avLst/>
            </a:prstGeom>
            <a:ln w="9525">
              <a:solidFill>
                <a:srgbClr val="6666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線接點 83"/>
            <p:cNvCxnSpPr/>
            <p:nvPr/>
          </p:nvCxnSpPr>
          <p:spPr>
            <a:xfrm>
              <a:off x="8088297" y="4252043"/>
              <a:ext cx="0" cy="40600"/>
            </a:xfrm>
            <a:prstGeom prst="line">
              <a:avLst/>
            </a:prstGeom>
            <a:ln w="9525">
              <a:solidFill>
                <a:srgbClr val="6666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線接點 84"/>
            <p:cNvCxnSpPr/>
            <p:nvPr/>
          </p:nvCxnSpPr>
          <p:spPr>
            <a:xfrm>
              <a:off x="8355306" y="4252043"/>
              <a:ext cx="0" cy="40600"/>
            </a:xfrm>
            <a:prstGeom prst="line">
              <a:avLst/>
            </a:prstGeom>
            <a:ln w="9525">
              <a:solidFill>
                <a:srgbClr val="6666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文字方塊 85"/>
            <p:cNvSpPr txBox="1"/>
            <p:nvPr/>
          </p:nvSpPr>
          <p:spPr>
            <a:xfrm>
              <a:off x="7413218" y="4276889"/>
              <a:ext cx="300083" cy="215444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pPr algn="ctr"/>
              <a:r>
                <a:rPr lang="en-US" altLang="zh-TW" sz="800">
                  <a:latin typeface="Arial"/>
                  <a:cs typeface="Arial"/>
                </a:rPr>
                <a:t>30</a:t>
              </a:r>
              <a:endParaRPr lang="en-US" altLang="zh-TW" sz="8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7" name="文字方塊 86"/>
            <p:cNvSpPr txBox="1"/>
            <p:nvPr/>
          </p:nvSpPr>
          <p:spPr>
            <a:xfrm>
              <a:off x="7677399" y="4276889"/>
              <a:ext cx="300083" cy="215444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pPr algn="ctr"/>
              <a:r>
                <a:rPr lang="en-US" altLang="zh-TW" sz="800">
                  <a:latin typeface="Arial"/>
                  <a:cs typeface="Arial"/>
                </a:rPr>
                <a:t>30</a:t>
              </a:r>
              <a:endParaRPr lang="en-US" altLang="zh-TW" sz="8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8" name="文字方塊 87"/>
            <p:cNvSpPr txBox="1"/>
            <p:nvPr/>
          </p:nvSpPr>
          <p:spPr>
            <a:xfrm>
              <a:off x="7941581" y="4276889"/>
              <a:ext cx="300083" cy="215444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pPr algn="ctr"/>
              <a:r>
                <a:rPr lang="en-US" altLang="zh-TW" sz="800">
                  <a:latin typeface="Arial"/>
                  <a:cs typeface="Arial"/>
                </a:rPr>
                <a:t>30</a:t>
              </a:r>
              <a:endParaRPr lang="en-US" altLang="zh-TW" sz="8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9" name="文字方塊 88"/>
            <p:cNvSpPr txBox="1"/>
            <p:nvPr/>
          </p:nvSpPr>
          <p:spPr>
            <a:xfrm>
              <a:off x="8205762" y="4276889"/>
              <a:ext cx="300083" cy="215444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pPr algn="ctr"/>
              <a:r>
                <a:rPr lang="en-US" altLang="zh-TW" sz="800">
                  <a:latin typeface="Arial"/>
                  <a:cs typeface="Arial"/>
                </a:rPr>
                <a:t>30</a:t>
              </a:r>
              <a:endParaRPr lang="en-US" altLang="zh-TW" sz="8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0" name="文字方塊 89"/>
            <p:cNvSpPr txBox="1"/>
            <p:nvPr/>
          </p:nvSpPr>
          <p:spPr>
            <a:xfrm>
              <a:off x="8469944" y="4276889"/>
              <a:ext cx="300083" cy="215444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pPr algn="ctr"/>
              <a:r>
                <a:rPr lang="en-US" altLang="zh-TW" sz="800">
                  <a:latin typeface="Arial"/>
                  <a:cs typeface="Arial"/>
                </a:rPr>
                <a:t>30</a:t>
              </a:r>
              <a:endParaRPr lang="en-US" altLang="zh-TW" sz="8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1" name="文字方塊 90"/>
            <p:cNvSpPr txBox="1"/>
            <p:nvPr/>
          </p:nvSpPr>
          <p:spPr>
            <a:xfrm>
              <a:off x="8691865" y="4276889"/>
              <a:ext cx="469280" cy="2429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800">
                  <a:latin typeface="Arial" panose="020B0604020202020204" pitchFamily="34" charset="0"/>
                  <a:cs typeface="Arial" panose="020B0604020202020204" pitchFamily="34" charset="0"/>
                </a:rPr>
                <a:t>frames</a:t>
              </a:r>
            </a:p>
          </p:txBody>
        </p:sp>
        <p:sp>
          <p:nvSpPr>
            <p:cNvPr id="92" name="文字方塊 91"/>
            <p:cNvSpPr txBox="1"/>
            <p:nvPr/>
          </p:nvSpPr>
          <p:spPr>
            <a:xfrm>
              <a:off x="8836630" y="3888037"/>
              <a:ext cx="324515" cy="2429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800">
                  <a:latin typeface="Arial" panose="020B0604020202020204" pitchFamily="34" charset="0"/>
                  <a:cs typeface="Arial" panose="020B0604020202020204" pitchFamily="34" charset="0"/>
                </a:rPr>
                <a:t>sec</a:t>
              </a:r>
            </a:p>
          </p:txBody>
        </p:sp>
      </p:grpSp>
      <p:sp>
        <p:nvSpPr>
          <p:cNvPr id="96" name="文字方塊 95"/>
          <p:cNvSpPr txBox="1"/>
          <p:nvPr/>
        </p:nvSpPr>
        <p:spPr>
          <a:xfrm>
            <a:off x="5883613" y="2206553"/>
            <a:ext cx="19019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200" b="1">
                <a:latin typeface="Arial" panose="020B0604020202020204" pitchFamily="34" charset="0"/>
                <a:cs typeface="Arial" panose="020B0604020202020204" pitchFamily="34" charset="0"/>
              </a:rPr>
              <a:t>Convert Video to Image</a:t>
            </a:r>
            <a:endParaRPr lang="zh-TW" altLang="en-US" sz="12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7" name="直線單箭頭接點 96"/>
          <p:cNvCxnSpPr/>
          <p:nvPr/>
        </p:nvCxnSpPr>
        <p:spPr>
          <a:xfrm>
            <a:off x="10191828" y="4829454"/>
            <a:ext cx="364611" cy="0"/>
          </a:xfrm>
          <a:prstGeom prst="straightConnector1">
            <a:avLst/>
          </a:prstGeom>
          <a:ln w="38100">
            <a:solidFill>
              <a:srgbClr val="6666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30">
            <a:extLst>
              <a:ext uri="{FF2B5EF4-FFF2-40B4-BE49-F238E27FC236}">
                <a16:creationId xmlns:a16="http://schemas.microsoft.com/office/drawing/2014/main" id="{630BC01F-166F-4B21-8028-FCE0CFCEE614}"/>
              </a:ext>
            </a:extLst>
          </p:cNvPr>
          <p:cNvSpPr txBox="1"/>
          <p:nvPr/>
        </p:nvSpPr>
        <p:spPr>
          <a:xfrm>
            <a:off x="1511300" y="830441"/>
            <a:ext cx="9169400" cy="5161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300"/>
              </a:lnSpc>
            </a:pPr>
            <a:r>
              <a:rPr lang="en-US" altLang="zh-TW" sz="3600" b="1">
                <a:latin typeface="Arial" panose="020B0604020202020204" pitchFamily="34" charset="0"/>
                <a:ea typeface="Microsoft JhengHei UI" panose="020B0604030504040204" pitchFamily="34" charset="-120"/>
                <a:cs typeface="Arial" panose="020B0604020202020204" pitchFamily="34" charset="0"/>
              </a:rPr>
              <a:t>Flask </a:t>
            </a:r>
            <a:r>
              <a:rPr lang="zh-TW" altLang="en-US" sz="3600" b="1">
                <a:latin typeface="Arial" panose="020B0604020202020204" pitchFamily="34" charset="0"/>
                <a:ea typeface="Microsoft JhengHei UI" panose="020B0604030504040204" pitchFamily="34" charset="-120"/>
                <a:cs typeface="Arial" panose="020B0604020202020204" pitchFamily="34" charset="0"/>
              </a:rPr>
              <a:t>串接</a:t>
            </a:r>
            <a:endParaRPr lang="en-US" sz="3600" b="1">
              <a:latin typeface="Arial" panose="020B0604020202020204" pitchFamily="34" charset="0"/>
              <a:ea typeface="Microsoft JhengHei UI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13" name="Rectangle 31">
            <a:extLst>
              <a:ext uri="{FF2B5EF4-FFF2-40B4-BE49-F238E27FC236}">
                <a16:creationId xmlns:a16="http://schemas.microsoft.com/office/drawing/2014/main" id="{B1FB5B9A-8D7F-4672-80B6-CC27CF72A1F1}"/>
              </a:ext>
            </a:extLst>
          </p:cNvPr>
          <p:cNvSpPr/>
          <p:nvPr/>
        </p:nvSpPr>
        <p:spPr>
          <a:xfrm>
            <a:off x="5715000" y="1559963"/>
            <a:ext cx="762000" cy="5238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ea typeface="Microsoft JhengHei UI" panose="020B0604030504040204" pitchFamily="34" charset="-120"/>
              <a:cs typeface="Arial" panose="020B0604020202020204" pitchFamily="34" charset="0"/>
            </a:endParaRPr>
          </a:p>
        </p:txBody>
      </p:sp>
      <p:pic>
        <p:nvPicPr>
          <p:cNvPr id="120" name="圖片 11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4224" y="3026521"/>
            <a:ext cx="840875" cy="845226"/>
          </a:xfrm>
          <a:prstGeom prst="rect">
            <a:avLst/>
          </a:prstGeom>
        </p:spPr>
      </p:pic>
      <p:pic>
        <p:nvPicPr>
          <p:cNvPr id="121" name="圖片 12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034" y="2203391"/>
            <a:ext cx="848494" cy="635552"/>
          </a:xfrm>
          <a:prstGeom prst="rect">
            <a:avLst/>
          </a:prstGeom>
        </p:spPr>
      </p:pic>
      <p:pic>
        <p:nvPicPr>
          <p:cNvPr id="122" name="圖片 121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66" b="9007"/>
          <a:stretch/>
        </p:blipFill>
        <p:spPr>
          <a:xfrm>
            <a:off x="6562673" y="2575654"/>
            <a:ext cx="550717" cy="460546"/>
          </a:xfrm>
          <a:prstGeom prst="rect">
            <a:avLst/>
          </a:prstGeom>
        </p:spPr>
      </p:pic>
      <p:pic>
        <p:nvPicPr>
          <p:cNvPr id="124" name="圖片 12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9344" y="4606958"/>
            <a:ext cx="437387" cy="455972"/>
          </a:xfrm>
          <a:prstGeom prst="rect">
            <a:avLst/>
          </a:prstGeom>
        </p:spPr>
      </p:pic>
      <p:cxnSp>
        <p:nvCxnSpPr>
          <p:cNvPr id="131" name="直線單箭頭接點 130"/>
          <p:cNvCxnSpPr/>
          <p:nvPr/>
        </p:nvCxnSpPr>
        <p:spPr>
          <a:xfrm rot="5400000">
            <a:off x="6655912" y="3955999"/>
            <a:ext cx="360000" cy="0"/>
          </a:xfrm>
          <a:prstGeom prst="straightConnector1">
            <a:avLst/>
          </a:prstGeom>
          <a:ln w="38100">
            <a:solidFill>
              <a:srgbClr val="6666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單箭頭接點 22">
            <a:extLst>
              <a:ext uri="{FF2B5EF4-FFF2-40B4-BE49-F238E27FC236}">
                <a16:creationId xmlns:a16="http://schemas.microsoft.com/office/drawing/2014/main" id="{22645483-6E03-9D23-DC62-441EF241FD50}"/>
              </a:ext>
            </a:extLst>
          </p:cNvPr>
          <p:cNvCxnSpPr>
            <a:cxnSpLocks/>
          </p:cNvCxnSpPr>
          <p:nvPr/>
        </p:nvCxnSpPr>
        <p:spPr>
          <a:xfrm>
            <a:off x="3631307" y="3345565"/>
            <a:ext cx="543263" cy="0"/>
          </a:xfrm>
          <a:prstGeom prst="straightConnector1">
            <a:avLst/>
          </a:prstGeom>
          <a:ln w="38100">
            <a:solidFill>
              <a:srgbClr val="6666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直線單箭頭接點 22">
            <a:extLst>
              <a:ext uri="{FF2B5EF4-FFF2-40B4-BE49-F238E27FC236}">
                <a16:creationId xmlns:a16="http://schemas.microsoft.com/office/drawing/2014/main" id="{47829CD5-9B49-B5AA-65AF-DA709C7868C4}"/>
              </a:ext>
            </a:extLst>
          </p:cNvPr>
          <p:cNvCxnSpPr>
            <a:cxnSpLocks/>
          </p:cNvCxnSpPr>
          <p:nvPr/>
        </p:nvCxnSpPr>
        <p:spPr>
          <a:xfrm flipH="1">
            <a:off x="3622163" y="3609116"/>
            <a:ext cx="543263" cy="0"/>
          </a:xfrm>
          <a:prstGeom prst="straightConnector1">
            <a:avLst/>
          </a:prstGeom>
          <a:ln w="38100">
            <a:solidFill>
              <a:srgbClr val="6666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>
            <a:extLst>
              <a:ext uri="{FF2B5EF4-FFF2-40B4-BE49-F238E27FC236}">
                <a16:creationId xmlns:a16="http://schemas.microsoft.com/office/drawing/2014/main" id="{4A4951BD-C6DB-5F4E-BB13-D9ABB8436E12}"/>
              </a:ext>
            </a:extLst>
          </p:cNvPr>
          <p:cNvSpPr txBox="1"/>
          <p:nvPr/>
        </p:nvSpPr>
        <p:spPr>
          <a:xfrm>
            <a:off x="6898244" y="3792322"/>
            <a:ext cx="2036135" cy="30777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en-US" sz="1400" err="1">
                <a:latin typeface="Arial"/>
                <a:cs typeface="Arial"/>
              </a:rPr>
              <a:t>Haar</a:t>
            </a:r>
            <a:r>
              <a:rPr lang="en-US" sz="1400">
                <a:latin typeface="Arial"/>
                <a:cs typeface="Arial"/>
              </a:rPr>
              <a:t> cascade classifier</a:t>
            </a:r>
            <a:endParaRPr lang="zh-TW" altLang="en-US" sz="1400">
              <a:latin typeface="Arial"/>
              <a:cs typeface="Arial"/>
            </a:endParaRPr>
          </a:p>
        </p:txBody>
      </p:sp>
      <p:pic>
        <p:nvPicPr>
          <p:cNvPr id="14" name="圖片 15" descr="一張含有 螢幕擷取畫面, 黑色, 圓形, 黑暗 的圖片&#10;&#10;自動產生的描述">
            <a:extLst>
              <a:ext uri="{FF2B5EF4-FFF2-40B4-BE49-F238E27FC236}">
                <a16:creationId xmlns:a16="http://schemas.microsoft.com/office/drawing/2014/main" id="{C6055485-87DD-7865-D588-B15BC0B00AA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84212" y="4241834"/>
            <a:ext cx="509753" cy="422720"/>
          </a:xfrm>
          <a:prstGeom prst="rect">
            <a:avLst/>
          </a:prstGeom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62FB523F-CAEC-7FA6-D9D9-609618D237B7}"/>
              </a:ext>
            </a:extLst>
          </p:cNvPr>
          <p:cNvSpPr txBox="1"/>
          <p:nvPr/>
        </p:nvSpPr>
        <p:spPr>
          <a:xfrm>
            <a:off x="7337365" y="4486820"/>
            <a:ext cx="1428596" cy="30777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en-US" sz="1400">
                <a:latin typeface="Arial"/>
                <a:cs typeface="Arial"/>
              </a:rPr>
              <a:t>multiprocessing</a:t>
            </a:r>
            <a:endParaRPr lang="zh-TW" altLang="en-US" sz="1400">
              <a:latin typeface="Arial"/>
              <a:cs typeface="Arial"/>
            </a:endParaRPr>
          </a:p>
        </p:txBody>
      </p:sp>
      <p:grpSp>
        <p:nvGrpSpPr>
          <p:cNvPr id="106" name="群組 105">
            <a:extLst>
              <a:ext uri="{FF2B5EF4-FFF2-40B4-BE49-F238E27FC236}">
                <a16:creationId xmlns:a16="http://schemas.microsoft.com/office/drawing/2014/main" id="{E74D2345-28CB-C7A1-33A1-627FBC14C601}"/>
              </a:ext>
            </a:extLst>
          </p:cNvPr>
          <p:cNvGrpSpPr/>
          <p:nvPr/>
        </p:nvGrpSpPr>
        <p:grpSpPr>
          <a:xfrm>
            <a:off x="6081" y="6423446"/>
            <a:ext cx="12171989" cy="446745"/>
            <a:chOff x="6081" y="6423446"/>
            <a:chExt cx="12171989" cy="446745"/>
          </a:xfrm>
        </p:grpSpPr>
        <p:sp>
          <p:nvSpPr>
            <p:cNvPr id="107" name="五邊形 106">
              <a:extLst>
                <a:ext uri="{FF2B5EF4-FFF2-40B4-BE49-F238E27FC236}">
                  <a16:creationId xmlns:a16="http://schemas.microsoft.com/office/drawing/2014/main" id="{4D1A9009-C270-5C95-04F3-35A87A759619}"/>
                </a:ext>
              </a:extLst>
            </p:cNvPr>
            <p:cNvSpPr/>
            <p:nvPr/>
          </p:nvSpPr>
          <p:spPr>
            <a:xfrm>
              <a:off x="6081" y="6423448"/>
              <a:ext cx="1836000" cy="434551"/>
            </a:xfrm>
            <a:prstGeom prst="homePlat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TW" b="1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Montserrat Light" charset="0"/>
              </a:endParaRPr>
            </a:p>
          </p:txBody>
        </p:sp>
        <p:sp>
          <p:nvSpPr>
            <p:cNvPr id="110" name="＞形箭號 109">
              <a:extLst>
                <a:ext uri="{FF2B5EF4-FFF2-40B4-BE49-F238E27FC236}">
                  <a16:creationId xmlns:a16="http://schemas.microsoft.com/office/drawing/2014/main" id="{FF5A2342-5C4E-BF4B-E4FA-504CFBB1A19F}"/>
                </a:ext>
              </a:extLst>
            </p:cNvPr>
            <p:cNvSpPr/>
            <p:nvPr/>
          </p:nvSpPr>
          <p:spPr>
            <a:xfrm>
              <a:off x="3460015" y="6435638"/>
              <a:ext cx="1836000" cy="434552"/>
            </a:xfrm>
            <a:prstGeom prst="chevron">
              <a:avLst/>
            </a:prstGeom>
            <a:solidFill>
              <a:srgbClr val="EEEB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11" name="＞形箭號 110">
              <a:extLst>
                <a:ext uri="{FF2B5EF4-FFF2-40B4-BE49-F238E27FC236}">
                  <a16:creationId xmlns:a16="http://schemas.microsoft.com/office/drawing/2014/main" id="{24A5CD21-A831-ED58-578B-E98C9E8C6682}"/>
                </a:ext>
              </a:extLst>
            </p:cNvPr>
            <p:cNvSpPr/>
            <p:nvPr/>
          </p:nvSpPr>
          <p:spPr>
            <a:xfrm>
              <a:off x="5194136" y="6435639"/>
              <a:ext cx="1836000" cy="434552"/>
            </a:xfrm>
            <a:prstGeom prst="chevron">
              <a:avLst/>
            </a:prstGeom>
            <a:solidFill>
              <a:srgbClr val="EEEB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14" name="＞形箭號 113">
              <a:extLst>
                <a:ext uri="{FF2B5EF4-FFF2-40B4-BE49-F238E27FC236}">
                  <a16:creationId xmlns:a16="http://schemas.microsoft.com/office/drawing/2014/main" id="{DFCF7635-019D-6597-E2F8-DC681ABAC837}"/>
                </a:ext>
              </a:extLst>
            </p:cNvPr>
            <p:cNvSpPr/>
            <p:nvPr/>
          </p:nvSpPr>
          <p:spPr>
            <a:xfrm>
              <a:off x="6914178" y="6423446"/>
              <a:ext cx="1836000" cy="434552"/>
            </a:xfrm>
            <a:prstGeom prst="chevron">
              <a:avLst/>
            </a:prstGeom>
            <a:solidFill>
              <a:srgbClr val="EEEB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15" name="＞形箭號 114">
              <a:extLst>
                <a:ext uri="{FF2B5EF4-FFF2-40B4-BE49-F238E27FC236}">
                  <a16:creationId xmlns:a16="http://schemas.microsoft.com/office/drawing/2014/main" id="{B6A98180-5EBF-1973-36D1-DA0F8DEB5B9D}"/>
                </a:ext>
              </a:extLst>
            </p:cNvPr>
            <p:cNvSpPr/>
            <p:nvPr/>
          </p:nvSpPr>
          <p:spPr>
            <a:xfrm>
              <a:off x="8622028" y="6435637"/>
              <a:ext cx="1836000" cy="434552"/>
            </a:xfrm>
            <a:prstGeom prst="chevron">
              <a:avLst/>
            </a:prstGeom>
            <a:solidFill>
              <a:srgbClr val="EEEB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16" name="＞形箭號 115">
              <a:extLst>
                <a:ext uri="{FF2B5EF4-FFF2-40B4-BE49-F238E27FC236}">
                  <a16:creationId xmlns:a16="http://schemas.microsoft.com/office/drawing/2014/main" id="{9B7D716B-DCE6-342C-EE3B-5D03C7CB737B}"/>
                </a:ext>
              </a:extLst>
            </p:cNvPr>
            <p:cNvSpPr/>
            <p:nvPr/>
          </p:nvSpPr>
          <p:spPr>
            <a:xfrm>
              <a:off x="10342070" y="6435637"/>
              <a:ext cx="1836000" cy="434552"/>
            </a:xfrm>
            <a:prstGeom prst="chevron">
              <a:avLst/>
            </a:prstGeom>
            <a:solidFill>
              <a:srgbClr val="EEEB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95" name="直線單箭頭接點 94"/>
          <p:cNvCxnSpPr/>
          <p:nvPr/>
        </p:nvCxnSpPr>
        <p:spPr>
          <a:xfrm>
            <a:off x="1384226" y="3351341"/>
            <a:ext cx="1440000" cy="0"/>
          </a:xfrm>
          <a:prstGeom prst="straightConnector1">
            <a:avLst/>
          </a:prstGeom>
          <a:ln w="38100">
            <a:solidFill>
              <a:srgbClr val="6666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文字方塊 97"/>
          <p:cNvSpPr txBox="1"/>
          <p:nvPr/>
        </p:nvSpPr>
        <p:spPr>
          <a:xfrm>
            <a:off x="2873642" y="3801721"/>
            <a:ext cx="717571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zh-TW" sz="1200" b="1">
                <a:latin typeface="Arial" panose="020B0604020202020204" pitchFamily="34" charset="0"/>
                <a:cs typeface="Arial" panose="020B0604020202020204" pitchFamily="34" charset="0"/>
              </a:rPr>
              <a:t>Server</a:t>
            </a:r>
            <a:endParaRPr lang="zh-TW" altLang="en-US" sz="12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9" name="圖片 9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6714" y="3239308"/>
            <a:ext cx="690260" cy="225662"/>
          </a:xfrm>
          <a:prstGeom prst="rect">
            <a:avLst/>
          </a:prstGeom>
        </p:spPr>
      </p:pic>
      <p:pic>
        <p:nvPicPr>
          <p:cNvPr id="101" name="圖片 100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54" b="10725"/>
          <a:stretch/>
        </p:blipFill>
        <p:spPr>
          <a:xfrm>
            <a:off x="1798247" y="2625360"/>
            <a:ext cx="547194" cy="442246"/>
          </a:xfrm>
          <a:prstGeom prst="rect">
            <a:avLst/>
          </a:prstGeom>
        </p:spPr>
      </p:pic>
      <p:pic>
        <p:nvPicPr>
          <p:cNvPr id="102" name="圖片 101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00" t="12360" r="15650" b="20139"/>
          <a:stretch/>
        </p:blipFill>
        <p:spPr>
          <a:xfrm>
            <a:off x="2959090" y="3188930"/>
            <a:ext cx="528614" cy="587200"/>
          </a:xfrm>
          <a:prstGeom prst="rect">
            <a:avLst/>
          </a:prstGeom>
        </p:spPr>
      </p:pic>
      <p:sp>
        <p:nvSpPr>
          <p:cNvPr id="103" name="文字方塊 102">
            <a:extLst>
              <a:ext uri="{FF2B5EF4-FFF2-40B4-BE49-F238E27FC236}">
                <a16:creationId xmlns:a16="http://schemas.microsoft.com/office/drawing/2014/main" id="{6F2FEA39-2D2F-BCC5-D949-A28176EC34B8}"/>
              </a:ext>
            </a:extLst>
          </p:cNvPr>
          <p:cNvSpPr txBox="1"/>
          <p:nvPr/>
        </p:nvSpPr>
        <p:spPr>
          <a:xfrm>
            <a:off x="1454455" y="2189020"/>
            <a:ext cx="1260177" cy="45820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200000"/>
              </a:lnSpc>
            </a:pPr>
            <a:r>
              <a:rPr lang="zh-TW" altLang="en-US" sz="1400">
                <a:latin typeface="Arial" panose="020B0604020202020204" pitchFamily="34" charset="0"/>
                <a:ea typeface="Microsoft JhengHei UI" panose="020B0604030504040204" pitchFamily="34" charset="-120"/>
                <a:cs typeface="Arial" panose="020B0604020202020204" pitchFamily="34" charset="0"/>
              </a:rPr>
              <a:t>受測者影片</a:t>
            </a:r>
            <a:endParaRPr lang="en-US" altLang="zh-TW" sz="1400">
              <a:latin typeface="Arial" panose="020B0604020202020204" pitchFamily="34" charset="0"/>
              <a:ea typeface="Microsoft JhengHei UI" panose="020B0604030504040204" pitchFamily="34" charset="-120"/>
              <a:cs typeface="Arial" panose="020B0604020202020204" pitchFamily="34" charset="0"/>
            </a:endParaRPr>
          </a:p>
        </p:txBody>
      </p:sp>
      <p:pic>
        <p:nvPicPr>
          <p:cNvPr id="104" name="圖片 10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274" y="2864242"/>
            <a:ext cx="691157" cy="1303744"/>
          </a:xfrm>
          <a:prstGeom prst="rect">
            <a:avLst/>
          </a:prstGeom>
        </p:spPr>
      </p:pic>
      <p:cxnSp>
        <p:nvCxnSpPr>
          <p:cNvPr id="105" name="直線單箭頭接點 104"/>
          <p:cNvCxnSpPr/>
          <p:nvPr/>
        </p:nvCxnSpPr>
        <p:spPr>
          <a:xfrm flipH="1">
            <a:off x="1354006" y="3609247"/>
            <a:ext cx="1440000" cy="0"/>
          </a:xfrm>
          <a:prstGeom prst="straightConnector1">
            <a:avLst/>
          </a:prstGeom>
          <a:ln w="38100">
            <a:solidFill>
              <a:srgbClr val="6666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文字方塊 116"/>
          <p:cNvSpPr txBox="1"/>
          <p:nvPr/>
        </p:nvSpPr>
        <p:spPr>
          <a:xfrm>
            <a:off x="546518" y="4195489"/>
            <a:ext cx="612668" cy="276999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en-US" altLang="zh-TW" sz="1200" b="1">
                <a:latin typeface="Arial" panose="020B0604020202020204" pitchFamily="34" charset="0"/>
                <a:cs typeface="Arial" panose="020B0604020202020204" pitchFamily="34" charset="0"/>
              </a:rPr>
              <a:t>Client</a:t>
            </a:r>
            <a:endParaRPr lang="zh-TW" altLang="en-US" sz="12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8" name="圖片 117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0077" y="5385688"/>
            <a:ext cx="1161387" cy="500347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6089828" y="5835734"/>
            <a:ext cx="1261884" cy="37741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TW" altLang="en-US" sz="1400">
                <a:latin typeface="Arial" panose="020B0604020202020204" pitchFamily="34" charset="0"/>
                <a:ea typeface="Microsoft JhengHei UI" panose="020B0604030504040204" pitchFamily="34" charset="-120"/>
                <a:cs typeface="Arial" panose="020B0604020202020204" pitchFamily="34" charset="0"/>
              </a:rPr>
              <a:t>情緒分析結果</a:t>
            </a:r>
            <a:endParaRPr lang="en-US" altLang="zh-TW" sz="1400">
              <a:latin typeface="Arial" panose="020B0604020202020204" pitchFamily="34" charset="0"/>
              <a:ea typeface="Microsoft JhengHei UI" panose="020B0604030504040204" pitchFamily="34" charset="-120"/>
              <a:cs typeface="Arial" panose="020B0604020202020204" pitchFamily="34" charset="0"/>
            </a:endParaRPr>
          </a:p>
        </p:txBody>
      </p:sp>
      <p:pic>
        <p:nvPicPr>
          <p:cNvPr id="123" name="圖片 122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8753" y="3785558"/>
            <a:ext cx="1161387" cy="500347"/>
          </a:xfrm>
          <a:prstGeom prst="rect">
            <a:avLst/>
          </a:prstGeom>
        </p:spPr>
      </p:pic>
      <p:sp>
        <p:nvSpPr>
          <p:cNvPr id="125" name="矩形 124"/>
          <p:cNvSpPr/>
          <p:nvPr/>
        </p:nvSpPr>
        <p:spPr>
          <a:xfrm>
            <a:off x="1468504" y="4235604"/>
            <a:ext cx="1261884" cy="37741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TW" altLang="en-US" sz="1400">
                <a:latin typeface="Arial" panose="020B0604020202020204" pitchFamily="34" charset="0"/>
                <a:ea typeface="Microsoft JhengHei UI" panose="020B0604030504040204" pitchFamily="34" charset="-120"/>
                <a:cs typeface="Arial" panose="020B0604020202020204" pitchFamily="34" charset="0"/>
              </a:rPr>
              <a:t>情緒分析結果</a:t>
            </a:r>
            <a:endParaRPr lang="en-US" altLang="zh-TW" sz="1400">
              <a:latin typeface="Arial" panose="020B0604020202020204" pitchFamily="34" charset="0"/>
              <a:ea typeface="Microsoft JhengHei UI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27" name="＞形箭號 126">
            <a:extLst>
              <a:ext uri="{FF2B5EF4-FFF2-40B4-BE49-F238E27FC236}">
                <a16:creationId xmlns:a16="http://schemas.microsoft.com/office/drawing/2014/main" id="{CBA5E02F-2754-4EF0-2CFE-877AAA76137C}"/>
              </a:ext>
            </a:extLst>
          </p:cNvPr>
          <p:cNvSpPr/>
          <p:nvPr/>
        </p:nvSpPr>
        <p:spPr>
          <a:xfrm>
            <a:off x="1738909" y="6423447"/>
            <a:ext cx="1836000" cy="434552"/>
          </a:xfrm>
          <a:prstGeom prst="chevro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Montserrat Light" charset="0"/>
              </a:rPr>
              <a:t>全端建立</a:t>
            </a:r>
            <a:endParaRPr lang="en-US" altLang="zh-TW" b="1">
              <a:solidFill>
                <a:schemeClr val="tx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  <a:cs typeface="Montserrat Light" charset="0"/>
            </a:endParaRPr>
          </a:p>
        </p:txBody>
      </p:sp>
      <p:pic>
        <p:nvPicPr>
          <p:cNvPr id="80" name="圖片版面配置區 15"/>
          <p:cNvPicPr>
            <a:picLocks noGrp="1" noChangeAspect="1"/>
          </p:cNvPicPr>
          <p:nvPr>
            <p:ph type="pic" sz="quarter" idx="4294967295"/>
          </p:nvPr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37" t="555" r="-8377" b="11071"/>
          <a:stretch/>
        </p:blipFill>
        <p:spPr>
          <a:xfrm>
            <a:off x="10205883" y="91939"/>
            <a:ext cx="916078" cy="916077"/>
          </a:xfrm>
          <a:custGeom>
            <a:avLst/>
            <a:gdLst>
              <a:gd name="connsiteX0" fmla="*/ 927100 w 1854200"/>
              <a:gd name="connsiteY0" fmla="*/ 0 h 1854198"/>
              <a:gd name="connsiteX1" fmla="*/ 1854200 w 1854200"/>
              <a:gd name="connsiteY1" fmla="*/ 927099 h 1854198"/>
              <a:gd name="connsiteX2" fmla="*/ 927100 w 1854200"/>
              <a:gd name="connsiteY2" fmla="*/ 1854198 h 1854198"/>
              <a:gd name="connsiteX3" fmla="*/ 0 w 1854200"/>
              <a:gd name="connsiteY3" fmla="*/ 927099 h 1854198"/>
              <a:gd name="connsiteX4" fmla="*/ 927100 w 1854200"/>
              <a:gd name="connsiteY4" fmla="*/ 0 h 1854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54200" h="1854198">
                <a:moveTo>
                  <a:pt x="927100" y="0"/>
                </a:moveTo>
                <a:cubicBezTo>
                  <a:pt x="1439123" y="0"/>
                  <a:pt x="1854200" y="415076"/>
                  <a:pt x="1854200" y="927099"/>
                </a:cubicBezTo>
                <a:cubicBezTo>
                  <a:pt x="1854200" y="1439122"/>
                  <a:pt x="1439123" y="1854198"/>
                  <a:pt x="927100" y="1854198"/>
                </a:cubicBezTo>
                <a:cubicBezTo>
                  <a:pt x="415077" y="1854198"/>
                  <a:pt x="0" y="1439122"/>
                  <a:pt x="0" y="927099"/>
                </a:cubicBezTo>
                <a:cubicBezTo>
                  <a:pt x="0" y="415076"/>
                  <a:pt x="415077" y="0"/>
                  <a:pt x="927100" y="0"/>
                </a:cubicBezTo>
                <a:close/>
              </a:path>
            </a:pathLst>
          </a:custGeom>
        </p:spPr>
      </p:pic>
      <p:sp>
        <p:nvSpPr>
          <p:cNvPr id="93" name="文字方塊 92"/>
          <p:cNvSpPr txBox="1"/>
          <p:nvPr/>
        </p:nvSpPr>
        <p:spPr>
          <a:xfrm>
            <a:off x="10342070" y="740814"/>
            <a:ext cx="6078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100" b="1">
                <a:solidFill>
                  <a:schemeClr val="bg1"/>
                </a:solidFill>
                <a:effectLst>
                  <a:outerShdw blurRad="647700" dist="38100" dir="2700000" algn="tl" rotWithShape="0">
                    <a:prstClr val="black">
                      <a:alpha val="91000"/>
                    </a:prst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楊婕妤</a:t>
            </a:r>
          </a:p>
        </p:txBody>
      </p:sp>
    </p:spTree>
    <p:extLst>
      <p:ext uri="{BB962C8B-B14F-4D97-AF65-F5344CB8AC3E}">
        <p14:creationId xmlns:p14="http://schemas.microsoft.com/office/powerpoint/2010/main" val="3009713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67BE715-4B76-5A67-1FDF-BF6716AD8717}"/>
              </a:ext>
            </a:extLst>
          </p:cNvPr>
          <p:cNvSpPr/>
          <p:nvPr/>
        </p:nvSpPr>
        <p:spPr>
          <a:xfrm>
            <a:off x="3894643" y="1753222"/>
            <a:ext cx="7736143" cy="451832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ea typeface="Microsoft JhengHei UI" panose="020B0604030504040204" pitchFamily="34" charset="-120"/>
              <a:cs typeface="Arial" panose="020B0604020202020204" pitchFamily="34" charset="0"/>
            </a:endParaRPr>
          </a:p>
        </p:txBody>
      </p:sp>
      <p:pic>
        <p:nvPicPr>
          <p:cNvPr id="27" name="圖片 2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2418" y="4340058"/>
            <a:ext cx="932203" cy="909077"/>
          </a:xfrm>
          <a:prstGeom prst="rect">
            <a:avLst/>
          </a:prstGeom>
        </p:spPr>
      </p:pic>
      <p:cxnSp>
        <p:nvCxnSpPr>
          <p:cNvPr id="47" name="直線單箭頭接點 46"/>
          <p:cNvCxnSpPr/>
          <p:nvPr/>
        </p:nvCxnSpPr>
        <p:spPr>
          <a:xfrm>
            <a:off x="5245955" y="3449134"/>
            <a:ext cx="360000" cy="0"/>
          </a:xfrm>
          <a:prstGeom prst="straightConnector1">
            <a:avLst/>
          </a:prstGeom>
          <a:ln w="38100">
            <a:solidFill>
              <a:srgbClr val="6666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單箭頭接點 49"/>
          <p:cNvCxnSpPr/>
          <p:nvPr/>
        </p:nvCxnSpPr>
        <p:spPr>
          <a:xfrm>
            <a:off x="7361076" y="4486903"/>
            <a:ext cx="1476000" cy="0"/>
          </a:xfrm>
          <a:prstGeom prst="straightConnector1">
            <a:avLst/>
          </a:prstGeom>
          <a:ln w="38100">
            <a:solidFill>
              <a:srgbClr val="6666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群組 4">
            <a:extLst>
              <a:ext uri="{FF2B5EF4-FFF2-40B4-BE49-F238E27FC236}">
                <a16:creationId xmlns:a16="http://schemas.microsoft.com/office/drawing/2014/main" id="{82A81941-23A1-14E3-A5EB-60B38AF9BEC5}"/>
              </a:ext>
            </a:extLst>
          </p:cNvPr>
          <p:cNvGrpSpPr/>
          <p:nvPr/>
        </p:nvGrpSpPr>
        <p:grpSpPr>
          <a:xfrm>
            <a:off x="5676725" y="3139398"/>
            <a:ext cx="2334228" cy="631823"/>
            <a:chOff x="6826917" y="3888037"/>
            <a:chExt cx="2334228" cy="631823"/>
          </a:xfrm>
        </p:grpSpPr>
        <p:cxnSp>
          <p:nvCxnSpPr>
            <p:cNvPr id="60" name="直線接點 59"/>
            <p:cNvCxnSpPr/>
            <p:nvPr/>
          </p:nvCxnSpPr>
          <p:spPr>
            <a:xfrm>
              <a:off x="6933754" y="4256879"/>
              <a:ext cx="1818585" cy="3222"/>
            </a:xfrm>
            <a:prstGeom prst="line">
              <a:avLst/>
            </a:prstGeom>
            <a:ln w="9525">
              <a:solidFill>
                <a:srgbClr val="6666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線接點 61"/>
            <p:cNvCxnSpPr/>
            <p:nvPr/>
          </p:nvCxnSpPr>
          <p:spPr>
            <a:xfrm>
              <a:off x="6936054" y="4139619"/>
              <a:ext cx="0" cy="121798"/>
            </a:xfrm>
            <a:prstGeom prst="line">
              <a:avLst/>
            </a:prstGeom>
            <a:ln w="9525">
              <a:solidFill>
                <a:srgbClr val="6666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線接點 62"/>
            <p:cNvCxnSpPr/>
            <p:nvPr/>
          </p:nvCxnSpPr>
          <p:spPr>
            <a:xfrm>
              <a:off x="7422114" y="4139619"/>
              <a:ext cx="0" cy="121798"/>
            </a:xfrm>
            <a:prstGeom prst="line">
              <a:avLst/>
            </a:prstGeom>
            <a:ln w="9525">
              <a:solidFill>
                <a:srgbClr val="6666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線接點 63"/>
            <p:cNvCxnSpPr/>
            <p:nvPr/>
          </p:nvCxnSpPr>
          <p:spPr>
            <a:xfrm>
              <a:off x="7688025" y="4139619"/>
              <a:ext cx="0" cy="121798"/>
            </a:xfrm>
            <a:prstGeom prst="line">
              <a:avLst/>
            </a:prstGeom>
            <a:ln w="9525">
              <a:solidFill>
                <a:srgbClr val="6666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線接點 65"/>
            <p:cNvCxnSpPr/>
            <p:nvPr/>
          </p:nvCxnSpPr>
          <p:spPr>
            <a:xfrm>
              <a:off x="7953937" y="4139619"/>
              <a:ext cx="0" cy="121798"/>
            </a:xfrm>
            <a:prstGeom prst="line">
              <a:avLst/>
            </a:prstGeom>
            <a:ln w="9525">
              <a:solidFill>
                <a:srgbClr val="6666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線接點 67"/>
            <p:cNvCxnSpPr/>
            <p:nvPr/>
          </p:nvCxnSpPr>
          <p:spPr>
            <a:xfrm>
              <a:off x="8219847" y="4139619"/>
              <a:ext cx="0" cy="121798"/>
            </a:xfrm>
            <a:prstGeom prst="line">
              <a:avLst/>
            </a:prstGeom>
            <a:ln w="9525">
              <a:solidFill>
                <a:srgbClr val="6666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線接點 69"/>
            <p:cNvCxnSpPr/>
            <p:nvPr/>
          </p:nvCxnSpPr>
          <p:spPr>
            <a:xfrm>
              <a:off x="8485759" y="4139619"/>
              <a:ext cx="0" cy="121798"/>
            </a:xfrm>
            <a:prstGeom prst="line">
              <a:avLst/>
            </a:prstGeom>
            <a:ln w="9525">
              <a:solidFill>
                <a:srgbClr val="6666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線接點 71"/>
            <p:cNvCxnSpPr/>
            <p:nvPr/>
          </p:nvCxnSpPr>
          <p:spPr>
            <a:xfrm>
              <a:off x="8751670" y="4139619"/>
              <a:ext cx="0" cy="121798"/>
            </a:xfrm>
            <a:prstGeom prst="line">
              <a:avLst/>
            </a:prstGeom>
            <a:ln w="9525">
              <a:solidFill>
                <a:srgbClr val="6666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文字方塊 72"/>
            <p:cNvSpPr txBox="1"/>
            <p:nvPr/>
          </p:nvSpPr>
          <p:spPr>
            <a:xfrm>
              <a:off x="6826917" y="3889563"/>
              <a:ext cx="228004" cy="2429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80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74" name="文字方塊 73"/>
            <p:cNvSpPr txBox="1"/>
            <p:nvPr/>
          </p:nvSpPr>
          <p:spPr>
            <a:xfrm>
              <a:off x="7269612" y="3889563"/>
              <a:ext cx="309435" cy="2429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800">
                  <a:latin typeface="Arial" panose="020B0604020202020204" pitchFamily="34" charset="0"/>
                  <a:cs typeface="Arial" panose="020B0604020202020204" pitchFamily="34" charset="0"/>
                </a:rPr>
                <a:t>5.5</a:t>
              </a:r>
            </a:p>
          </p:txBody>
        </p:sp>
        <p:sp>
          <p:nvSpPr>
            <p:cNvPr id="75" name="文字方塊 74"/>
            <p:cNvSpPr txBox="1"/>
            <p:nvPr/>
          </p:nvSpPr>
          <p:spPr>
            <a:xfrm>
              <a:off x="7534193" y="3889563"/>
              <a:ext cx="309435" cy="2429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800">
                  <a:latin typeface="Arial" panose="020B0604020202020204" pitchFamily="34" charset="0"/>
                  <a:cs typeface="Arial" panose="020B0604020202020204" pitchFamily="34" charset="0"/>
                </a:rPr>
                <a:t>7.2</a:t>
              </a:r>
            </a:p>
          </p:txBody>
        </p:sp>
        <p:sp>
          <p:nvSpPr>
            <p:cNvPr id="76" name="文字方塊 75"/>
            <p:cNvSpPr txBox="1"/>
            <p:nvPr/>
          </p:nvSpPr>
          <p:spPr>
            <a:xfrm>
              <a:off x="7799453" y="3889563"/>
              <a:ext cx="309435" cy="2429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800">
                  <a:latin typeface="Arial" panose="020B0604020202020204" pitchFamily="34" charset="0"/>
                  <a:cs typeface="Arial" panose="020B0604020202020204" pitchFamily="34" charset="0"/>
                </a:rPr>
                <a:t>8.9</a:t>
              </a:r>
            </a:p>
          </p:txBody>
        </p:sp>
        <p:sp>
          <p:nvSpPr>
            <p:cNvPr id="77" name="文字方塊 76"/>
            <p:cNvSpPr txBox="1"/>
            <p:nvPr/>
          </p:nvSpPr>
          <p:spPr>
            <a:xfrm>
              <a:off x="8037423" y="3889563"/>
              <a:ext cx="363722" cy="2429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800">
                  <a:latin typeface="Arial" panose="020B0604020202020204" pitchFamily="34" charset="0"/>
                  <a:cs typeface="Arial" panose="020B0604020202020204" pitchFamily="34" charset="0"/>
                </a:rPr>
                <a:t>10.6</a:t>
              </a:r>
            </a:p>
          </p:txBody>
        </p:sp>
        <p:sp>
          <p:nvSpPr>
            <p:cNvPr id="78" name="文字方塊 77"/>
            <p:cNvSpPr txBox="1"/>
            <p:nvPr/>
          </p:nvSpPr>
          <p:spPr>
            <a:xfrm>
              <a:off x="8308971" y="3889563"/>
              <a:ext cx="363722" cy="2429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800">
                  <a:latin typeface="Arial" panose="020B0604020202020204" pitchFamily="34" charset="0"/>
                  <a:cs typeface="Arial" panose="020B0604020202020204" pitchFamily="34" charset="0"/>
                </a:rPr>
                <a:t>12.3</a:t>
              </a:r>
            </a:p>
          </p:txBody>
        </p:sp>
        <p:sp>
          <p:nvSpPr>
            <p:cNvPr id="79" name="文字方塊 78"/>
            <p:cNvSpPr txBox="1"/>
            <p:nvPr/>
          </p:nvSpPr>
          <p:spPr>
            <a:xfrm>
              <a:off x="8610205" y="3889563"/>
              <a:ext cx="282292" cy="2429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800">
                  <a:latin typeface="Arial" panose="020B0604020202020204" pitchFamily="34" charset="0"/>
                  <a:cs typeface="Arial" panose="020B0604020202020204" pitchFamily="34" charset="0"/>
                </a:rPr>
                <a:t>14</a:t>
              </a:r>
            </a:p>
          </p:txBody>
        </p:sp>
        <p:cxnSp>
          <p:nvCxnSpPr>
            <p:cNvPr id="81" name="直線接點 80"/>
            <p:cNvCxnSpPr/>
            <p:nvPr/>
          </p:nvCxnSpPr>
          <p:spPr>
            <a:xfrm>
              <a:off x="7554280" y="4252043"/>
              <a:ext cx="0" cy="40600"/>
            </a:xfrm>
            <a:prstGeom prst="line">
              <a:avLst/>
            </a:prstGeom>
            <a:ln w="9525">
              <a:solidFill>
                <a:srgbClr val="6666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線接點 81"/>
            <p:cNvCxnSpPr/>
            <p:nvPr/>
          </p:nvCxnSpPr>
          <p:spPr>
            <a:xfrm>
              <a:off x="7821289" y="4252043"/>
              <a:ext cx="0" cy="40600"/>
            </a:xfrm>
            <a:prstGeom prst="line">
              <a:avLst/>
            </a:prstGeom>
            <a:ln w="9525">
              <a:solidFill>
                <a:srgbClr val="6666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線接點 82"/>
            <p:cNvCxnSpPr/>
            <p:nvPr/>
          </p:nvCxnSpPr>
          <p:spPr>
            <a:xfrm>
              <a:off x="8622316" y="4252043"/>
              <a:ext cx="0" cy="40600"/>
            </a:xfrm>
            <a:prstGeom prst="line">
              <a:avLst/>
            </a:prstGeom>
            <a:ln w="9525">
              <a:solidFill>
                <a:srgbClr val="6666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線接點 83"/>
            <p:cNvCxnSpPr/>
            <p:nvPr/>
          </p:nvCxnSpPr>
          <p:spPr>
            <a:xfrm>
              <a:off x="8088297" y="4252043"/>
              <a:ext cx="0" cy="40600"/>
            </a:xfrm>
            <a:prstGeom prst="line">
              <a:avLst/>
            </a:prstGeom>
            <a:ln w="9525">
              <a:solidFill>
                <a:srgbClr val="6666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線接點 84"/>
            <p:cNvCxnSpPr/>
            <p:nvPr/>
          </p:nvCxnSpPr>
          <p:spPr>
            <a:xfrm>
              <a:off x="8355306" y="4252043"/>
              <a:ext cx="0" cy="40600"/>
            </a:xfrm>
            <a:prstGeom prst="line">
              <a:avLst/>
            </a:prstGeom>
            <a:ln w="9525">
              <a:solidFill>
                <a:srgbClr val="6666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文字方塊 85"/>
            <p:cNvSpPr txBox="1"/>
            <p:nvPr/>
          </p:nvSpPr>
          <p:spPr>
            <a:xfrm>
              <a:off x="7413218" y="4276889"/>
              <a:ext cx="300083" cy="215444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pPr algn="ctr"/>
              <a:r>
                <a:rPr lang="en-US" altLang="zh-TW" sz="800">
                  <a:latin typeface="Arial"/>
                  <a:cs typeface="Arial"/>
                </a:rPr>
                <a:t>30</a:t>
              </a:r>
              <a:endParaRPr lang="en-US" altLang="zh-TW" sz="8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7" name="文字方塊 86"/>
            <p:cNvSpPr txBox="1"/>
            <p:nvPr/>
          </p:nvSpPr>
          <p:spPr>
            <a:xfrm>
              <a:off x="7677399" y="4276889"/>
              <a:ext cx="300083" cy="215444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pPr algn="ctr"/>
              <a:r>
                <a:rPr lang="en-US" altLang="zh-TW" sz="800">
                  <a:latin typeface="Arial"/>
                  <a:cs typeface="Arial"/>
                </a:rPr>
                <a:t>30</a:t>
              </a:r>
              <a:endParaRPr lang="en-US" altLang="zh-TW" sz="8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8" name="文字方塊 87"/>
            <p:cNvSpPr txBox="1"/>
            <p:nvPr/>
          </p:nvSpPr>
          <p:spPr>
            <a:xfrm>
              <a:off x="7941581" y="4276889"/>
              <a:ext cx="300083" cy="215444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pPr algn="ctr"/>
              <a:r>
                <a:rPr lang="en-US" altLang="zh-TW" sz="800">
                  <a:latin typeface="Arial"/>
                  <a:cs typeface="Arial"/>
                </a:rPr>
                <a:t>30</a:t>
              </a:r>
              <a:endParaRPr lang="en-US" altLang="zh-TW" sz="8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9" name="文字方塊 88"/>
            <p:cNvSpPr txBox="1"/>
            <p:nvPr/>
          </p:nvSpPr>
          <p:spPr>
            <a:xfrm>
              <a:off x="8205762" y="4276889"/>
              <a:ext cx="300083" cy="215444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pPr algn="ctr"/>
              <a:r>
                <a:rPr lang="en-US" altLang="zh-TW" sz="800">
                  <a:latin typeface="Arial"/>
                  <a:cs typeface="Arial"/>
                </a:rPr>
                <a:t>30</a:t>
              </a:r>
              <a:endParaRPr lang="en-US" altLang="zh-TW" sz="8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0" name="文字方塊 89"/>
            <p:cNvSpPr txBox="1"/>
            <p:nvPr/>
          </p:nvSpPr>
          <p:spPr>
            <a:xfrm>
              <a:off x="8469944" y="4276889"/>
              <a:ext cx="300083" cy="215444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pPr algn="ctr"/>
              <a:r>
                <a:rPr lang="en-US" altLang="zh-TW" sz="800">
                  <a:latin typeface="Arial"/>
                  <a:cs typeface="Arial"/>
                </a:rPr>
                <a:t>30</a:t>
              </a:r>
              <a:endParaRPr lang="en-US" altLang="zh-TW" sz="8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1" name="文字方塊 90"/>
            <p:cNvSpPr txBox="1"/>
            <p:nvPr/>
          </p:nvSpPr>
          <p:spPr>
            <a:xfrm>
              <a:off x="8691865" y="4276889"/>
              <a:ext cx="469280" cy="2429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800">
                  <a:latin typeface="Arial" panose="020B0604020202020204" pitchFamily="34" charset="0"/>
                  <a:cs typeface="Arial" panose="020B0604020202020204" pitchFamily="34" charset="0"/>
                </a:rPr>
                <a:t>frames</a:t>
              </a:r>
            </a:p>
          </p:txBody>
        </p:sp>
        <p:sp>
          <p:nvSpPr>
            <p:cNvPr id="92" name="文字方塊 91"/>
            <p:cNvSpPr txBox="1"/>
            <p:nvPr/>
          </p:nvSpPr>
          <p:spPr>
            <a:xfrm>
              <a:off x="8836630" y="3888037"/>
              <a:ext cx="324515" cy="2429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800">
                  <a:latin typeface="Arial" panose="020B0604020202020204" pitchFamily="34" charset="0"/>
                  <a:cs typeface="Arial" panose="020B0604020202020204" pitchFamily="34" charset="0"/>
                </a:rPr>
                <a:t>sec</a:t>
              </a:r>
            </a:p>
          </p:txBody>
        </p:sp>
      </p:grpSp>
      <p:cxnSp>
        <p:nvCxnSpPr>
          <p:cNvPr id="97" name="直線單箭頭接點 96"/>
          <p:cNvCxnSpPr/>
          <p:nvPr/>
        </p:nvCxnSpPr>
        <p:spPr>
          <a:xfrm>
            <a:off x="10191828" y="4829454"/>
            <a:ext cx="364611" cy="0"/>
          </a:xfrm>
          <a:prstGeom prst="straightConnector1">
            <a:avLst/>
          </a:prstGeom>
          <a:ln w="38100">
            <a:solidFill>
              <a:srgbClr val="6666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30">
            <a:extLst>
              <a:ext uri="{FF2B5EF4-FFF2-40B4-BE49-F238E27FC236}">
                <a16:creationId xmlns:a16="http://schemas.microsoft.com/office/drawing/2014/main" id="{630BC01F-166F-4B21-8028-FCE0CFCEE614}"/>
              </a:ext>
            </a:extLst>
          </p:cNvPr>
          <p:cNvSpPr txBox="1"/>
          <p:nvPr/>
        </p:nvSpPr>
        <p:spPr>
          <a:xfrm>
            <a:off x="1511300" y="830441"/>
            <a:ext cx="9169400" cy="5161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300"/>
              </a:lnSpc>
            </a:pPr>
            <a:r>
              <a:rPr lang="en-US" altLang="zh-TW" sz="3600" b="1">
                <a:latin typeface="Arial" panose="020B0604020202020204" pitchFamily="34" charset="0"/>
                <a:ea typeface="Microsoft JhengHei UI" panose="020B0604030504040204" pitchFamily="34" charset="-120"/>
                <a:cs typeface="Arial" panose="020B0604020202020204" pitchFamily="34" charset="0"/>
              </a:rPr>
              <a:t>Flask </a:t>
            </a:r>
            <a:r>
              <a:rPr lang="zh-TW" altLang="en-US" sz="3600" b="1">
                <a:latin typeface="Arial" panose="020B0604020202020204" pitchFamily="34" charset="0"/>
                <a:ea typeface="Microsoft JhengHei UI" panose="020B0604030504040204" pitchFamily="34" charset="-120"/>
                <a:cs typeface="Arial" panose="020B0604020202020204" pitchFamily="34" charset="0"/>
              </a:rPr>
              <a:t>串接</a:t>
            </a:r>
            <a:endParaRPr lang="en-US" sz="3600" b="1">
              <a:latin typeface="Arial" panose="020B0604020202020204" pitchFamily="34" charset="0"/>
              <a:ea typeface="Microsoft JhengHei UI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13" name="Rectangle 31">
            <a:extLst>
              <a:ext uri="{FF2B5EF4-FFF2-40B4-BE49-F238E27FC236}">
                <a16:creationId xmlns:a16="http://schemas.microsoft.com/office/drawing/2014/main" id="{B1FB5B9A-8D7F-4672-80B6-CC27CF72A1F1}"/>
              </a:ext>
            </a:extLst>
          </p:cNvPr>
          <p:cNvSpPr/>
          <p:nvPr/>
        </p:nvSpPr>
        <p:spPr>
          <a:xfrm>
            <a:off x="5715000" y="1559963"/>
            <a:ext cx="762000" cy="5238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ea typeface="Microsoft JhengHei UI" panose="020B0604030504040204" pitchFamily="34" charset="-120"/>
              <a:cs typeface="Arial" panose="020B0604020202020204" pitchFamily="34" charset="0"/>
            </a:endParaRPr>
          </a:p>
        </p:txBody>
      </p:sp>
      <p:pic>
        <p:nvPicPr>
          <p:cNvPr id="122" name="圖片 12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66" b="9007"/>
          <a:stretch/>
        </p:blipFill>
        <p:spPr>
          <a:xfrm>
            <a:off x="6562673" y="2575654"/>
            <a:ext cx="550717" cy="460546"/>
          </a:xfrm>
          <a:prstGeom prst="rect">
            <a:avLst/>
          </a:prstGeom>
        </p:spPr>
      </p:pic>
      <p:pic>
        <p:nvPicPr>
          <p:cNvPr id="124" name="圖片 12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9344" y="4606958"/>
            <a:ext cx="437387" cy="455972"/>
          </a:xfrm>
          <a:prstGeom prst="rect">
            <a:avLst/>
          </a:prstGeom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62FB523F-CAEC-7FA6-D9D9-609618D237B7}"/>
              </a:ext>
            </a:extLst>
          </p:cNvPr>
          <p:cNvSpPr txBox="1"/>
          <p:nvPr/>
        </p:nvSpPr>
        <p:spPr>
          <a:xfrm>
            <a:off x="7337365" y="4486820"/>
            <a:ext cx="1428596" cy="30777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en-US" sz="1400">
                <a:latin typeface="Arial"/>
                <a:cs typeface="Arial"/>
              </a:rPr>
              <a:t>multiprocessing</a:t>
            </a:r>
            <a:endParaRPr lang="zh-TW" altLang="en-US" sz="1400">
              <a:latin typeface="Arial"/>
              <a:cs typeface="Arial"/>
            </a:endParaRPr>
          </a:p>
        </p:txBody>
      </p:sp>
      <p:pic>
        <p:nvPicPr>
          <p:cNvPr id="118" name="圖片 11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0077" y="5385688"/>
            <a:ext cx="1161387" cy="500347"/>
          </a:xfrm>
          <a:prstGeom prst="rect">
            <a:avLst/>
          </a:prstGeom>
        </p:spPr>
      </p:pic>
      <p:cxnSp>
        <p:nvCxnSpPr>
          <p:cNvPr id="8" name="直線單箭頭接點 22">
            <a:extLst>
              <a:ext uri="{FF2B5EF4-FFF2-40B4-BE49-F238E27FC236}">
                <a16:creationId xmlns:a16="http://schemas.microsoft.com/office/drawing/2014/main" id="{22645483-6E03-9D23-DC62-441EF241FD50}"/>
              </a:ext>
            </a:extLst>
          </p:cNvPr>
          <p:cNvCxnSpPr>
            <a:cxnSpLocks/>
          </p:cNvCxnSpPr>
          <p:nvPr/>
        </p:nvCxnSpPr>
        <p:spPr>
          <a:xfrm>
            <a:off x="3631307" y="3345565"/>
            <a:ext cx="543263" cy="0"/>
          </a:xfrm>
          <a:prstGeom prst="straightConnector1">
            <a:avLst/>
          </a:prstGeom>
          <a:ln w="38100">
            <a:solidFill>
              <a:srgbClr val="6666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直線單箭頭接點 22">
            <a:extLst>
              <a:ext uri="{FF2B5EF4-FFF2-40B4-BE49-F238E27FC236}">
                <a16:creationId xmlns:a16="http://schemas.microsoft.com/office/drawing/2014/main" id="{47829CD5-9B49-B5AA-65AF-DA709C7868C4}"/>
              </a:ext>
            </a:extLst>
          </p:cNvPr>
          <p:cNvCxnSpPr>
            <a:cxnSpLocks/>
          </p:cNvCxnSpPr>
          <p:nvPr/>
        </p:nvCxnSpPr>
        <p:spPr>
          <a:xfrm flipH="1">
            <a:off x="3622163" y="3609116"/>
            <a:ext cx="543263" cy="0"/>
          </a:xfrm>
          <a:prstGeom prst="straightConnector1">
            <a:avLst/>
          </a:prstGeom>
          <a:ln w="38100">
            <a:solidFill>
              <a:srgbClr val="6666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文字方塊 118"/>
          <p:cNvSpPr txBox="1"/>
          <p:nvPr/>
        </p:nvSpPr>
        <p:spPr>
          <a:xfrm>
            <a:off x="9147926" y="5319084"/>
            <a:ext cx="1103187" cy="959943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1200" b="1">
                <a:latin typeface="Arial" panose="020B0604020202020204" pitchFamily="34" charset="0"/>
                <a:cs typeface="Arial" panose="020B0604020202020204" pitchFamily="34" charset="0"/>
              </a:rPr>
              <a:t>ML Model</a:t>
            </a:r>
          </a:p>
          <a:p>
            <a:pPr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200">
                <a:latin typeface="Arial" panose="020B0604020202020204" pitchFamily="34" charset="0"/>
                <a:ea typeface="Microsoft JhengHei UI" panose="020B0604030504040204" pitchFamily="34" charset="-120"/>
                <a:cs typeface="Arial" panose="020B0604020202020204" pitchFamily="34" charset="0"/>
              </a:rPr>
              <a:t>情緒分析</a:t>
            </a:r>
            <a:endParaRPr lang="en-US" altLang="zh-TW" sz="1200">
              <a:latin typeface="Arial" panose="020B0604020202020204" pitchFamily="34" charset="0"/>
              <a:ea typeface="Microsoft JhengHei UI" panose="020B0604030504040204" pitchFamily="34" charset="-120"/>
              <a:cs typeface="Arial" panose="020B0604020202020204" pitchFamily="34" charset="0"/>
            </a:endParaRPr>
          </a:p>
          <a:p>
            <a:pPr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200">
                <a:latin typeface="Arial" panose="020B0604020202020204" pitchFamily="34" charset="0"/>
                <a:ea typeface="Microsoft JhengHei UI" panose="020B0604030504040204" pitchFamily="34" charset="-120"/>
                <a:cs typeface="Arial" panose="020B0604020202020204" pitchFamily="34" charset="0"/>
              </a:rPr>
              <a:t>年齡 </a:t>
            </a:r>
            <a:r>
              <a:rPr lang="en-US" altLang="zh-TW" sz="1200">
                <a:latin typeface="Arial" panose="020B0604020202020204" pitchFamily="34" charset="0"/>
                <a:ea typeface="Microsoft JhengHei UI" panose="020B0604030504040204" pitchFamily="34" charset="-120"/>
                <a:cs typeface="Arial" panose="020B0604020202020204" pitchFamily="34" charset="0"/>
              </a:rPr>
              <a:t>/ </a:t>
            </a:r>
            <a:r>
              <a:rPr lang="zh-TW" altLang="en-US" sz="1200">
                <a:latin typeface="Arial" panose="020B0604020202020204" pitchFamily="34" charset="0"/>
                <a:ea typeface="Microsoft JhengHei UI" panose="020B0604030504040204" pitchFamily="34" charset="-120"/>
                <a:cs typeface="Arial" panose="020B0604020202020204" pitchFamily="34" charset="0"/>
              </a:rPr>
              <a:t>性別</a:t>
            </a:r>
          </a:p>
        </p:txBody>
      </p:sp>
      <p:sp>
        <p:nvSpPr>
          <p:cNvPr id="125" name="矩形 124"/>
          <p:cNvSpPr/>
          <p:nvPr/>
        </p:nvSpPr>
        <p:spPr>
          <a:xfrm>
            <a:off x="6089828" y="5835734"/>
            <a:ext cx="1261884" cy="37741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TW" altLang="en-US" sz="1400">
                <a:latin typeface="Arial" panose="020B0604020202020204" pitchFamily="34" charset="0"/>
                <a:ea typeface="Microsoft JhengHei UI" panose="020B0604030504040204" pitchFamily="34" charset="-120"/>
                <a:cs typeface="Arial" panose="020B0604020202020204" pitchFamily="34" charset="0"/>
              </a:rPr>
              <a:t>情緒分析結果</a:t>
            </a:r>
            <a:endParaRPr lang="en-US" altLang="zh-TW" sz="1400">
              <a:latin typeface="Arial" panose="020B0604020202020204" pitchFamily="34" charset="0"/>
              <a:ea typeface="Microsoft JhengHei UI" panose="020B0604030504040204" pitchFamily="34" charset="-120"/>
              <a:cs typeface="Arial" panose="020B0604020202020204" pitchFamily="34" charset="0"/>
            </a:endParaRPr>
          </a:p>
        </p:txBody>
      </p:sp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8B289C69-089D-643C-DC31-7422D2305D48}"/>
              </a:ext>
            </a:extLst>
          </p:cNvPr>
          <p:cNvCxnSpPr/>
          <p:nvPr/>
        </p:nvCxnSpPr>
        <p:spPr>
          <a:xfrm flipH="1" flipV="1">
            <a:off x="4703006" y="4037125"/>
            <a:ext cx="0" cy="1188000"/>
          </a:xfrm>
          <a:prstGeom prst="straightConnector1">
            <a:avLst/>
          </a:prstGeom>
          <a:ln w="38100">
            <a:solidFill>
              <a:srgbClr val="6666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F59798DF-A71D-21FD-19D5-C689EE2630BE}"/>
              </a:ext>
            </a:extLst>
          </p:cNvPr>
          <p:cNvCxnSpPr/>
          <p:nvPr/>
        </p:nvCxnSpPr>
        <p:spPr>
          <a:xfrm>
            <a:off x="4692529" y="5208038"/>
            <a:ext cx="4115644" cy="2857"/>
          </a:xfrm>
          <a:prstGeom prst="line">
            <a:avLst/>
          </a:prstGeom>
          <a:ln w="38100">
            <a:solidFill>
              <a:srgbClr val="6666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矩形 122"/>
          <p:cNvSpPr/>
          <p:nvPr/>
        </p:nvSpPr>
        <p:spPr>
          <a:xfrm>
            <a:off x="4293029" y="4016100"/>
            <a:ext cx="7053465" cy="2115553"/>
          </a:xfrm>
          <a:prstGeom prst="rect">
            <a:avLst/>
          </a:prstGeom>
          <a:solidFill>
            <a:srgbClr val="F2F2F2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4" name="圖片 15" descr="一張含有 螢幕擷取畫面, 黑色, 圓形, 黑暗 的圖片&#10;&#10;自動產生的描述">
            <a:extLst>
              <a:ext uri="{FF2B5EF4-FFF2-40B4-BE49-F238E27FC236}">
                <a16:creationId xmlns:a16="http://schemas.microsoft.com/office/drawing/2014/main" id="{C6055485-87DD-7865-D588-B15BC0B00A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84212" y="4241834"/>
            <a:ext cx="509753" cy="422720"/>
          </a:xfrm>
          <a:prstGeom prst="rect">
            <a:avLst/>
          </a:prstGeom>
        </p:spPr>
      </p:pic>
      <p:grpSp>
        <p:nvGrpSpPr>
          <p:cNvPr id="106" name="群組 105">
            <a:extLst>
              <a:ext uri="{FF2B5EF4-FFF2-40B4-BE49-F238E27FC236}">
                <a16:creationId xmlns:a16="http://schemas.microsoft.com/office/drawing/2014/main" id="{E74D2345-28CB-C7A1-33A1-627FBC14C601}"/>
              </a:ext>
            </a:extLst>
          </p:cNvPr>
          <p:cNvGrpSpPr/>
          <p:nvPr/>
        </p:nvGrpSpPr>
        <p:grpSpPr>
          <a:xfrm>
            <a:off x="6081" y="6423446"/>
            <a:ext cx="12171989" cy="446745"/>
            <a:chOff x="6081" y="6423446"/>
            <a:chExt cx="12171989" cy="446745"/>
          </a:xfrm>
        </p:grpSpPr>
        <p:sp>
          <p:nvSpPr>
            <p:cNvPr id="107" name="五邊形 106">
              <a:extLst>
                <a:ext uri="{FF2B5EF4-FFF2-40B4-BE49-F238E27FC236}">
                  <a16:creationId xmlns:a16="http://schemas.microsoft.com/office/drawing/2014/main" id="{4D1A9009-C270-5C95-04F3-35A87A759619}"/>
                </a:ext>
              </a:extLst>
            </p:cNvPr>
            <p:cNvSpPr/>
            <p:nvPr/>
          </p:nvSpPr>
          <p:spPr>
            <a:xfrm>
              <a:off x="6081" y="6423448"/>
              <a:ext cx="1836000" cy="434551"/>
            </a:xfrm>
            <a:prstGeom prst="homePlat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TW" b="1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Montserrat Light" charset="0"/>
              </a:endParaRPr>
            </a:p>
          </p:txBody>
        </p:sp>
        <p:sp>
          <p:nvSpPr>
            <p:cNvPr id="110" name="＞形箭號 109">
              <a:extLst>
                <a:ext uri="{FF2B5EF4-FFF2-40B4-BE49-F238E27FC236}">
                  <a16:creationId xmlns:a16="http://schemas.microsoft.com/office/drawing/2014/main" id="{FF5A2342-5C4E-BF4B-E4FA-504CFBB1A19F}"/>
                </a:ext>
              </a:extLst>
            </p:cNvPr>
            <p:cNvSpPr/>
            <p:nvPr/>
          </p:nvSpPr>
          <p:spPr>
            <a:xfrm>
              <a:off x="3460015" y="6435638"/>
              <a:ext cx="1836000" cy="434552"/>
            </a:xfrm>
            <a:prstGeom prst="chevron">
              <a:avLst/>
            </a:prstGeom>
            <a:solidFill>
              <a:srgbClr val="EEEB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11" name="＞形箭號 110">
              <a:extLst>
                <a:ext uri="{FF2B5EF4-FFF2-40B4-BE49-F238E27FC236}">
                  <a16:creationId xmlns:a16="http://schemas.microsoft.com/office/drawing/2014/main" id="{24A5CD21-A831-ED58-578B-E98C9E8C6682}"/>
                </a:ext>
              </a:extLst>
            </p:cNvPr>
            <p:cNvSpPr/>
            <p:nvPr/>
          </p:nvSpPr>
          <p:spPr>
            <a:xfrm>
              <a:off x="5194136" y="6435639"/>
              <a:ext cx="1836000" cy="434552"/>
            </a:xfrm>
            <a:prstGeom prst="chevron">
              <a:avLst/>
            </a:prstGeom>
            <a:solidFill>
              <a:srgbClr val="EEEB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14" name="＞形箭號 113">
              <a:extLst>
                <a:ext uri="{FF2B5EF4-FFF2-40B4-BE49-F238E27FC236}">
                  <a16:creationId xmlns:a16="http://schemas.microsoft.com/office/drawing/2014/main" id="{DFCF7635-019D-6597-E2F8-DC681ABAC837}"/>
                </a:ext>
              </a:extLst>
            </p:cNvPr>
            <p:cNvSpPr/>
            <p:nvPr/>
          </p:nvSpPr>
          <p:spPr>
            <a:xfrm>
              <a:off x="6914178" y="6423446"/>
              <a:ext cx="1836000" cy="434552"/>
            </a:xfrm>
            <a:prstGeom prst="chevron">
              <a:avLst/>
            </a:prstGeom>
            <a:solidFill>
              <a:srgbClr val="EEEB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15" name="＞形箭號 114">
              <a:extLst>
                <a:ext uri="{FF2B5EF4-FFF2-40B4-BE49-F238E27FC236}">
                  <a16:creationId xmlns:a16="http://schemas.microsoft.com/office/drawing/2014/main" id="{B6A98180-5EBF-1973-36D1-DA0F8DEB5B9D}"/>
                </a:ext>
              </a:extLst>
            </p:cNvPr>
            <p:cNvSpPr/>
            <p:nvPr/>
          </p:nvSpPr>
          <p:spPr>
            <a:xfrm>
              <a:off x="8622028" y="6435637"/>
              <a:ext cx="1836000" cy="434552"/>
            </a:xfrm>
            <a:prstGeom prst="chevron">
              <a:avLst/>
            </a:prstGeom>
            <a:solidFill>
              <a:srgbClr val="EEEB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16" name="＞形箭號 115">
              <a:extLst>
                <a:ext uri="{FF2B5EF4-FFF2-40B4-BE49-F238E27FC236}">
                  <a16:creationId xmlns:a16="http://schemas.microsoft.com/office/drawing/2014/main" id="{9B7D716B-DCE6-342C-EE3B-5D03C7CB737B}"/>
                </a:ext>
              </a:extLst>
            </p:cNvPr>
            <p:cNvSpPr/>
            <p:nvPr/>
          </p:nvSpPr>
          <p:spPr>
            <a:xfrm>
              <a:off x="10342070" y="6435637"/>
              <a:ext cx="1836000" cy="434552"/>
            </a:xfrm>
            <a:prstGeom prst="chevron">
              <a:avLst/>
            </a:prstGeom>
            <a:solidFill>
              <a:srgbClr val="EEEB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95" name="直線單箭頭接點 94"/>
          <p:cNvCxnSpPr/>
          <p:nvPr/>
        </p:nvCxnSpPr>
        <p:spPr>
          <a:xfrm>
            <a:off x="1384226" y="3351341"/>
            <a:ext cx="1440000" cy="0"/>
          </a:xfrm>
          <a:prstGeom prst="straightConnector1">
            <a:avLst/>
          </a:prstGeom>
          <a:ln w="38100">
            <a:solidFill>
              <a:srgbClr val="6666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文字方塊 97"/>
          <p:cNvSpPr txBox="1"/>
          <p:nvPr/>
        </p:nvSpPr>
        <p:spPr>
          <a:xfrm>
            <a:off x="2781827" y="3790563"/>
            <a:ext cx="79747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zh-TW" sz="1200" b="1">
                <a:latin typeface="Arial" panose="020B0604020202020204" pitchFamily="34" charset="0"/>
                <a:cs typeface="Arial" panose="020B0604020202020204" pitchFamily="34" charset="0"/>
              </a:rPr>
              <a:t>Server</a:t>
            </a:r>
            <a:endParaRPr lang="zh-TW" altLang="en-US" sz="12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9" name="圖片 9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6714" y="3239308"/>
            <a:ext cx="690260" cy="225662"/>
          </a:xfrm>
          <a:prstGeom prst="rect">
            <a:avLst/>
          </a:prstGeom>
        </p:spPr>
      </p:pic>
      <p:pic>
        <p:nvPicPr>
          <p:cNvPr id="101" name="圖片 100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54" b="10725"/>
          <a:stretch/>
        </p:blipFill>
        <p:spPr>
          <a:xfrm>
            <a:off x="1798247" y="2625360"/>
            <a:ext cx="547194" cy="442246"/>
          </a:xfrm>
          <a:prstGeom prst="rect">
            <a:avLst/>
          </a:prstGeom>
        </p:spPr>
      </p:pic>
      <p:pic>
        <p:nvPicPr>
          <p:cNvPr id="102" name="圖片 101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00" t="12360" r="15650" b="20139"/>
          <a:stretch/>
        </p:blipFill>
        <p:spPr>
          <a:xfrm>
            <a:off x="2959090" y="3188930"/>
            <a:ext cx="528614" cy="587200"/>
          </a:xfrm>
          <a:prstGeom prst="rect">
            <a:avLst/>
          </a:prstGeom>
        </p:spPr>
      </p:pic>
      <p:sp>
        <p:nvSpPr>
          <p:cNvPr id="103" name="文字方塊 102">
            <a:extLst>
              <a:ext uri="{FF2B5EF4-FFF2-40B4-BE49-F238E27FC236}">
                <a16:creationId xmlns:a16="http://schemas.microsoft.com/office/drawing/2014/main" id="{6F2FEA39-2D2F-BCC5-D949-A28176EC34B8}"/>
              </a:ext>
            </a:extLst>
          </p:cNvPr>
          <p:cNvSpPr txBox="1"/>
          <p:nvPr/>
        </p:nvSpPr>
        <p:spPr>
          <a:xfrm>
            <a:off x="1454455" y="2189020"/>
            <a:ext cx="1260177" cy="45820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200000"/>
              </a:lnSpc>
            </a:pPr>
            <a:r>
              <a:rPr lang="zh-TW" altLang="en-US" sz="1400">
                <a:latin typeface="Arial" panose="020B0604020202020204" pitchFamily="34" charset="0"/>
                <a:ea typeface="Microsoft JhengHei UI" panose="020B0604030504040204" pitchFamily="34" charset="-120"/>
                <a:cs typeface="Arial" panose="020B0604020202020204" pitchFamily="34" charset="0"/>
              </a:rPr>
              <a:t>受測者影片</a:t>
            </a:r>
            <a:endParaRPr lang="en-US" altLang="zh-TW" sz="1400">
              <a:latin typeface="Arial" panose="020B0604020202020204" pitchFamily="34" charset="0"/>
              <a:ea typeface="Microsoft JhengHei UI" panose="020B0604030504040204" pitchFamily="34" charset="-120"/>
              <a:cs typeface="Arial" panose="020B0604020202020204" pitchFamily="34" charset="0"/>
            </a:endParaRPr>
          </a:p>
        </p:txBody>
      </p:sp>
      <p:pic>
        <p:nvPicPr>
          <p:cNvPr id="104" name="圖片 10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274" y="2864242"/>
            <a:ext cx="691157" cy="1303744"/>
          </a:xfrm>
          <a:prstGeom prst="rect">
            <a:avLst/>
          </a:prstGeom>
        </p:spPr>
      </p:pic>
      <p:cxnSp>
        <p:nvCxnSpPr>
          <p:cNvPr id="105" name="直線單箭頭接點 104"/>
          <p:cNvCxnSpPr/>
          <p:nvPr/>
        </p:nvCxnSpPr>
        <p:spPr>
          <a:xfrm flipH="1">
            <a:off x="1354006" y="3609247"/>
            <a:ext cx="1440000" cy="0"/>
          </a:xfrm>
          <a:prstGeom prst="straightConnector1">
            <a:avLst/>
          </a:prstGeom>
          <a:ln w="38100">
            <a:solidFill>
              <a:srgbClr val="6666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文字方塊 116"/>
          <p:cNvSpPr txBox="1"/>
          <p:nvPr/>
        </p:nvSpPr>
        <p:spPr>
          <a:xfrm>
            <a:off x="546518" y="4195489"/>
            <a:ext cx="612668" cy="276999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en-US" altLang="zh-TW" sz="1200" b="1">
                <a:latin typeface="Arial" panose="020B0604020202020204" pitchFamily="34" charset="0"/>
                <a:cs typeface="Arial" panose="020B0604020202020204" pitchFamily="34" charset="0"/>
              </a:rPr>
              <a:t>Client</a:t>
            </a:r>
            <a:endParaRPr lang="zh-TW" altLang="en-US" sz="12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31" name="直線單箭頭接點 130"/>
          <p:cNvCxnSpPr/>
          <p:nvPr/>
        </p:nvCxnSpPr>
        <p:spPr>
          <a:xfrm rot="5400000">
            <a:off x="6655912" y="3955999"/>
            <a:ext cx="360000" cy="0"/>
          </a:xfrm>
          <a:prstGeom prst="straightConnector1">
            <a:avLst/>
          </a:prstGeom>
          <a:ln w="38100">
            <a:solidFill>
              <a:srgbClr val="6666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>
            <a:extLst>
              <a:ext uri="{FF2B5EF4-FFF2-40B4-BE49-F238E27FC236}">
                <a16:creationId xmlns:a16="http://schemas.microsoft.com/office/drawing/2014/main" id="{4A4951BD-C6DB-5F4E-BB13-D9ABB8436E12}"/>
              </a:ext>
            </a:extLst>
          </p:cNvPr>
          <p:cNvSpPr txBox="1"/>
          <p:nvPr/>
        </p:nvSpPr>
        <p:spPr>
          <a:xfrm>
            <a:off x="6898244" y="3792322"/>
            <a:ext cx="2036135" cy="30777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en-US" sz="1400" err="1">
                <a:latin typeface="Arial"/>
                <a:cs typeface="Arial"/>
              </a:rPr>
              <a:t>Haar</a:t>
            </a:r>
            <a:r>
              <a:rPr lang="en-US" sz="1400">
                <a:latin typeface="Arial"/>
                <a:cs typeface="Arial"/>
              </a:rPr>
              <a:t> cascade classifier</a:t>
            </a:r>
            <a:endParaRPr lang="zh-TW" altLang="en-US" sz="1400">
              <a:latin typeface="Arial"/>
              <a:cs typeface="Arial"/>
            </a:endParaRPr>
          </a:p>
        </p:txBody>
      </p:sp>
      <p:sp>
        <p:nvSpPr>
          <p:cNvPr id="93" name="矩形 92"/>
          <p:cNvSpPr/>
          <p:nvPr/>
        </p:nvSpPr>
        <p:spPr>
          <a:xfrm>
            <a:off x="3574909" y="3537678"/>
            <a:ext cx="320728" cy="391385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4" name="矩形 93"/>
          <p:cNvSpPr/>
          <p:nvPr/>
        </p:nvSpPr>
        <p:spPr>
          <a:xfrm>
            <a:off x="3891931" y="3456044"/>
            <a:ext cx="343044" cy="785790"/>
          </a:xfrm>
          <a:prstGeom prst="rect">
            <a:avLst/>
          </a:prstGeom>
          <a:solidFill>
            <a:srgbClr val="F2F2F2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0" name="文字方塊 99"/>
          <p:cNvSpPr txBox="1"/>
          <p:nvPr/>
        </p:nvSpPr>
        <p:spPr>
          <a:xfrm>
            <a:off x="5883613" y="2206553"/>
            <a:ext cx="19019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200" b="1">
                <a:latin typeface="Arial" panose="020B0604020202020204" pitchFamily="34" charset="0"/>
                <a:cs typeface="Arial" panose="020B0604020202020204" pitchFamily="34" charset="0"/>
              </a:rPr>
              <a:t>Convert Video to Image</a:t>
            </a:r>
            <a:endParaRPr lang="zh-TW" altLang="en-US" sz="12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6" name="圖片 12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8753" y="3785558"/>
            <a:ext cx="1161387" cy="500347"/>
          </a:xfrm>
          <a:prstGeom prst="rect">
            <a:avLst/>
          </a:prstGeom>
        </p:spPr>
      </p:pic>
      <p:sp>
        <p:nvSpPr>
          <p:cNvPr id="127" name="矩形 126"/>
          <p:cNvSpPr/>
          <p:nvPr/>
        </p:nvSpPr>
        <p:spPr>
          <a:xfrm>
            <a:off x="1468504" y="4235604"/>
            <a:ext cx="1261884" cy="37741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TW" altLang="en-US" sz="1400">
                <a:latin typeface="Arial" panose="020B0604020202020204" pitchFamily="34" charset="0"/>
                <a:ea typeface="Microsoft JhengHei UI" panose="020B0604030504040204" pitchFamily="34" charset="-120"/>
                <a:cs typeface="Arial" panose="020B0604020202020204" pitchFamily="34" charset="0"/>
              </a:rPr>
              <a:t>情緒分析結果</a:t>
            </a:r>
            <a:endParaRPr lang="en-US" altLang="zh-TW" sz="1400">
              <a:latin typeface="Arial" panose="020B0604020202020204" pitchFamily="34" charset="0"/>
              <a:ea typeface="Microsoft JhengHei UI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80" name="矩形 79"/>
          <p:cNvSpPr/>
          <p:nvPr/>
        </p:nvSpPr>
        <p:spPr>
          <a:xfrm>
            <a:off x="1236154" y="3537677"/>
            <a:ext cx="1654658" cy="1126877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8" name="矩形 127"/>
          <p:cNvSpPr/>
          <p:nvPr/>
        </p:nvSpPr>
        <p:spPr>
          <a:xfrm>
            <a:off x="382829" y="2757577"/>
            <a:ext cx="887755" cy="184938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9" name="＞形箭號 128">
            <a:extLst>
              <a:ext uri="{FF2B5EF4-FFF2-40B4-BE49-F238E27FC236}">
                <a16:creationId xmlns:a16="http://schemas.microsoft.com/office/drawing/2014/main" id="{CBA5E02F-2754-4EF0-2CFE-877AAA76137C}"/>
              </a:ext>
            </a:extLst>
          </p:cNvPr>
          <p:cNvSpPr/>
          <p:nvPr/>
        </p:nvSpPr>
        <p:spPr>
          <a:xfrm>
            <a:off x="1738909" y="6423447"/>
            <a:ext cx="1836000" cy="434552"/>
          </a:xfrm>
          <a:prstGeom prst="chevro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Montserrat Light" charset="0"/>
              </a:rPr>
              <a:t>全端建立</a:t>
            </a:r>
            <a:endParaRPr lang="en-US" altLang="zh-TW" b="1">
              <a:solidFill>
                <a:schemeClr val="tx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  <a:cs typeface="Montserrat Light" charset="0"/>
            </a:endParaRPr>
          </a:p>
        </p:txBody>
      </p:sp>
      <p:pic>
        <p:nvPicPr>
          <p:cNvPr id="130" name="圖片 129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00" r="18373"/>
          <a:stretch/>
        </p:blipFill>
        <p:spPr>
          <a:xfrm>
            <a:off x="10385853" y="2160321"/>
            <a:ext cx="831443" cy="786987"/>
          </a:xfrm>
          <a:prstGeom prst="rect">
            <a:avLst/>
          </a:prstGeom>
        </p:spPr>
      </p:pic>
      <p:pic>
        <p:nvPicPr>
          <p:cNvPr id="12" name="圖片 11" descr="一張含有 寫生, 圓形, 圖畫, 黑色 的圖片&#10;&#10;自動產生的描述">
            <a:extLst>
              <a:ext uri="{FF2B5EF4-FFF2-40B4-BE49-F238E27FC236}">
                <a16:creationId xmlns:a16="http://schemas.microsoft.com/office/drawing/2014/main" id="{EC831821-35D5-5B4D-C752-92E5D4B227AA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4224" y="3026521"/>
            <a:ext cx="840875" cy="845226"/>
          </a:xfrm>
          <a:prstGeom prst="rect">
            <a:avLst/>
          </a:prstGeom>
        </p:spPr>
      </p:pic>
      <p:pic>
        <p:nvPicPr>
          <p:cNvPr id="15" name="圖片 14" descr="一張含有 黑色, 黑暗, 煙火, 夜晚 的圖片&#10;&#10;自動產生的描述">
            <a:extLst>
              <a:ext uri="{FF2B5EF4-FFF2-40B4-BE49-F238E27FC236}">
                <a16:creationId xmlns:a16="http://schemas.microsoft.com/office/drawing/2014/main" id="{4664582A-FE5E-A2E0-0747-E208B37E72D7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034" y="2203391"/>
            <a:ext cx="848494" cy="635552"/>
          </a:xfrm>
          <a:prstGeom prst="rect">
            <a:avLst/>
          </a:prstGeom>
        </p:spPr>
      </p:pic>
      <p:pic>
        <p:nvPicPr>
          <p:cNvPr id="96" name="圖片版面配置區 15"/>
          <p:cNvPicPr>
            <a:picLocks noGrp="1" noChangeAspect="1"/>
          </p:cNvPicPr>
          <p:nvPr>
            <p:ph type="pic" sz="quarter" idx="4294967295"/>
          </p:nvPr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37" t="555" r="-8377" b="11071"/>
          <a:stretch/>
        </p:blipFill>
        <p:spPr>
          <a:xfrm>
            <a:off x="10205883" y="91939"/>
            <a:ext cx="916078" cy="916077"/>
          </a:xfrm>
          <a:custGeom>
            <a:avLst/>
            <a:gdLst>
              <a:gd name="connsiteX0" fmla="*/ 927100 w 1854200"/>
              <a:gd name="connsiteY0" fmla="*/ 0 h 1854198"/>
              <a:gd name="connsiteX1" fmla="*/ 1854200 w 1854200"/>
              <a:gd name="connsiteY1" fmla="*/ 927099 h 1854198"/>
              <a:gd name="connsiteX2" fmla="*/ 927100 w 1854200"/>
              <a:gd name="connsiteY2" fmla="*/ 1854198 h 1854198"/>
              <a:gd name="connsiteX3" fmla="*/ 0 w 1854200"/>
              <a:gd name="connsiteY3" fmla="*/ 927099 h 1854198"/>
              <a:gd name="connsiteX4" fmla="*/ 927100 w 1854200"/>
              <a:gd name="connsiteY4" fmla="*/ 0 h 1854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54200" h="1854198">
                <a:moveTo>
                  <a:pt x="927100" y="0"/>
                </a:moveTo>
                <a:cubicBezTo>
                  <a:pt x="1439123" y="0"/>
                  <a:pt x="1854200" y="415076"/>
                  <a:pt x="1854200" y="927099"/>
                </a:cubicBezTo>
                <a:cubicBezTo>
                  <a:pt x="1854200" y="1439122"/>
                  <a:pt x="1439123" y="1854198"/>
                  <a:pt x="927100" y="1854198"/>
                </a:cubicBezTo>
                <a:cubicBezTo>
                  <a:pt x="415077" y="1854198"/>
                  <a:pt x="0" y="1439122"/>
                  <a:pt x="0" y="927099"/>
                </a:cubicBezTo>
                <a:cubicBezTo>
                  <a:pt x="0" y="415076"/>
                  <a:pt x="415077" y="0"/>
                  <a:pt x="927100" y="0"/>
                </a:cubicBezTo>
                <a:close/>
              </a:path>
            </a:pathLst>
          </a:custGeom>
        </p:spPr>
      </p:pic>
      <p:sp>
        <p:nvSpPr>
          <p:cNvPr id="108" name="文字方塊 107"/>
          <p:cNvSpPr txBox="1"/>
          <p:nvPr/>
        </p:nvSpPr>
        <p:spPr>
          <a:xfrm>
            <a:off x="10342070" y="740814"/>
            <a:ext cx="6078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100" b="1">
                <a:solidFill>
                  <a:schemeClr val="bg1"/>
                </a:solidFill>
                <a:effectLst>
                  <a:outerShdw blurRad="647700" dist="38100" dir="2700000" algn="tl" rotWithShape="0">
                    <a:prstClr val="black">
                      <a:alpha val="91000"/>
                    </a:prst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楊婕妤</a:t>
            </a:r>
          </a:p>
        </p:txBody>
      </p:sp>
    </p:spTree>
    <p:extLst>
      <p:ext uri="{BB962C8B-B14F-4D97-AF65-F5344CB8AC3E}">
        <p14:creationId xmlns:p14="http://schemas.microsoft.com/office/powerpoint/2010/main" val="37498797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67BE715-4B76-5A67-1FDF-BF6716AD8717}"/>
              </a:ext>
            </a:extLst>
          </p:cNvPr>
          <p:cNvSpPr/>
          <p:nvPr/>
        </p:nvSpPr>
        <p:spPr>
          <a:xfrm>
            <a:off x="3894643" y="1753222"/>
            <a:ext cx="7736143" cy="451832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ea typeface="Microsoft JhengHei UI" panose="020B0604030504040204" pitchFamily="34" charset="-120"/>
              <a:cs typeface="Arial" panose="020B0604020202020204" pitchFamily="34" charset="0"/>
            </a:endParaRPr>
          </a:p>
        </p:txBody>
      </p:sp>
      <p:pic>
        <p:nvPicPr>
          <p:cNvPr id="27" name="圖片 2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2418" y="4340058"/>
            <a:ext cx="932203" cy="909077"/>
          </a:xfrm>
          <a:prstGeom prst="rect">
            <a:avLst/>
          </a:prstGeom>
        </p:spPr>
      </p:pic>
      <p:sp>
        <p:nvSpPr>
          <p:cNvPr id="13" name="文字方塊 12"/>
          <p:cNvSpPr txBox="1"/>
          <p:nvPr/>
        </p:nvSpPr>
        <p:spPr>
          <a:xfrm>
            <a:off x="9147926" y="5319084"/>
            <a:ext cx="1103187" cy="959943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1200" b="1">
                <a:latin typeface="Arial" panose="020B0604020202020204" pitchFamily="34" charset="0"/>
                <a:cs typeface="Arial" panose="020B0604020202020204" pitchFamily="34" charset="0"/>
              </a:rPr>
              <a:t>ML Model</a:t>
            </a:r>
          </a:p>
          <a:p>
            <a:pPr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200">
                <a:latin typeface="Arial" panose="020B0604020202020204" pitchFamily="34" charset="0"/>
                <a:ea typeface="Microsoft JhengHei UI" panose="020B0604030504040204" pitchFamily="34" charset="-120"/>
                <a:cs typeface="Arial" panose="020B0604020202020204" pitchFamily="34" charset="0"/>
              </a:rPr>
              <a:t>情緒分析</a:t>
            </a:r>
            <a:endParaRPr lang="en-US" altLang="zh-TW" sz="1200">
              <a:latin typeface="Arial" panose="020B0604020202020204" pitchFamily="34" charset="0"/>
              <a:ea typeface="Microsoft JhengHei UI" panose="020B0604030504040204" pitchFamily="34" charset="-120"/>
              <a:cs typeface="Arial" panose="020B0604020202020204" pitchFamily="34" charset="0"/>
            </a:endParaRPr>
          </a:p>
          <a:p>
            <a:pPr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200">
                <a:latin typeface="Arial" panose="020B0604020202020204" pitchFamily="34" charset="0"/>
                <a:ea typeface="Microsoft JhengHei UI" panose="020B0604030504040204" pitchFamily="34" charset="-120"/>
                <a:cs typeface="Arial" panose="020B0604020202020204" pitchFamily="34" charset="0"/>
              </a:rPr>
              <a:t>年齡 </a:t>
            </a:r>
            <a:r>
              <a:rPr lang="en-US" altLang="zh-TW" sz="1200">
                <a:latin typeface="Arial" panose="020B0604020202020204" pitchFamily="34" charset="0"/>
                <a:ea typeface="Microsoft JhengHei UI" panose="020B0604030504040204" pitchFamily="34" charset="-120"/>
                <a:cs typeface="Arial" panose="020B0604020202020204" pitchFamily="34" charset="0"/>
              </a:rPr>
              <a:t>/ </a:t>
            </a:r>
            <a:r>
              <a:rPr lang="zh-TW" altLang="en-US" sz="1200">
                <a:latin typeface="Arial" panose="020B0604020202020204" pitchFamily="34" charset="0"/>
                <a:ea typeface="Microsoft JhengHei UI" panose="020B0604030504040204" pitchFamily="34" charset="-120"/>
                <a:cs typeface="Arial" panose="020B0604020202020204" pitchFamily="34" charset="0"/>
              </a:rPr>
              <a:t>性別</a:t>
            </a:r>
          </a:p>
        </p:txBody>
      </p:sp>
      <p:cxnSp>
        <p:nvCxnSpPr>
          <p:cNvPr id="47" name="直線單箭頭接點 46"/>
          <p:cNvCxnSpPr/>
          <p:nvPr/>
        </p:nvCxnSpPr>
        <p:spPr>
          <a:xfrm>
            <a:off x="5245955" y="3449134"/>
            <a:ext cx="360000" cy="0"/>
          </a:xfrm>
          <a:prstGeom prst="straightConnector1">
            <a:avLst/>
          </a:prstGeom>
          <a:ln w="38100">
            <a:solidFill>
              <a:srgbClr val="6666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群組 4">
            <a:extLst>
              <a:ext uri="{FF2B5EF4-FFF2-40B4-BE49-F238E27FC236}">
                <a16:creationId xmlns:a16="http://schemas.microsoft.com/office/drawing/2014/main" id="{82A81941-23A1-14E3-A5EB-60B38AF9BEC5}"/>
              </a:ext>
            </a:extLst>
          </p:cNvPr>
          <p:cNvGrpSpPr/>
          <p:nvPr/>
        </p:nvGrpSpPr>
        <p:grpSpPr>
          <a:xfrm>
            <a:off x="5676725" y="3139398"/>
            <a:ext cx="2334228" cy="631823"/>
            <a:chOff x="6826917" y="3888037"/>
            <a:chExt cx="2334228" cy="631823"/>
          </a:xfrm>
        </p:grpSpPr>
        <p:cxnSp>
          <p:nvCxnSpPr>
            <p:cNvPr id="60" name="直線接點 59"/>
            <p:cNvCxnSpPr/>
            <p:nvPr/>
          </p:nvCxnSpPr>
          <p:spPr>
            <a:xfrm>
              <a:off x="6933754" y="4256879"/>
              <a:ext cx="1818585" cy="3222"/>
            </a:xfrm>
            <a:prstGeom prst="line">
              <a:avLst/>
            </a:prstGeom>
            <a:ln w="9525">
              <a:solidFill>
                <a:srgbClr val="6666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線接點 61"/>
            <p:cNvCxnSpPr/>
            <p:nvPr/>
          </p:nvCxnSpPr>
          <p:spPr>
            <a:xfrm>
              <a:off x="6936054" y="4139619"/>
              <a:ext cx="0" cy="121798"/>
            </a:xfrm>
            <a:prstGeom prst="line">
              <a:avLst/>
            </a:prstGeom>
            <a:ln w="9525">
              <a:solidFill>
                <a:srgbClr val="6666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線接點 62"/>
            <p:cNvCxnSpPr/>
            <p:nvPr/>
          </p:nvCxnSpPr>
          <p:spPr>
            <a:xfrm>
              <a:off x="7422114" y="4139619"/>
              <a:ext cx="0" cy="121798"/>
            </a:xfrm>
            <a:prstGeom prst="line">
              <a:avLst/>
            </a:prstGeom>
            <a:ln w="9525">
              <a:solidFill>
                <a:srgbClr val="6666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線接點 63"/>
            <p:cNvCxnSpPr/>
            <p:nvPr/>
          </p:nvCxnSpPr>
          <p:spPr>
            <a:xfrm>
              <a:off x="7688025" y="4139619"/>
              <a:ext cx="0" cy="121798"/>
            </a:xfrm>
            <a:prstGeom prst="line">
              <a:avLst/>
            </a:prstGeom>
            <a:ln w="9525">
              <a:solidFill>
                <a:srgbClr val="6666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線接點 65"/>
            <p:cNvCxnSpPr/>
            <p:nvPr/>
          </p:nvCxnSpPr>
          <p:spPr>
            <a:xfrm>
              <a:off x="7953937" y="4139619"/>
              <a:ext cx="0" cy="121798"/>
            </a:xfrm>
            <a:prstGeom prst="line">
              <a:avLst/>
            </a:prstGeom>
            <a:ln w="9525">
              <a:solidFill>
                <a:srgbClr val="6666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線接點 67"/>
            <p:cNvCxnSpPr/>
            <p:nvPr/>
          </p:nvCxnSpPr>
          <p:spPr>
            <a:xfrm>
              <a:off x="8219847" y="4139619"/>
              <a:ext cx="0" cy="121798"/>
            </a:xfrm>
            <a:prstGeom prst="line">
              <a:avLst/>
            </a:prstGeom>
            <a:ln w="9525">
              <a:solidFill>
                <a:srgbClr val="6666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線接點 69"/>
            <p:cNvCxnSpPr/>
            <p:nvPr/>
          </p:nvCxnSpPr>
          <p:spPr>
            <a:xfrm>
              <a:off x="8485759" y="4139619"/>
              <a:ext cx="0" cy="121798"/>
            </a:xfrm>
            <a:prstGeom prst="line">
              <a:avLst/>
            </a:prstGeom>
            <a:ln w="9525">
              <a:solidFill>
                <a:srgbClr val="6666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線接點 71"/>
            <p:cNvCxnSpPr/>
            <p:nvPr/>
          </p:nvCxnSpPr>
          <p:spPr>
            <a:xfrm>
              <a:off x="8751670" y="4139619"/>
              <a:ext cx="0" cy="121798"/>
            </a:xfrm>
            <a:prstGeom prst="line">
              <a:avLst/>
            </a:prstGeom>
            <a:ln w="9525">
              <a:solidFill>
                <a:srgbClr val="6666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文字方塊 72"/>
            <p:cNvSpPr txBox="1"/>
            <p:nvPr/>
          </p:nvSpPr>
          <p:spPr>
            <a:xfrm>
              <a:off x="6826917" y="3889563"/>
              <a:ext cx="228004" cy="2429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80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74" name="文字方塊 73"/>
            <p:cNvSpPr txBox="1"/>
            <p:nvPr/>
          </p:nvSpPr>
          <p:spPr>
            <a:xfrm>
              <a:off x="7269612" y="3889563"/>
              <a:ext cx="309435" cy="2429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800">
                  <a:latin typeface="Arial" panose="020B0604020202020204" pitchFamily="34" charset="0"/>
                  <a:cs typeface="Arial" panose="020B0604020202020204" pitchFamily="34" charset="0"/>
                </a:rPr>
                <a:t>5.5</a:t>
              </a:r>
            </a:p>
          </p:txBody>
        </p:sp>
        <p:sp>
          <p:nvSpPr>
            <p:cNvPr id="75" name="文字方塊 74"/>
            <p:cNvSpPr txBox="1"/>
            <p:nvPr/>
          </p:nvSpPr>
          <p:spPr>
            <a:xfrm>
              <a:off x="7534193" y="3889563"/>
              <a:ext cx="309435" cy="2429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800">
                  <a:latin typeface="Arial" panose="020B0604020202020204" pitchFamily="34" charset="0"/>
                  <a:cs typeface="Arial" panose="020B0604020202020204" pitchFamily="34" charset="0"/>
                </a:rPr>
                <a:t>7.2</a:t>
              </a:r>
            </a:p>
          </p:txBody>
        </p:sp>
        <p:sp>
          <p:nvSpPr>
            <p:cNvPr id="76" name="文字方塊 75"/>
            <p:cNvSpPr txBox="1"/>
            <p:nvPr/>
          </p:nvSpPr>
          <p:spPr>
            <a:xfrm>
              <a:off x="7799453" y="3889563"/>
              <a:ext cx="309435" cy="2429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800">
                  <a:latin typeface="Arial" panose="020B0604020202020204" pitchFamily="34" charset="0"/>
                  <a:cs typeface="Arial" panose="020B0604020202020204" pitchFamily="34" charset="0"/>
                </a:rPr>
                <a:t>8.9</a:t>
              </a:r>
            </a:p>
          </p:txBody>
        </p:sp>
        <p:sp>
          <p:nvSpPr>
            <p:cNvPr id="77" name="文字方塊 76"/>
            <p:cNvSpPr txBox="1"/>
            <p:nvPr/>
          </p:nvSpPr>
          <p:spPr>
            <a:xfrm>
              <a:off x="8037423" y="3889563"/>
              <a:ext cx="363722" cy="2429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800">
                  <a:latin typeface="Arial" panose="020B0604020202020204" pitchFamily="34" charset="0"/>
                  <a:cs typeface="Arial" panose="020B0604020202020204" pitchFamily="34" charset="0"/>
                </a:rPr>
                <a:t>10.6</a:t>
              </a:r>
            </a:p>
          </p:txBody>
        </p:sp>
        <p:sp>
          <p:nvSpPr>
            <p:cNvPr id="78" name="文字方塊 77"/>
            <p:cNvSpPr txBox="1"/>
            <p:nvPr/>
          </p:nvSpPr>
          <p:spPr>
            <a:xfrm>
              <a:off x="8308971" y="3889563"/>
              <a:ext cx="363722" cy="2429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800">
                  <a:latin typeface="Arial" panose="020B0604020202020204" pitchFamily="34" charset="0"/>
                  <a:cs typeface="Arial" panose="020B0604020202020204" pitchFamily="34" charset="0"/>
                </a:rPr>
                <a:t>12.3</a:t>
              </a:r>
            </a:p>
          </p:txBody>
        </p:sp>
        <p:sp>
          <p:nvSpPr>
            <p:cNvPr id="79" name="文字方塊 78"/>
            <p:cNvSpPr txBox="1"/>
            <p:nvPr/>
          </p:nvSpPr>
          <p:spPr>
            <a:xfrm>
              <a:off x="8610205" y="3889563"/>
              <a:ext cx="282292" cy="2429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800">
                  <a:latin typeface="Arial" panose="020B0604020202020204" pitchFamily="34" charset="0"/>
                  <a:cs typeface="Arial" panose="020B0604020202020204" pitchFamily="34" charset="0"/>
                </a:rPr>
                <a:t>14</a:t>
              </a:r>
            </a:p>
          </p:txBody>
        </p:sp>
        <p:cxnSp>
          <p:nvCxnSpPr>
            <p:cNvPr id="81" name="直線接點 80"/>
            <p:cNvCxnSpPr/>
            <p:nvPr/>
          </p:nvCxnSpPr>
          <p:spPr>
            <a:xfrm>
              <a:off x="7554280" y="4252043"/>
              <a:ext cx="0" cy="40600"/>
            </a:xfrm>
            <a:prstGeom prst="line">
              <a:avLst/>
            </a:prstGeom>
            <a:ln w="9525">
              <a:solidFill>
                <a:srgbClr val="6666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線接點 81"/>
            <p:cNvCxnSpPr/>
            <p:nvPr/>
          </p:nvCxnSpPr>
          <p:spPr>
            <a:xfrm>
              <a:off x="7821289" y="4252043"/>
              <a:ext cx="0" cy="40600"/>
            </a:xfrm>
            <a:prstGeom prst="line">
              <a:avLst/>
            </a:prstGeom>
            <a:ln w="9525">
              <a:solidFill>
                <a:srgbClr val="6666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線接點 82"/>
            <p:cNvCxnSpPr/>
            <p:nvPr/>
          </p:nvCxnSpPr>
          <p:spPr>
            <a:xfrm>
              <a:off x="8622316" y="4252043"/>
              <a:ext cx="0" cy="40600"/>
            </a:xfrm>
            <a:prstGeom prst="line">
              <a:avLst/>
            </a:prstGeom>
            <a:ln w="9525">
              <a:solidFill>
                <a:srgbClr val="6666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線接點 83"/>
            <p:cNvCxnSpPr/>
            <p:nvPr/>
          </p:nvCxnSpPr>
          <p:spPr>
            <a:xfrm>
              <a:off x="8088297" y="4252043"/>
              <a:ext cx="0" cy="40600"/>
            </a:xfrm>
            <a:prstGeom prst="line">
              <a:avLst/>
            </a:prstGeom>
            <a:ln w="9525">
              <a:solidFill>
                <a:srgbClr val="6666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線接點 84"/>
            <p:cNvCxnSpPr/>
            <p:nvPr/>
          </p:nvCxnSpPr>
          <p:spPr>
            <a:xfrm>
              <a:off x="8355306" y="4252043"/>
              <a:ext cx="0" cy="40600"/>
            </a:xfrm>
            <a:prstGeom prst="line">
              <a:avLst/>
            </a:prstGeom>
            <a:ln w="9525">
              <a:solidFill>
                <a:srgbClr val="6666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文字方塊 85"/>
            <p:cNvSpPr txBox="1"/>
            <p:nvPr/>
          </p:nvSpPr>
          <p:spPr>
            <a:xfrm>
              <a:off x="7413218" y="4276889"/>
              <a:ext cx="300083" cy="215444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pPr algn="ctr"/>
              <a:r>
                <a:rPr lang="en-US" altLang="zh-TW" sz="800">
                  <a:latin typeface="Arial"/>
                  <a:cs typeface="Arial"/>
                </a:rPr>
                <a:t>30</a:t>
              </a:r>
              <a:endParaRPr lang="en-US" altLang="zh-TW" sz="8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7" name="文字方塊 86"/>
            <p:cNvSpPr txBox="1"/>
            <p:nvPr/>
          </p:nvSpPr>
          <p:spPr>
            <a:xfrm>
              <a:off x="7677399" y="4276889"/>
              <a:ext cx="300083" cy="215444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pPr algn="ctr"/>
              <a:r>
                <a:rPr lang="en-US" altLang="zh-TW" sz="800">
                  <a:latin typeface="Arial"/>
                  <a:cs typeface="Arial"/>
                </a:rPr>
                <a:t>30</a:t>
              </a:r>
              <a:endParaRPr lang="en-US" altLang="zh-TW" sz="8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8" name="文字方塊 87"/>
            <p:cNvSpPr txBox="1"/>
            <p:nvPr/>
          </p:nvSpPr>
          <p:spPr>
            <a:xfrm>
              <a:off x="7941581" y="4276889"/>
              <a:ext cx="300083" cy="215444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pPr algn="ctr"/>
              <a:r>
                <a:rPr lang="en-US" altLang="zh-TW" sz="800">
                  <a:latin typeface="Arial"/>
                  <a:cs typeface="Arial"/>
                </a:rPr>
                <a:t>30</a:t>
              </a:r>
              <a:endParaRPr lang="en-US" altLang="zh-TW" sz="8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9" name="文字方塊 88"/>
            <p:cNvSpPr txBox="1"/>
            <p:nvPr/>
          </p:nvSpPr>
          <p:spPr>
            <a:xfrm>
              <a:off x="8205762" y="4276889"/>
              <a:ext cx="300083" cy="215444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pPr algn="ctr"/>
              <a:r>
                <a:rPr lang="en-US" altLang="zh-TW" sz="800">
                  <a:latin typeface="Arial"/>
                  <a:cs typeface="Arial"/>
                </a:rPr>
                <a:t>30</a:t>
              </a:r>
              <a:endParaRPr lang="en-US" altLang="zh-TW" sz="8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0" name="文字方塊 89"/>
            <p:cNvSpPr txBox="1"/>
            <p:nvPr/>
          </p:nvSpPr>
          <p:spPr>
            <a:xfrm>
              <a:off x="8469944" y="4276889"/>
              <a:ext cx="300083" cy="215444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pPr algn="ctr"/>
              <a:r>
                <a:rPr lang="en-US" altLang="zh-TW" sz="800">
                  <a:latin typeface="Arial"/>
                  <a:cs typeface="Arial"/>
                </a:rPr>
                <a:t>30</a:t>
              </a:r>
              <a:endParaRPr lang="en-US" altLang="zh-TW" sz="8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1" name="文字方塊 90"/>
            <p:cNvSpPr txBox="1"/>
            <p:nvPr/>
          </p:nvSpPr>
          <p:spPr>
            <a:xfrm>
              <a:off x="8691865" y="4276889"/>
              <a:ext cx="469280" cy="2429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800">
                  <a:latin typeface="Arial" panose="020B0604020202020204" pitchFamily="34" charset="0"/>
                  <a:cs typeface="Arial" panose="020B0604020202020204" pitchFamily="34" charset="0"/>
                </a:rPr>
                <a:t>frames</a:t>
              </a:r>
            </a:p>
          </p:txBody>
        </p:sp>
        <p:sp>
          <p:nvSpPr>
            <p:cNvPr id="92" name="文字方塊 91"/>
            <p:cNvSpPr txBox="1"/>
            <p:nvPr/>
          </p:nvSpPr>
          <p:spPr>
            <a:xfrm>
              <a:off x="8836630" y="3888037"/>
              <a:ext cx="324515" cy="2429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800">
                  <a:latin typeface="Arial" panose="020B0604020202020204" pitchFamily="34" charset="0"/>
                  <a:cs typeface="Arial" panose="020B0604020202020204" pitchFamily="34" charset="0"/>
                </a:rPr>
                <a:t>sec</a:t>
              </a:r>
            </a:p>
          </p:txBody>
        </p:sp>
      </p:grpSp>
      <p:sp>
        <p:nvSpPr>
          <p:cNvPr id="96" name="文字方塊 95"/>
          <p:cNvSpPr txBox="1"/>
          <p:nvPr/>
        </p:nvSpPr>
        <p:spPr>
          <a:xfrm>
            <a:off x="5883613" y="2206553"/>
            <a:ext cx="19019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200" b="1">
                <a:latin typeface="Arial" panose="020B0604020202020204" pitchFamily="34" charset="0"/>
                <a:cs typeface="Arial" panose="020B0604020202020204" pitchFamily="34" charset="0"/>
              </a:rPr>
              <a:t>Convert Video to Image</a:t>
            </a:r>
            <a:endParaRPr lang="zh-TW" altLang="en-US" sz="12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7" name="直線單箭頭接點 96"/>
          <p:cNvCxnSpPr/>
          <p:nvPr/>
        </p:nvCxnSpPr>
        <p:spPr>
          <a:xfrm>
            <a:off x="10191828" y="4829454"/>
            <a:ext cx="364611" cy="0"/>
          </a:xfrm>
          <a:prstGeom prst="straightConnector1">
            <a:avLst/>
          </a:prstGeom>
          <a:ln w="38100">
            <a:solidFill>
              <a:srgbClr val="6666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30">
            <a:extLst>
              <a:ext uri="{FF2B5EF4-FFF2-40B4-BE49-F238E27FC236}">
                <a16:creationId xmlns:a16="http://schemas.microsoft.com/office/drawing/2014/main" id="{630BC01F-166F-4B21-8028-FCE0CFCEE614}"/>
              </a:ext>
            </a:extLst>
          </p:cNvPr>
          <p:cNvSpPr txBox="1"/>
          <p:nvPr/>
        </p:nvSpPr>
        <p:spPr>
          <a:xfrm>
            <a:off x="1511300" y="830441"/>
            <a:ext cx="9169400" cy="5161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300"/>
              </a:lnSpc>
            </a:pPr>
            <a:r>
              <a:rPr lang="en-US" altLang="zh-TW" sz="3600" b="1">
                <a:latin typeface="Arial" panose="020B0604020202020204" pitchFamily="34" charset="0"/>
                <a:ea typeface="Microsoft JhengHei UI" panose="020B0604030504040204" pitchFamily="34" charset="-120"/>
                <a:cs typeface="Arial" panose="020B0604020202020204" pitchFamily="34" charset="0"/>
              </a:rPr>
              <a:t>Flask </a:t>
            </a:r>
            <a:r>
              <a:rPr lang="zh-TW" altLang="en-US" sz="3600" b="1">
                <a:latin typeface="Arial" panose="020B0604020202020204" pitchFamily="34" charset="0"/>
                <a:ea typeface="Microsoft JhengHei UI" panose="020B0604030504040204" pitchFamily="34" charset="-120"/>
                <a:cs typeface="Arial" panose="020B0604020202020204" pitchFamily="34" charset="0"/>
              </a:rPr>
              <a:t>串接</a:t>
            </a:r>
            <a:endParaRPr lang="en-US" sz="3600" b="1">
              <a:latin typeface="Arial" panose="020B0604020202020204" pitchFamily="34" charset="0"/>
              <a:ea typeface="Microsoft JhengHei UI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13" name="Rectangle 31">
            <a:extLst>
              <a:ext uri="{FF2B5EF4-FFF2-40B4-BE49-F238E27FC236}">
                <a16:creationId xmlns:a16="http://schemas.microsoft.com/office/drawing/2014/main" id="{B1FB5B9A-8D7F-4672-80B6-CC27CF72A1F1}"/>
              </a:ext>
            </a:extLst>
          </p:cNvPr>
          <p:cNvSpPr/>
          <p:nvPr/>
        </p:nvSpPr>
        <p:spPr>
          <a:xfrm>
            <a:off x="5715000" y="1559963"/>
            <a:ext cx="762000" cy="5238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ea typeface="Microsoft JhengHei UI" panose="020B0604030504040204" pitchFamily="34" charset="-120"/>
              <a:cs typeface="Arial" panose="020B0604020202020204" pitchFamily="34" charset="0"/>
            </a:endParaRPr>
          </a:p>
        </p:txBody>
      </p:sp>
      <p:pic>
        <p:nvPicPr>
          <p:cNvPr id="122" name="圖片 12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66" b="9007"/>
          <a:stretch/>
        </p:blipFill>
        <p:spPr>
          <a:xfrm>
            <a:off x="6562673" y="2575654"/>
            <a:ext cx="550717" cy="460546"/>
          </a:xfrm>
          <a:prstGeom prst="rect">
            <a:avLst/>
          </a:prstGeom>
        </p:spPr>
      </p:pic>
      <p:pic>
        <p:nvPicPr>
          <p:cNvPr id="124" name="圖片 12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9344" y="4606958"/>
            <a:ext cx="437387" cy="455972"/>
          </a:xfrm>
          <a:prstGeom prst="rect">
            <a:avLst/>
          </a:prstGeom>
        </p:spPr>
      </p:pic>
      <p:cxnSp>
        <p:nvCxnSpPr>
          <p:cNvPr id="131" name="直線單箭頭接點 130"/>
          <p:cNvCxnSpPr/>
          <p:nvPr/>
        </p:nvCxnSpPr>
        <p:spPr>
          <a:xfrm rot="5400000">
            <a:off x="6655912" y="3955999"/>
            <a:ext cx="360000" cy="0"/>
          </a:xfrm>
          <a:prstGeom prst="straightConnector1">
            <a:avLst/>
          </a:prstGeom>
          <a:ln w="38100">
            <a:solidFill>
              <a:srgbClr val="6666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單箭頭接點 22">
            <a:extLst>
              <a:ext uri="{FF2B5EF4-FFF2-40B4-BE49-F238E27FC236}">
                <a16:creationId xmlns:a16="http://schemas.microsoft.com/office/drawing/2014/main" id="{22645483-6E03-9D23-DC62-441EF241FD50}"/>
              </a:ext>
            </a:extLst>
          </p:cNvPr>
          <p:cNvCxnSpPr>
            <a:cxnSpLocks/>
          </p:cNvCxnSpPr>
          <p:nvPr/>
        </p:nvCxnSpPr>
        <p:spPr>
          <a:xfrm>
            <a:off x="3631307" y="3345565"/>
            <a:ext cx="543263" cy="0"/>
          </a:xfrm>
          <a:prstGeom prst="straightConnector1">
            <a:avLst/>
          </a:prstGeom>
          <a:ln w="38100">
            <a:solidFill>
              <a:srgbClr val="6666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直線單箭頭接點 22">
            <a:extLst>
              <a:ext uri="{FF2B5EF4-FFF2-40B4-BE49-F238E27FC236}">
                <a16:creationId xmlns:a16="http://schemas.microsoft.com/office/drawing/2014/main" id="{47829CD5-9B49-B5AA-65AF-DA709C7868C4}"/>
              </a:ext>
            </a:extLst>
          </p:cNvPr>
          <p:cNvCxnSpPr>
            <a:cxnSpLocks/>
          </p:cNvCxnSpPr>
          <p:nvPr/>
        </p:nvCxnSpPr>
        <p:spPr>
          <a:xfrm flipH="1">
            <a:off x="3622163" y="3609116"/>
            <a:ext cx="543263" cy="0"/>
          </a:xfrm>
          <a:prstGeom prst="straightConnector1">
            <a:avLst/>
          </a:prstGeom>
          <a:ln w="38100">
            <a:solidFill>
              <a:srgbClr val="6666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>
            <a:extLst>
              <a:ext uri="{FF2B5EF4-FFF2-40B4-BE49-F238E27FC236}">
                <a16:creationId xmlns:a16="http://schemas.microsoft.com/office/drawing/2014/main" id="{4A4951BD-C6DB-5F4E-BB13-D9ABB8436E12}"/>
              </a:ext>
            </a:extLst>
          </p:cNvPr>
          <p:cNvSpPr txBox="1"/>
          <p:nvPr/>
        </p:nvSpPr>
        <p:spPr>
          <a:xfrm>
            <a:off x="6898244" y="3792322"/>
            <a:ext cx="2036135" cy="30777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en-US" sz="1400" err="1">
                <a:latin typeface="Arial"/>
                <a:cs typeface="Arial"/>
              </a:rPr>
              <a:t>Haar</a:t>
            </a:r>
            <a:r>
              <a:rPr lang="en-US" sz="1400">
                <a:latin typeface="Arial"/>
                <a:cs typeface="Arial"/>
              </a:rPr>
              <a:t> cascade classifier</a:t>
            </a:r>
            <a:endParaRPr lang="zh-TW" altLang="en-US" sz="1400">
              <a:latin typeface="Arial"/>
              <a:cs typeface="Arial"/>
            </a:endParaRPr>
          </a:p>
        </p:txBody>
      </p:sp>
      <p:sp>
        <p:nvSpPr>
          <p:cNvPr id="80" name="矩形 79"/>
          <p:cNvSpPr/>
          <p:nvPr/>
        </p:nvSpPr>
        <p:spPr>
          <a:xfrm>
            <a:off x="5144230" y="2055413"/>
            <a:ext cx="3790149" cy="2825515"/>
          </a:xfrm>
          <a:prstGeom prst="rect">
            <a:avLst/>
          </a:prstGeom>
          <a:solidFill>
            <a:srgbClr val="F2F2F2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4" name="圖片 15" descr="一張含有 螢幕擷取畫面, 黑色, 圓形, 黑暗 的圖片&#10;&#10;自動產生的描述">
            <a:extLst>
              <a:ext uri="{FF2B5EF4-FFF2-40B4-BE49-F238E27FC236}">
                <a16:creationId xmlns:a16="http://schemas.microsoft.com/office/drawing/2014/main" id="{C6055485-87DD-7865-D588-B15BC0B00A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4212" y="4241834"/>
            <a:ext cx="509753" cy="422720"/>
          </a:xfrm>
          <a:prstGeom prst="rect">
            <a:avLst/>
          </a:prstGeom>
        </p:spPr>
      </p:pic>
      <p:grpSp>
        <p:nvGrpSpPr>
          <p:cNvPr id="106" name="群組 105">
            <a:extLst>
              <a:ext uri="{FF2B5EF4-FFF2-40B4-BE49-F238E27FC236}">
                <a16:creationId xmlns:a16="http://schemas.microsoft.com/office/drawing/2014/main" id="{E74D2345-28CB-C7A1-33A1-627FBC14C601}"/>
              </a:ext>
            </a:extLst>
          </p:cNvPr>
          <p:cNvGrpSpPr/>
          <p:nvPr/>
        </p:nvGrpSpPr>
        <p:grpSpPr>
          <a:xfrm>
            <a:off x="6081" y="6423446"/>
            <a:ext cx="12171989" cy="446745"/>
            <a:chOff x="6081" y="6423446"/>
            <a:chExt cx="12171989" cy="446745"/>
          </a:xfrm>
        </p:grpSpPr>
        <p:sp>
          <p:nvSpPr>
            <p:cNvPr id="107" name="五邊形 106">
              <a:extLst>
                <a:ext uri="{FF2B5EF4-FFF2-40B4-BE49-F238E27FC236}">
                  <a16:creationId xmlns:a16="http://schemas.microsoft.com/office/drawing/2014/main" id="{4D1A9009-C270-5C95-04F3-35A87A759619}"/>
                </a:ext>
              </a:extLst>
            </p:cNvPr>
            <p:cNvSpPr/>
            <p:nvPr/>
          </p:nvSpPr>
          <p:spPr>
            <a:xfrm>
              <a:off x="6081" y="6423448"/>
              <a:ext cx="1836000" cy="434551"/>
            </a:xfrm>
            <a:prstGeom prst="homePlat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TW" b="1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Montserrat Light" charset="0"/>
              </a:endParaRPr>
            </a:p>
          </p:txBody>
        </p:sp>
        <p:sp>
          <p:nvSpPr>
            <p:cNvPr id="110" name="＞形箭號 109">
              <a:extLst>
                <a:ext uri="{FF2B5EF4-FFF2-40B4-BE49-F238E27FC236}">
                  <a16:creationId xmlns:a16="http://schemas.microsoft.com/office/drawing/2014/main" id="{FF5A2342-5C4E-BF4B-E4FA-504CFBB1A19F}"/>
                </a:ext>
              </a:extLst>
            </p:cNvPr>
            <p:cNvSpPr/>
            <p:nvPr/>
          </p:nvSpPr>
          <p:spPr>
            <a:xfrm>
              <a:off x="3460015" y="6435638"/>
              <a:ext cx="1836000" cy="434552"/>
            </a:xfrm>
            <a:prstGeom prst="chevron">
              <a:avLst/>
            </a:prstGeom>
            <a:solidFill>
              <a:srgbClr val="EEEB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11" name="＞形箭號 110">
              <a:extLst>
                <a:ext uri="{FF2B5EF4-FFF2-40B4-BE49-F238E27FC236}">
                  <a16:creationId xmlns:a16="http://schemas.microsoft.com/office/drawing/2014/main" id="{24A5CD21-A831-ED58-578B-E98C9E8C6682}"/>
                </a:ext>
              </a:extLst>
            </p:cNvPr>
            <p:cNvSpPr/>
            <p:nvPr/>
          </p:nvSpPr>
          <p:spPr>
            <a:xfrm>
              <a:off x="5194136" y="6435639"/>
              <a:ext cx="1836000" cy="434552"/>
            </a:xfrm>
            <a:prstGeom prst="chevron">
              <a:avLst/>
            </a:prstGeom>
            <a:solidFill>
              <a:srgbClr val="EEEB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14" name="＞形箭號 113">
              <a:extLst>
                <a:ext uri="{FF2B5EF4-FFF2-40B4-BE49-F238E27FC236}">
                  <a16:creationId xmlns:a16="http://schemas.microsoft.com/office/drawing/2014/main" id="{DFCF7635-019D-6597-E2F8-DC681ABAC837}"/>
                </a:ext>
              </a:extLst>
            </p:cNvPr>
            <p:cNvSpPr/>
            <p:nvPr/>
          </p:nvSpPr>
          <p:spPr>
            <a:xfrm>
              <a:off x="6914178" y="6423446"/>
              <a:ext cx="1836000" cy="434552"/>
            </a:xfrm>
            <a:prstGeom prst="chevron">
              <a:avLst/>
            </a:prstGeom>
            <a:solidFill>
              <a:srgbClr val="EEEB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15" name="＞形箭號 114">
              <a:extLst>
                <a:ext uri="{FF2B5EF4-FFF2-40B4-BE49-F238E27FC236}">
                  <a16:creationId xmlns:a16="http://schemas.microsoft.com/office/drawing/2014/main" id="{B6A98180-5EBF-1973-36D1-DA0F8DEB5B9D}"/>
                </a:ext>
              </a:extLst>
            </p:cNvPr>
            <p:cNvSpPr/>
            <p:nvPr/>
          </p:nvSpPr>
          <p:spPr>
            <a:xfrm>
              <a:off x="8622028" y="6435637"/>
              <a:ext cx="1836000" cy="434552"/>
            </a:xfrm>
            <a:prstGeom prst="chevron">
              <a:avLst/>
            </a:prstGeom>
            <a:solidFill>
              <a:srgbClr val="EEEB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16" name="＞形箭號 115">
              <a:extLst>
                <a:ext uri="{FF2B5EF4-FFF2-40B4-BE49-F238E27FC236}">
                  <a16:creationId xmlns:a16="http://schemas.microsoft.com/office/drawing/2014/main" id="{9B7D716B-DCE6-342C-EE3B-5D03C7CB737B}"/>
                </a:ext>
              </a:extLst>
            </p:cNvPr>
            <p:cNvSpPr/>
            <p:nvPr/>
          </p:nvSpPr>
          <p:spPr>
            <a:xfrm>
              <a:off x="10342070" y="6435637"/>
              <a:ext cx="1836000" cy="434552"/>
            </a:xfrm>
            <a:prstGeom prst="chevron">
              <a:avLst/>
            </a:prstGeom>
            <a:solidFill>
              <a:srgbClr val="EEEB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95" name="直線單箭頭接點 94"/>
          <p:cNvCxnSpPr/>
          <p:nvPr/>
        </p:nvCxnSpPr>
        <p:spPr>
          <a:xfrm>
            <a:off x="1384226" y="3351341"/>
            <a:ext cx="1440000" cy="0"/>
          </a:xfrm>
          <a:prstGeom prst="straightConnector1">
            <a:avLst/>
          </a:prstGeom>
          <a:ln w="38100">
            <a:solidFill>
              <a:srgbClr val="6666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文字方塊 97"/>
          <p:cNvSpPr txBox="1"/>
          <p:nvPr/>
        </p:nvSpPr>
        <p:spPr>
          <a:xfrm>
            <a:off x="2817501" y="3788385"/>
            <a:ext cx="804623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zh-TW" sz="1200" b="1">
                <a:latin typeface="Arial" panose="020B0604020202020204" pitchFamily="34" charset="0"/>
                <a:cs typeface="Arial" panose="020B0604020202020204" pitchFamily="34" charset="0"/>
              </a:rPr>
              <a:t>Server</a:t>
            </a:r>
            <a:endParaRPr lang="zh-TW" altLang="en-US" sz="12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9" name="圖片 9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6714" y="3239308"/>
            <a:ext cx="690260" cy="225662"/>
          </a:xfrm>
          <a:prstGeom prst="rect">
            <a:avLst/>
          </a:prstGeom>
        </p:spPr>
      </p:pic>
      <p:pic>
        <p:nvPicPr>
          <p:cNvPr id="101" name="圖片 100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54" b="10725"/>
          <a:stretch/>
        </p:blipFill>
        <p:spPr>
          <a:xfrm>
            <a:off x="1798247" y="2625360"/>
            <a:ext cx="547194" cy="442246"/>
          </a:xfrm>
          <a:prstGeom prst="rect">
            <a:avLst/>
          </a:prstGeom>
        </p:spPr>
      </p:pic>
      <p:pic>
        <p:nvPicPr>
          <p:cNvPr id="102" name="圖片 101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00" t="12360" r="15650" b="20139"/>
          <a:stretch/>
        </p:blipFill>
        <p:spPr>
          <a:xfrm>
            <a:off x="2959090" y="3188930"/>
            <a:ext cx="528614" cy="587200"/>
          </a:xfrm>
          <a:prstGeom prst="rect">
            <a:avLst/>
          </a:prstGeom>
        </p:spPr>
      </p:pic>
      <p:sp>
        <p:nvSpPr>
          <p:cNvPr id="103" name="文字方塊 102">
            <a:extLst>
              <a:ext uri="{FF2B5EF4-FFF2-40B4-BE49-F238E27FC236}">
                <a16:creationId xmlns:a16="http://schemas.microsoft.com/office/drawing/2014/main" id="{6F2FEA39-2D2F-BCC5-D949-A28176EC34B8}"/>
              </a:ext>
            </a:extLst>
          </p:cNvPr>
          <p:cNvSpPr txBox="1"/>
          <p:nvPr/>
        </p:nvSpPr>
        <p:spPr>
          <a:xfrm>
            <a:off x="1454455" y="2189020"/>
            <a:ext cx="1260177" cy="45820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200000"/>
              </a:lnSpc>
            </a:pPr>
            <a:r>
              <a:rPr lang="zh-TW" altLang="en-US" sz="1400">
                <a:latin typeface="Arial" panose="020B0604020202020204" pitchFamily="34" charset="0"/>
                <a:ea typeface="Microsoft JhengHei UI" panose="020B0604030504040204" pitchFamily="34" charset="-120"/>
                <a:cs typeface="Arial" panose="020B0604020202020204" pitchFamily="34" charset="0"/>
              </a:rPr>
              <a:t>受測者影片</a:t>
            </a:r>
            <a:endParaRPr lang="en-US" altLang="zh-TW" sz="1400">
              <a:latin typeface="Arial" panose="020B0604020202020204" pitchFamily="34" charset="0"/>
              <a:ea typeface="Microsoft JhengHei UI" panose="020B0604030504040204" pitchFamily="34" charset="-120"/>
              <a:cs typeface="Arial" panose="020B0604020202020204" pitchFamily="34" charset="0"/>
            </a:endParaRPr>
          </a:p>
        </p:txBody>
      </p:sp>
      <p:pic>
        <p:nvPicPr>
          <p:cNvPr id="104" name="圖片 10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274" y="2864242"/>
            <a:ext cx="691157" cy="1303744"/>
          </a:xfrm>
          <a:prstGeom prst="rect">
            <a:avLst/>
          </a:prstGeom>
        </p:spPr>
      </p:pic>
      <p:cxnSp>
        <p:nvCxnSpPr>
          <p:cNvPr id="105" name="直線單箭頭接點 104"/>
          <p:cNvCxnSpPr/>
          <p:nvPr/>
        </p:nvCxnSpPr>
        <p:spPr>
          <a:xfrm flipH="1">
            <a:off x="1354006" y="3609247"/>
            <a:ext cx="1440000" cy="0"/>
          </a:xfrm>
          <a:prstGeom prst="straightConnector1">
            <a:avLst/>
          </a:prstGeom>
          <a:ln w="38100">
            <a:solidFill>
              <a:srgbClr val="6666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文字方塊 116"/>
          <p:cNvSpPr txBox="1"/>
          <p:nvPr/>
        </p:nvSpPr>
        <p:spPr>
          <a:xfrm>
            <a:off x="546518" y="4195489"/>
            <a:ext cx="612668" cy="276999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en-US" altLang="zh-TW" sz="1200" b="1">
                <a:latin typeface="Arial" panose="020B0604020202020204" pitchFamily="34" charset="0"/>
                <a:cs typeface="Arial" panose="020B0604020202020204" pitchFamily="34" charset="0"/>
              </a:rPr>
              <a:t>Client</a:t>
            </a:r>
            <a:endParaRPr lang="zh-TW" altLang="en-US" sz="12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8" name="圖片 11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0077" y="5385688"/>
            <a:ext cx="1161387" cy="500347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6089828" y="5835734"/>
            <a:ext cx="1261884" cy="37741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TW" altLang="en-US" sz="1400">
                <a:latin typeface="Arial" panose="020B0604020202020204" pitchFamily="34" charset="0"/>
                <a:ea typeface="Microsoft JhengHei UI" panose="020B0604030504040204" pitchFamily="34" charset="-120"/>
                <a:cs typeface="Arial" panose="020B0604020202020204" pitchFamily="34" charset="0"/>
              </a:rPr>
              <a:t>情緒分析結果</a:t>
            </a:r>
            <a:endParaRPr lang="en-US" altLang="zh-TW" sz="1400">
              <a:latin typeface="Arial" panose="020B0604020202020204" pitchFamily="34" charset="0"/>
              <a:ea typeface="Microsoft JhengHei UI" panose="020B0604030504040204" pitchFamily="34" charset="-120"/>
              <a:cs typeface="Arial" panose="020B0604020202020204" pitchFamily="34" charset="0"/>
            </a:endParaRPr>
          </a:p>
        </p:txBody>
      </p:sp>
      <p:pic>
        <p:nvPicPr>
          <p:cNvPr id="123" name="圖片 12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8753" y="3785558"/>
            <a:ext cx="1161387" cy="500347"/>
          </a:xfrm>
          <a:prstGeom prst="rect">
            <a:avLst/>
          </a:prstGeom>
        </p:spPr>
      </p:pic>
      <p:sp>
        <p:nvSpPr>
          <p:cNvPr id="125" name="矩形 124"/>
          <p:cNvSpPr/>
          <p:nvPr/>
        </p:nvSpPr>
        <p:spPr>
          <a:xfrm>
            <a:off x="1468504" y="4235604"/>
            <a:ext cx="1261884" cy="37741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TW" altLang="en-US" sz="1400">
                <a:latin typeface="Arial" panose="020B0604020202020204" pitchFamily="34" charset="0"/>
                <a:ea typeface="Microsoft JhengHei UI" panose="020B0604030504040204" pitchFamily="34" charset="-120"/>
                <a:cs typeface="Arial" panose="020B0604020202020204" pitchFamily="34" charset="0"/>
              </a:rPr>
              <a:t>情緒分析結果</a:t>
            </a:r>
            <a:endParaRPr lang="en-US" altLang="zh-TW" sz="1400">
              <a:latin typeface="Arial" panose="020B0604020202020204" pitchFamily="34" charset="0"/>
              <a:ea typeface="Microsoft JhengHei UI" panose="020B0604030504040204" pitchFamily="34" charset="-120"/>
              <a:cs typeface="Arial" panose="020B0604020202020204" pitchFamily="34" charset="0"/>
            </a:endParaRPr>
          </a:p>
        </p:txBody>
      </p:sp>
      <p:cxnSp>
        <p:nvCxnSpPr>
          <p:cNvPr id="50" name="直線單箭頭接點 49"/>
          <p:cNvCxnSpPr/>
          <p:nvPr/>
        </p:nvCxnSpPr>
        <p:spPr>
          <a:xfrm>
            <a:off x="7361076" y="4486903"/>
            <a:ext cx="1476000" cy="0"/>
          </a:xfrm>
          <a:prstGeom prst="straightConnector1">
            <a:avLst/>
          </a:prstGeom>
          <a:ln w="38100">
            <a:solidFill>
              <a:srgbClr val="6666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62FB523F-CAEC-7FA6-D9D9-609618D237B7}"/>
              </a:ext>
            </a:extLst>
          </p:cNvPr>
          <p:cNvSpPr txBox="1"/>
          <p:nvPr/>
        </p:nvSpPr>
        <p:spPr>
          <a:xfrm>
            <a:off x="7337365" y="4486820"/>
            <a:ext cx="1428596" cy="30777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en-US" sz="1400">
                <a:latin typeface="Arial"/>
                <a:cs typeface="Arial"/>
              </a:rPr>
              <a:t>multiprocessing</a:t>
            </a:r>
            <a:endParaRPr lang="zh-TW" altLang="en-US" sz="1400">
              <a:latin typeface="Arial"/>
              <a:cs typeface="Arial"/>
            </a:endParaRPr>
          </a:p>
        </p:txBody>
      </p:sp>
      <p:sp>
        <p:nvSpPr>
          <p:cNvPr id="93" name="矩形 92"/>
          <p:cNvSpPr/>
          <p:nvPr/>
        </p:nvSpPr>
        <p:spPr>
          <a:xfrm>
            <a:off x="3891931" y="2669660"/>
            <a:ext cx="343044" cy="785790"/>
          </a:xfrm>
          <a:prstGeom prst="rect">
            <a:avLst/>
          </a:prstGeom>
          <a:solidFill>
            <a:srgbClr val="F2F2F2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4" name="矩形 93"/>
          <p:cNvSpPr/>
          <p:nvPr/>
        </p:nvSpPr>
        <p:spPr>
          <a:xfrm>
            <a:off x="3574909" y="3089622"/>
            <a:ext cx="320728" cy="391385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0" name="矩形 99"/>
          <p:cNvSpPr/>
          <p:nvPr/>
        </p:nvSpPr>
        <p:spPr>
          <a:xfrm>
            <a:off x="1261158" y="2339812"/>
            <a:ext cx="1654658" cy="1126877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9" name="＞形箭號 108">
            <a:extLst>
              <a:ext uri="{FF2B5EF4-FFF2-40B4-BE49-F238E27FC236}">
                <a16:creationId xmlns:a16="http://schemas.microsoft.com/office/drawing/2014/main" id="{CBA5E02F-2754-4EF0-2CFE-877AAA76137C}"/>
              </a:ext>
            </a:extLst>
          </p:cNvPr>
          <p:cNvSpPr/>
          <p:nvPr/>
        </p:nvSpPr>
        <p:spPr>
          <a:xfrm>
            <a:off x="1738909" y="6423447"/>
            <a:ext cx="1836000" cy="434552"/>
          </a:xfrm>
          <a:prstGeom prst="chevro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Montserrat Light" charset="0"/>
              </a:rPr>
              <a:t>全端建立</a:t>
            </a:r>
            <a:endParaRPr lang="en-US" altLang="zh-TW" b="1">
              <a:solidFill>
                <a:schemeClr val="tx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  <a:cs typeface="Montserrat Light" charset="0"/>
            </a:endParaRPr>
          </a:p>
        </p:txBody>
      </p:sp>
      <p:pic>
        <p:nvPicPr>
          <p:cNvPr id="119" name="圖片 11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626" y="3785558"/>
            <a:ext cx="542788" cy="233843"/>
          </a:xfrm>
          <a:prstGeom prst="rect">
            <a:avLst/>
          </a:prstGeom>
        </p:spPr>
      </p:pic>
      <p:pic>
        <p:nvPicPr>
          <p:cNvPr id="126" name="圖片 12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777" y="3088898"/>
            <a:ext cx="347325" cy="682489"/>
          </a:xfrm>
          <a:prstGeom prst="rect">
            <a:avLst/>
          </a:prstGeom>
        </p:spPr>
      </p:pic>
      <p:pic>
        <p:nvPicPr>
          <p:cNvPr id="127" name="圖片 126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00" r="18373"/>
          <a:stretch/>
        </p:blipFill>
        <p:spPr>
          <a:xfrm>
            <a:off x="10385853" y="2160321"/>
            <a:ext cx="831443" cy="786987"/>
          </a:xfrm>
          <a:prstGeom prst="rect">
            <a:avLst/>
          </a:prstGeom>
        </p:spPr>
      </p:pic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0D1DD84F-B314-DF16-9E3D-50ABC47E3104}"/>
              </a:ext>
            </a:extLst>
          </p:cNvPr>
          <p:cNvCxnSpPr/>
          <p:nvPr/>
        </p:nvCxnSpPr>
        <p:spPr>
          <a:xfrm flipH="1" flipV="1">
            <a:off x="4703006" y="4037125"/>
            <a:ext cx="0" cy="1188000"/>
          </a:xfrm>
          <a:prstGeom prst="straightConnector1">
            <a:avLst/>
          </a:prstGeom>
          <a:ln w="38100">
            <a:solidFill>
              <a:srgbClr val="6666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ECAD85F6-ABE3-2485-61CA-1F041FEC6623}"/>
              </a:ext>
            </a:extLst>
          </p:cNvPr>
          <p:cNvCxnSpPr/>
          <p:nvPr/>
        </p:nvCxnSpPr>
        <p:spPr>
          <a:xfrm>
            <a:off x="4692529" y="5208038"/>
            <a:ext cx="4115644" cy="2857"/>
          </a:xfrm>
          <a:prstGeom prst="line">
            <a:avLst/>
          </a:prstGeom>
          <a:ln w="38100">
            <a:solidFill>
              <a:srgbClr val="6666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圖片 14">
            <a:extLst>
              <a:ext uri="{FF2B5EF4-FFF2-40B4-BE49-F238E27FC236}">
                <a16:creationId xmlns:a16="http://schemas.microsoft.com/office/drawing/2014/main" id="{54354856-8DF7-3EDF-B472-6373C1316BF4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4224" y="3026521"/>
            <a:ext cx="840875" cy="845226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1C220568-F0A9-12BE-0696-11F9DDB6F8DA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034" y="2203391"/>
            <a:ext cx="848494" cy="635552"/>
          </a:xfrm>
          <a:prstGeom prst="rect">
            <a:avLst/>
          </a:prstGeom>
        </p:spPr>
      </p:pic>
      <p:pic>
        <p:nvPicPr>
          <p:cNvPr id="108" name="圖片版面配置區 15"/>
          <p:cNvPicPr>
            <a:picLocks noGrp="1" noChangeAspect="1"/>
          </p:cNvPicPr>
          <p:nvPr>
            <p:ph type="pic" sz="quarter" idx="4294967295"/>
          </p:nvPr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37" t="555" r="-8377" b="11071"/>
          <a:stretch/>
        </p:blipFill>
        <p:spPr>
          <a:xfrm>
            <a:off x="10205883" y="91939"/>
            <a:ext cx="916078" cy="916077"/>
          </a:xfrm>
          <a:custGeom>
            <a:avLst/>
            <a:gdLst>
              <a:gd name="connsiteX0" fmla="*/ 927100 w 1854200"/>
              <a:gd name="connsiteY0" fmla="*/ 0 h 1854198"/>
              <a:gd name="connsiteX1" fmla="*/ 1854200 w 1854200"/>
              <a:gd name="connsiteY1" fmla="*/ 927099 h 1854198"/>
              <a:gd name="connsiteX2" fmla="*/ 927100 w 1854200"/>
              <a:gd name="connsiteY2" fmla="*/ 1854198 h 1854198"/>
              <a:gd name="connsiteX3" fmla="*/ 0 w 1854200"/>
              <a:gd name="connsiteY3" fmla="*/ 927099 h 1854198"/>
              <a:gd name="connsiteX4" fmla="*/ 927100 w 1854200"/>
              <a:gd name="connsiteY4" fmla="*/ 0 h 1854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54200" h="1854198">
                <a:moveTo>
                  <a:pt x="927100" y="0"/>
                </a:moveTo>
                <a:cubicBezTo>
                  <a:pt x="1439123" y="0"/>
                  <a:pt x="1854200" y="415076"/>
                  <a:pt x="1854200" y="927099"/>
                </a:cubicBezTo>
                <a:cubicBezTo>
                  <a:pt x="1854200" y="1439122"/>
                  <a:pt x="1439123" y="1854198"/>
                  <a:pt x="927100" y="1854198"/>
                </a:cubicBezTo>
                <a:cubicBezTo>
                  <a:pt x="415077" y="1854198"/>
                  <a:pt x="0" y="1439122"/>
                  <a:pt x="0" y="927099"/>
                </a:cubicBezTo>
                <a:cubicBezTo>
                  <a:pt x="0" y="415076"/>
                  <a:pt x="415077" y="0"/>
                  <a:pt x="927100" y="0"/>
                </a:cubicBezTo>
                <a:close/>
              </a:path>
            </a:pathLst>
          </a:custGeom>
        </p:spPr>
      </p:pic>
      <p:sp>
        <p:nvSpPr>
          <p:cNvPr id="120" name="文字方塊 119"/>
          <p:cNvSpPr txBox="1"/>
          <p:nvPr/>
        </p:nvSpPr>
        <p:spPr>
          <a:xfrm>
            <a:off x="10342070" y="740814"/>
            <a:ext cx="6078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100" b="1">
                <a:solidFill>
                  <a:schemeClr val="bg1"/>
                </a:solidFill>
                <a:effectLst>
                  <a:outerShdw blurRad="647700" dist="38100" dir="2700000" algn="tl" rotWithShape="0">
                    <a:prstClr val="black">
                      <a:alpha val="91000"/>
                    </a:prst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楊婕妤</a:t>
            </a:r>
          </a:p>
        </p:txBody>
      </p:sp>
    </p:spTree>
    <p:extLst>
      <p:ext uri="{BB962C8B-B14F-4D97-AF65-F5344CB8AC3E}">
        <p14:creationId xmlns:p14="http://schemas.microsoft.com/office/powerpoint/2010/main" val="37982383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2" descr="一張含有 螢幕擷取畫面, 圖形, 設計, 樣式 的圖片&#10;&#10;自動產生的描述">
            <a:extLst>
              <a:ext uri="{FF2B5EF4-FFF2-40B4-BE49-F238E27FC236}">
                <a16:creationId xmlns:a16="http://schemas.microsoft.com/office/drawing/2014/main" id="{9899212C-702A-EFA6-1984-315C36A0BA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8707" y="1544780"/>
            <a:ext cx="5126858" cy="5126858"/>
          </a:xfrm>
          <a:prstGeom prst="rect">
            <a:avLst/>
          </a:prstGeom>
        </p:spPr>
      </p:pic>
      <p:grpSp>
        <p:nvGrpSpPr>
          <p:cNvPr id="5" name="群組 4">
            <a:extLst>
              <a:ext uri="{FF2B5EF4-FFF2-40B4-BE49-F238E27FC236}">
                <a16:creationId xmlns:a16="http://schemas.microsoft.com/office/drawing/2014/main" id="{E74D2345-28CB-C7A1-33A1-627FBC14C601}"/>
              </a:ext>
            </a:extLst>
          </p:cNvPr>
          <p:cNvGrpSpPr/>
          <p:nvPr/>
        </p:nvGrpSpPr>
        <p:grpSpPr>
          <a:xfrm>
            <a:off x="6081" y="6423446"/>
            <a:ext cx="12171989" cy="446745"/>
            <a:chOff x="6081" y="6423446"/>
            <a:chExt cx="12171989" cy="446745"/>
          </a:xfrm>
        </p:grpSpPr>
        <p:sp>
          <p:nvSpPr>
            <p:cNvPr id="6" name="五邊形 5">
              <a:extLst>
                <a:ext uri="{FF2B5EF4-FFF2-40B4-BE49-F238E27FC236}">
                  <a16:creationId xmlns:a16="http://schemas.microsoft.com/office/drawing/2014/main" id="{4D1A9009-C270-5C95-04F3-35A87A759619}"/>
                </a:ext>
              </a:extLst>
            </p:cNvPr>
            <p:cNvSpPr/>
            <p:nvPr/>
          </p:nvSpPr>
          <p:spPr>
            <a:xfrm>
              <a:off x="6081" y="6423448"/>
              <a:ext cx="1836000" cy="434551"/>
            </a:xfrm>
            <a:prstGeom prst="homePlate">
              <a:avLst/>
            </a:prstGeom>
            <a:solidFill>
              <a:srgbClr val="EEEB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TW" b="1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Montserrat Light" charset="0"/>
              </a:endParaRPr>
            </a:p>
          </p:txBody>
        </p:sp>
        <p:sp>
          <p:nvSpPr>
            <p:cNvPr id="8" name="＞形箭號 7">
              <a:extLst>
                <a:ext uri="{FF2B5EF4-FFF2-40B4-BE49-F238E27FC236}">
                  <a16:creationId xmlns:a16="http://schemas.microsoft.com/office/drawing/2014/main" id="{FF5A2342-5C4E-BF4B-E4FA-504CFBB1A19F}"/>
                </a:ext>
              </a:extLst>
            </p:cNvPr>
            <p:cNvSpPr/>
            <p:nvPr/>
          </p:nvSpPr>
          <p:spPr>
            <a:xfrm>
              <a:off x="3460015" y="6435638"/>
              <a:ext cx="1836000" cy="434552"/>
            </a:xfrm>
            <a:prstGeom prst="chevron">
              <a:avLst/>
            </a:prstGeom>
            <a:solidFill>
              <a:srgbClr val="EEEB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9" name="＞形箭號 8">
              <a:extLst>
                <a:ext uri="{FF2B5EF4-FFF2-40B4-BE49-F238E27FC236}">
                  <a16:creationId xmlns:a16="http://schemas.microsoft.com/office/drawing/2014/main" id="{24A5CD21-A831-ED58-578B-E98C9E8C6682}"/>
                </a:ext>
              </a:extLst>
            </p:cNvPr>
            <p:cNvSpPr/>
            <p:nvPr/>
          </p:nvSpPr>
          <p:spPr>
            <a:xfrm>
              <a:off x="5194136" y="6435639"/>
              <a:ext cx="1836000" cy="434552"/>
            </a:xfrm>
            <a:prstGeom prst="chevron">
              <a:avLst/>
            </a:prstGeom>
            <a:solidFill>
              <a:srgbClr val="EEEB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＞形箭號 9">
              <a:extLst>
                <a:ext uri="{FF2B5EF4-FFF2-40B4-BE49-F238E27FC236}">
                  <a16:creationId xmlns:a16="http://schemas.microsoft.com/office/drawing/2014/main" id="{DFCF7635-019D-6597-E2F8-DC681ABAC837}"/>
                </a:ext>
              </a:extLst>
            </p:cNvPr>
            <p:cNvSpPr/>
            <p:nvPr/>
          </p:nvSpPr>
          <p:spPr>
            <a:xfrm>
              <a:off x="6914178" y="6423446"/>
              <a:ext cx="1836000" cy="434552"/>
            </a:xfrm>
            <a:prstGeom prst="chevron">
              <a:avLst/>
            </a:prstGeom>
            <a:solidFill>
              <a:srgbClr val="EEEB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＞形箭號 10">
              <a:extLst>
                <a:ext uri="{FF2B5EF4-FFF2-40B4-BE49-F238E27FC236}">
                  <a16:creationId xmlns:a16="http://schemas.microsoft.com/office/drawing/2014/main" id="{B6A98180-5EBF-1973-36D1-DA0F8DEB5B9D}"/>
                </a:ext>
              </a:extLst>
            </p:cNvPr>
            <p:cNvSpPr/>
            <p:nvPr/>
          </p:nvSpPr>
          <p:spPr>
            <a:xfrm>
              <a:off x="8622028" y="6435637"/>
              <a:ext cx="1836000" cy="434552"/>
            </a:xfrm>
            <a:prstGeom prst="chevron">
              <a:avLst/>
            </a:prstGeom>
            <a:solidFill>
              <a:srgbClr val="EEEB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＞形箭號 12">
              <a:extLst>
                <a:ext uri="{FF2B5EF4-FFF2-40B4-BE49-F238E27FC236}">
                  <a16:creationId xmlns:a16="http://schemas.microsoft.com/office/drawing/2014/main" id="{9B7D716B-DCE6-342C-EE3B-5D03C7CB737B}"/>
                </a:ext>
              </a:extLst>
            </p:cNvPr>
            <p:cNvSpPr/>
            <p:nvPr/>
          </p:nvSpPr>
          <p:spPr>
            <a:xfrm>
              <a:off x="10342070" y="6435637"/>
              <a:ext cx="1836000" cy="434552"/>
            </a:xfrm>
            <a:prstGeom prst="chevron">
              <a:avLst/>
            </a:prstGeom>
            <a:solidFill>
              <a:srgbClr val="EEEB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38841A21-A341-A232-D57C-9460B524520E}"/>
              </a:ext>
            </a:extLst>
          </p:cNvPr>
          <p:cNvSpPr txBox="1"/>
          <p:nvPr/>
        </p:nvSpPr>
        <p:spPr>
          <a:xfrm>
            <a:off x="8884903" y="3266961"/>
            <a:ext cx="2773697" cy="273921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200000"/>
              </a:lnSpc>
            </a:pPr>
            <a:r>
              <a:rPr lang="zh-TW" altLang="en-US" sz="1600" b="1"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/>
              </a:rPr>
              <a:t>測試流程</a:t>
            </a:r>
            <a:endParaRPr lang="en-US" altLang="zh-TW" sz="1600" b="1">
              <a:latin typeface="Microsoft JhengHei UI" panose="020B0604030504040204" pitchFamily="34" charset="-120"/>
              <a:ea typeface="Microsoft JhengHei UI" panose="020B0604030504040204" pitchFamily="34" charset="-120"/>
              <a:cs typeface="Arial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TW" sz="1400" err="1">
                <a:latin typeface="Microsoft JhengHei UI"/>
                <a:ea typeface="Microsoft JhengHei UI"/>
                <a:cs typeface="Arial"/>
              </a:rPr>
              <a:t>按下</a:t>
            </a:r>
            <a:r>
              <a:rPr lang="zh-TW" altLang="en-US" sz="1400">
                <a:latin typeface="Microsoft JhengHei UI"/>
                <a:ea typeface="Microsoft JhengHei UI"/>
                <a:cs typeface="Arial"/>
              </a:rPr>
              <a:t> </a:t>
            </a:r>
            <a:r>
              <a:rPr lang="en-US" altLang="zh-TW" sz="1400">
                <a:latin typeface="Arial"/>
                <a:ea typeface="Microsoft JhengHei UI"/>
                <a:cs typeface="Arial"/>
              </a:rPr>
              <a:t>Get Started </a:t>
            </a:r>
            <a:r>
              <a:rPr lang="zh-TW" altLang="en-US" sz="1400">
                <a:latin typeface="Arial"/>
                <a:ea typeface="Microsoft JhengHei UI"/>
                <a:cs typeface="Arial"/>
              </a:rPr>
              <a:t>或</a:t>
            </a:r>
            <a:r>
              <a:rPr lang="en-US" altLang="zh-TW" sz="1400">
                <a:latin typeface="Arial"/>
                <a:ea typeface="Microsoft JhengHei UI"/>
                <a:cs typeface="Arial"/>
              </a:rPr>
              <a:t> </a:t>
            </a:r>
            <a:r>
              <a:rPr lang="en-US" altLang="zh-TW" sz="1400" err="1">
                <a:latin typeface="Microsoft JhengHei UI"/>
                <a:ea typeface="Microsoft JhengHei UI"/>
                <a:cs typeface="Arial"/>
              </a:rPr>
              <a:t>開始測試</a:t>
            </a:r>
            <a:endParaRPr lang="en-US" altLang="zh-TW" sz="1400">
              <a:latin typeface="Microsoft JhengHei UI"/>
              <a:ea typeface="Microsoft JhengHei UI"/>
              <a:cs typeface="Arial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TW" sz="1400" err="1"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/>
              </a:rPr>
              <a:t>允許使用前鏡頭</a:t>
            </a:r>
            <a:endParaRPr lang="en-US" altLang="zh-TW" sz="1400">
              <a:latin typeface="Microsoft JhengHei UI" panose="020B0604030504040204" pitchFamily="34" charset="-120"/>
              <a:ea typeface="Microsoft JhengHei UI" panose="020B0604030504040204" pitchFamily="34" charset="-120"/>
              <a:cs typeface="Arial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TW" sz="1400" err="1"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/>
              </a:rPr>
              <a:t>按下開始測試</a:t>
            </a:r>
            <a:endParaRPr lang="en-US" altLang="zh-TW" sz="1400">
              <a:latin typeface="Microsoft JhengHei UI" panose="020B0604030504040204" pitchFamily="34" charset="-120"/>
              <a:ea typeface="Microsoft JhengHei UI" panose="020B0604030504040204" pitchFamily="34" charset="-120"/>
              <a:cs typeface="Arial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TW" sz="1400" err="1"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/>
              </a:rPr>
              <a:t>按下結束測試</a:t>
            </a:r>
            <a:endParaRPr lang="en-US" altLang="zh-TW" sz="1400">
              <a:latin typeface="Microsoft JhengHei UI" panose="020B0604030504040204" pitchFamily="34" charset="-120"/>
              <a:ea typeface="Microsoft JhengHei UI" panose="020B0604030504040204" pitchFamily="34" charset="-120"/>
              <a:cs typeface="Arial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sz="1400"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/>
              </a:rPr>
              <a:t>耐心</a:t>
            </a:r>
            <a:r>
              <a:rPr lang="en-US" altLang="zh-TW" sz="1400" err="1"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/>
              </a:rPr>
              <a:t>等待結果</a:t>
            </a:r>
            <a:endParaRPr lang="en-US" altLang="zh-TW" sz="1400">
              <a:latin typeface="Microsoft JhengHei UI" panose="020B0604030504040204" pitchFamily="34" charset="-120"/>
              <a:ea typeface="Microsoft JhengHei UI" panose="020B0604030504040204" pitchFamily="34" charset="-120"/>
              <a:cs typeface="Arial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6F2FEA39-2D2F-BCC5-D949-A28176EC34B8}"/>
              </a:ext>
            </a:extLst>
          </p:cNvPr>
          <p:cNvSpPr txBox="1"/>
          <p:nvPr/>
        </p:nvSpPr>
        <p:spPr>
          <a:xfrm>
            <a:off x="1006377" y="1722218"/>
            <a:ext cx="3147772" cy="144655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171450" indent="-171450">
              <a:lnSpc>
                <a:spcPct val="200000"/>
              </a:lnSpc>
              <a:buFont typeface="Arial" panose="020B0604020202020204" pitchFamily="34" charset="0"/>
              <a:buChar char="•"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indent="0">
              <a:buNone/>
            </a:pPr>
            <a:r>
              <a:rPr lang="en-US" altLang="zh-TW" sz="1600" b="1" err="1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建議瀏覽器</a:t>
            </a:r>
            <a:endParaRPr lang="en-US" altLang="zh-TW"/>
          </a:p>
          <a:p>
            <a:r>
              <a:rPr lang="en-US" altLang="zh-TW" sz="1400" err="1"/>
              <a:t>iOS：Safari</a:t>
            </a:r>
            <a:endParaRPr lang="en-US" altLang="zh-TW" sz="1400"/>
          </a:p>
          <a:p>
            <a:r>
              <a:rPr lang="en-US" altLang="zh-TW" sz="1400" err="1"/>
              <a:t>Android：Chrome</a:t>
            </a:r>
            <a:endParaRPr lang="en-US" altLang="zh-TW" sz="1400"/>
          </a:p>
        </p:txBody>
      </p:sp>
      <p:sp>
        <p:nvSpPr>
          <p:cNvPr id="17" name="Rectangle 31">
            <a:extLst>
              <a:ext uri="{FF2B5EF4-FFF2-40B4-BE49-F238E27FC236}">
                <a16:creationId xmlns:a16="http://schemas.microsoft.com/office/drawing/2014/main" id="{B1FB5B9A-8D7F-4672-80B6-CC27CF72A1F1}"/>
              </a:ext>
            </a:extLst>
          </p:cNvPr>
          <p:cNvSpPr/>
          <p:nvPr/>
        </p:nvSpPr>
        <p:spPr>
          <a:xfrm>
            <a:off x="5715000" y="1559963"/>
            <a:ext cx="762000" cy="5238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ea typeface="Microsoft JhengHei UI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8" name="TextBox 30">
            <a:extLst>
              <a:ext uri="{FF2B5EF4-FFF2-40B4-BE49-F238E27FC236}">
                <a16:creationId xmlns:a16="http://schemas.microsoft.com/office/drawing/2014/main" id="{630BC01F-166F-4B21-8028-FCE0CFCEE614}"/>
              </a:ext>
            </a:extLst>
          </p:cNvPr>
          <p:cNvSpPr txBox="1"/>
          <p:nvPr/>
        </p:nvSpPr>
        <p:spPr>
          <a:xfrm>
            <a:off x="1511300" y="830441"/>
            <a:ext cx="9169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600" b="1" spc="500" err="1">
                <a:latin typeface="Arial" panose="020B0604020202020204" pitchFamily="34" charset="0"/>
                <a:ea typeface="Microsoft JhengHei UI" panose="020B0604030504040204" pitchFamily="34" charset="-120"/>
                <a:cs typeface="Arial" panose="020B0604020202020204" pitchFamily="34" charset="0"/>
              </a:rPr>
              <a:t>EmoView</a:t>
            </a:r>
            <a:r>
              <a:rPr lang="en-US" altLang="zh-TW" sz="3600" b="1" spc="500">
                <a:latin typeface="Arial" panose="020B0604020202020204" pitchFamily="34" charset="0"/>
                <a:ea typeface="Microsoft JhengHei UI" panose="020B0604030504040204" pitchFamily="34" charset="-120"/>
                <a:cs typeface="Arial" panose="020B0604020202020204" pitchFamily="34" charset="0"/>
              </a:rPr>
              <a:t> DEMO</a:t>
            </a:r>
            <a:endParaRPr lang="en-US" altLang="zh-TW" sz="3600" b="1" spc="500">
              <a:latin typeface="Microsoft JhengHei UI" panose="020B0604030504040204" pitchFamily="34" charset="-120"/>
              <a:ea typeface="Microsoft JhengHei UI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9" name="＞形箭號 18">
            <a:extLst>
              <a:ext uri="{FF2B5EF4-FFF2-40B4-BE49-F238E27FC236}">
                <a16:creationId xmlns:a16="http://schemas.microsoft.com/office/drawing/2014/main" id="{CBA5E02F-2754-4EF0-2CFE-877AAA76137C}"/>
              </a:ext>
            </a:extLst>
          </p:cNvPr>
          <p:cNvSpPr/>
          <p:nvPr/>
        </p:nvSpPr>
        <p:spPr>
          <a:xfrm>
            <a:off x="1738909" y="6423447"/>
            <a:ext cx="1836000" cy="434552"/>
          </a:xfrm>
          <a:prstGeom prst="chevro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Montserrat Light" charset="0"/>
              </a:rPr>
              <a:t>全端建立</a:t>
            </a:r>
            <a:endParaRPr lang="en-US" altLang="zh-TW" b="1">
              <a:solidFill>
                <a:schemeClr val="tx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  <a:cs typeface="Montserrat Light" charset="0"/>
            </a:endParaRPr>
          </a:p>
        </p:txBody>
      </p:sp>
      <p:pic>
        <p:nvPicPr>
          <p:cNvPr id="15" name="圖片版面配置區 1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37" t="555" r="-8377" b="11071"/>
          <a:stretch/>
        </p:blipFill>
        <p:spPr>
          <a:xfrm>
            <a:off x="10205883" y="91939"/>
            <a:ext cx="916078" cy="916077"/>
          </a:xfrm>
          <a:custGeom>
            <a:avLst/>
            <a:gdLst>
              <a:gd name="connsiteX0" fmla="*/ 927100 w 1854200"/>
              <a:gd name="connsiteY0" fmla="*/ 0 h 1854198"/>
              <a:gd name="connsiteX1" fmla="*/ 1854200 w 1854200"/>
              <a:gd name="connsiteY1" fmla="*/ 927099 h 1854198"/>
              <a:gd name="connsiteX2" fmla="*/ 927100 w 1854200"/>
              <a:gd name="connsiteY2" fmla="*/ 1854198 h 1854198"/>
              <a:gd name="connsiteX3" fmla="*/ 0 w 1854200"/>
              <a:gd name="connsiteY3" fmla="*/ 927099 h 1854198"/>
              <a:gd name="connsiteX4" fmla="*/ 927100 w 1854200"/>
              <a:gd name="connsiteY4" fmla="*/ 0 h 1854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54200" h="1854198">
                <a:moveTo>
                  <a:pt x="927100" y="0"/>
                </a:moveTo>
                <a:cubicBezTo>
                  <a:pt x="1439123" y="0"/>
                  <a:pt x="1854200" y="415076"/>
                  <a:pt x="1854200" y="927099"/>
                </a:cubicBezTo>
                <a:cubicBezTo>
                  <a:pt x="1854200" y="1439122"/>
                  <a:pt x="1439123" y="1854198"/>
                  <a:pt x="927100" y="1854198"/>
                </a:cubicBezTo>
                <a:cubicBezTo>
                  <a:pt x="415077" y="1854198"/>
                  <a:pt x="0" y="1439122"/>
                  <a:pt x="0" y="927099"/>
                </a:cubicBezTo>
                <a:cubicBezTo>
                  <a:pt x="0" y="415076"/>
                  <a:pt x="415077" y="0"/>
                  <a:pt x="927100" y="0"/>
                </a:cubicBezTo>
                <a:close/>
              </a:path>
            </a:pathLst>
          </a:custGeom>
        </p:spPr>
      </p:pic>
      <p:sp>
        <p:nvSpPr>
          <p:cNvPr id="20" name="文字方塊 19"/>
          <p:cNvSpPr txBox="1"/>
          <p:nvPr/>
        </p:nvSpPr>
        <p:spPr>
          <a:xfrm>
            <a:off x="10342070" y="740814"/>
            <a:ext cx="6078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100" b="1">
                <a:solidFill>
                  <a:schemeClr val="bg1"/>
                </a:solidFill>
                <a:effectLst>
                  <a:outerShdw blurRad="647700" dist="38100" dir="2700000" algn="tl" rotWithShape="0">
                    <a:prstClr val="black">
                      <a:alpha val="91000"/>
                    </a:prst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楊婕妤</a:t>
            </a:r>
          </a:p>
        </p:txBody>
      </p:sp>
    </p:spTree>
    <p:extLst>
      <p:ext uri="{BB962C8B-B14F-4D97-AF65-F5344CB8AC3E}">
        <p14:creationId xmlns:p14="http://schemas.microsoft.com/office/powerpoint/2010/main" val="11405875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DE8A91AB-7ED2-4093-8F36-185380E0CFBB}"/>
              </a:ext>
            </a:extLst>
          </p:cNvPr>
          <p:cNvSpPr txBox="1"/>
          <p:nvPr/>
        </p:nvSpPr>
        <p:spPr>
          <a:xfrm>
            <a:off x="1806750" y="830441"/>
            <a:ext cx="8578500" cy="5161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300"/>
              </a:lnSpc>
            </a:pPr>
            <a:r>
              <a:rPr lang="zh-TW" altLang="en-US" sz="3600" b="1">
                <a:latin typeface="Arial" panose="020B0604020202020204" pitchFamily="34" charset="0"/>
                <a:ea typeface="Microsoft JhengHei UI" panose="020B0604030504040204" pitchFamily="34" charset="-120"/>
                <a:cs typeface="Arial" panose="020B0604020202020204" pitchFamily="34" charset="0"/>
              </a:rPr>
              <a:t>組員介紹</a:t>
            </a:r>
            <a:endParaRPr lang="en-US" sz="3600" b="1">
              <a:latin typeface="Arial" panose="020B0604020202020204" pitchFamily="34" charset="0"/>
              <a:ea typeface="Microsoft JhengHei UI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577110C-E093-4867-9924-669E0FA3DBA2}"/>
              </a:ext>
            </a:extLst>
          </p:cNvPr>
          <p:cNvSpPr/>
          <p:nvPr/>
        </p:nvSpPr>
        <p:spPr>
          <a:xfrm>
            <a:off x="5715000" y="1559963"/>
            <a:ext cx="762000" cy="5238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ea typeface="Microsoft JhengHei UI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D24D6810-BB8D-4C6B-92E5-F1F445F3722E}"/>
              </a:ext>
            </a:extLst>
          </p:cNvPr>
          <p:cNvSpPr txBox="1"/>
          <p:nvPr/>
        </p:nvSpPr>
        <p:spPr>
          <a:xfrm>
            <a:off x="701519" y="4546619"/>
            <a:ext cx="12130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600" b="1">
                <a:latin typeface="Arial" panose="020B0604020202020204" pitchFamily="34" charset="0"/>
                <a:ea typeface="Microsoft JhengHei UI" panose="020B0604030504040204" pitchFamily="34" charset="-120"/>
                <a:cs typeface="Arial" panose="020B0604020202020204" pitchFamily="34" charset="0"/>
              </a:rPr>
              <a:t>組長 </a:t>
            </a:r>
            <a:r>
              <a:rPr lang="en-US" altLang="zh-TW" sz="1600" b="1">
                <a:latin typeface="Arial" panose="020B0604020202020204" pitchFamily="34" charset="0"/>
                <a:ea typeface="Microsoft JhengHei UI" panose="020B0604030504040204" pitchFamily="34" charset="-120"/>
                <a:cs typeface="Arial" panose="020B0604020202020204" pitchFamily="34" charset="0"/>
              </a:rPr>
              <a:t>-</a:t>
            </a:r>
            <a:r>
              <a:rPr lang="zh-TW" altLang="en-US" sz="1600" b="1">
                <a:latin typeface="Arial" panose="020B0604020202020204" pitchFamily="34" charset="0"/>
                <a:ea typeface="Microsoft JhengHei UI" panose="020B0604030504040204" pitchFamily="34" charset="-120"/>
                <a:cs typeface="Arial" panose="020B0604020202020204" pitchFamily="34" charset="0"/>
              </a:rPr>
              <a:t> 劉晏</a:t>
            </a:r>
            <a:endParaRPr lang="en-US" sz="1600" b="1">
              <a:latin typeface="Arial" panose="020B0604020202020204" pitchFamily="34" charset="0"/>
              <a:ea typeface="Microsoft JhengHei UI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457EE471-02E1-42B6-9DA4-9A6AFE42E762}"/>
              </a:ext>
            </a:extLst>
          </p:cNvPr>
          <p:cNvSpPr txBox="1"/>
          <p:nvPr/>
        </p:nvSpPr>
        <p:spPr>
          <a:xfrm>
            <a:off x="461208" y="5015353"/>
            <a:ext cx="1704338" cy="583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000"/>
              </a:lnSpc>
            </a:pPr>
            <a:r>
              <a:rPr lang="zh-TW" alt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Microsoft JhengHei UI" panose="020B0604030504040204" pitchFamily="34" charset="-120"/>
                <a:cs typeface="Arial" panose="020B0604020202020204" pitchFamily="34" charset="0"/>
              </a:rPr>
              <a:t>模型建置</a:t>
            </a:r>
            <a:br>
              <a:rPr lang="en-US" altLang="zh-TW" sz="14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Microsoft JhengHei UI" panose="020B0604030504040204" pitchFamily="34" charset="-120"/>
                <a:cs typeface="Arial" panose="020B0604020202020204" pitchFamily="34" charset="0"/>
              </a:rPr>
            </a:br>
            <a:r>
              <a:rPr lang="zh-TW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Microsoft JhengHei UI" panose="020B0604030504040204" pitchFamily="34" charset="-120"/>
                <a:cs typeface="Arial" panose="020B0604020202020204" pitchFamily="34" charset="0"/>
              </a:rPr>
              <a:t>資料預處理</a:t>
            </a:r>
            <a:endParaRPr lang="en-US" altLang="zh-TW" sz="140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Microsoft JhengHei UI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5" name="TextBox 54">
            <a:extLst>
              <a:ext uri="{FF2B5EF4-FFF2-40B4-BE49-F238E27FC236}">
                <a16:creationId xmlns:a16="http://schemas.microsoft.com/office/drawing/2014/main" id="{D24D6810-BB8D-4C6B-92E5-F1F445F3722E}"/>
              </a:ext>
            </a:extLst>
          </p:cNvPr>
          <p:cNvSpPr txBox="1"/>
          <p:nvPr/>
        </p:nvSpPr>
        <p:spPr>
          <a:xfrm>
            <a:off x="2587364" y="4546619"/>
            <a:ext cx="12130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600" b="1">
                <a:latin typeface="Arial" panose="020B0604020202020204" pitchFamily="34" charset="0"/>
                <a:ea typeface="Microsoft JhengHei UI" panose="020B0604030504040204" pitchFamily="34" charset="-120"/>
                <a:cs typeface="Arial" panose="020B0604020202020204" pitchFamily="34" charset="0"/>
              </a:rPr>
              <a:t>古靜怡</a:t>
            </a:r>
            <a:endParaRPr lang="en-US" sz="1600" b="1">
              <a:latin typeface="Arial" panose="020B0604020202020204" pitchFamily="34" charset="0"/>
              <a:ea typeface="Microsoft JhengHei UI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7" name="TextBox 58">
            <a:extLst>
              <a:ext uri="{FF2B5EF4-FFF2-40B4-BE49-F238E27FC236}">
                <a16:creationId xmlns:a16="http://schemas.microsoft.com/office/drawing/2014/main" id="{457EE471-02E1-42B6-9DA4-9A6AFE42E762}"/>
              </a:ext>
            </a:extLst>
          </p:cNvPr>
          <p:cNvSpPr txBox="1"/>
          <p:nvPr/>
        </p:nvSpPr>
        <p:spPr>
          <a:xfrm>
            <a:off x="2517520" y="5048042"/>
            <a:ext cx="135275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000"/>
              </a:lnSpc>
            </a:pPr>
            <a:r>
              <a:rPr lang="zh-TW" alt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Microsoft JhengHei UI" panose="020B0604030504040204" pitchFamily="34" charset="-120"/>
                <a:cs typeface="Arial" panose="020B0604020202020204" pitchFamily="34" charset="0"/>
              </a:rPr>
              <a:t>資料視覺化</a:t>
            </a:r>
            <a:endParaRPr lang="en-US" altLang="zh-TW" sz="1400" b="1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Microsoft JhengHei UI" panose="020B0604030504040204" pitchFamily="34" charset="-120"/>
              <a:cs typeface="Arial" panose="020B0604020202020204" pitchFamily="34" charset="0"/>
            </a:endParaRPr>
          </a:p>
          <a:p>
            <a:pPr algn="ctr">
              <a:lnSpc>
                <a:spcPts val="2000"/>
              </a:lnSpc>
            </a:pPr>
            <a:r>
              <a:rPr lang="zh-TW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Microsoft JhengHei UI" panose="020B0604030504040204" pitchFamily="34" charset="-120"/>
                <a:cs typeface="Arial" panose="020B0604020202020204" pitchFamily="34" charset="0"/>
              </a:rPr>
              <a:t>數據分析</a:t>
            </a:r>
          </a:p>
          <a:p>
            <a:pPr algn="ctr">
              <a:lnSpc>
                <a:spcPts val="2000"/>
              </a:lnSpc>
            </a:pPr>
            <a:r>
              <a:rPr lang="zh-TW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Microsoft JhengHei UI" panose="020B0604030504040204" pitchFamily="34" charset="-120"/>
                <a:cs typeface="Arial" panose="020B0604020202020204" pitchFamily="34" charset="0"/>
              </a:rPr>
              <a:t>全端架設</a:t>
            </a:r>
            <a:endParaRPr lang="en-US" altLang="zh-TW" sz="140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Microsoft JhengHei UI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9" name="TextBox 54">
            <a:extLst>
              <a:ext uri="{FF2B5EF4-FFF2-40B4-BE49-F238E27FC236}">
                <a16:creationId xmlns:a16="http://schemas.microsoft.com/office/drawing/2014/main" id="{D24D6810-BB8D-4C6B-92E5-F1F445F3722E}"/>
              </a:ext>
            </a:extLst>
          </p:cNvPr>
          <p:cNvSpPr txBox="1"/>
          <p:nvPr/>
        </p:nvSpPr>
        <p:spPr>
          <a:xfrm>
            <a:off x="4494992" y="4546619"/>
            <a:ext cx="12130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600" b="1">
                <a:latin typeface="Arial" panose="020B0604020202020204" pitchFamily="34" charset="0"/>
                <a:ea typeface="Microsoft JhengHei UI" panose="020B0604030504040204" pitchFamily="34" charset="-120"/>
                <a:cs typeface="Arial" panose="020B0604020202020204" pitchFamily="34" charset="0"/>
              </a:rPr>
              <a:t>林奕辰</a:t>
            </a:r>
            <a:endParaRPr lang="en-US" sz="1600" b="1">
              <a:latin typeface="Arial" panose="020B0604020202020204" pitchFamily="34" charset="0"/>
              <a:ea typeface="Microsoft JhengHei UI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20" name="TextBox 58">
            <a:extLst>
              <a:ext uri="{FF2B5EF4-FFF2-40B4-BE49-F238E27FC236}">
                <a16:creationId xmlns:a16="http://schemas.microsoft.com/office/drawing/2014/main" id="{457EE471-02E1-42B6-9DA4-9A6AFE42E762}"/>
              </a:ext>
            </a:extLst>
          </p:cNvPr>
          <p:cNvSpPr txBox="1"/>
          <p:nvPr/>
        </p:nvSpPr>
        <p:spPr>
          <a:xfrm>
            <a:off x="4446932" y="5058750"/>
            <a:ext cx="135275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000"/>
              </a:lnSpc>
            </a:pPr>
            <a:r>
              <a:rPr lang="zh-TW" alt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Microsoft JhengHei UI" panose="020B0604030504040204" pitchFamily="34" charset="-120"/>
                <a:cs typeface="Arial" panose="020B0604020202020204" pitchFamily="34" charset="0"/>
              </a:rPr>
              <a:t>網路爬蟲</a:t>
            </a:r>
            <a:endParaRPr lang="en-US" altLang="zh-TW" sz="1400" b="1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Microsoft JhengHei UI" panose="020B0604030504040204" pitchFamily="34" charset="-120"/>
              <a:cs typeface="Arial" panose="020B0604020202020204" pitchFamily="34" charset="0"/>
            </a:endParaRPr>
          </a:p>
          <a:p>
            <a:pPr algn="ctr">
              <a:lnSpc>
                <a:spcPts val="2000"/>
              </a:lnSpc>
            </a:pPr>
            <a:r>
              <a:rPr lang="zh-TW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Microsoft JhengHei UI" panose="020B0604030504040204" pitchFamily="34" charset="-120"/>
                <a:cs typeface="Arial" panose="020B0604020202020204" pitchFamily="34" charset="0"/>
              </a:rPr>
              <a:t>資料預處理</a:t>
            </a:r>
            <a:endParaRPr lang="en-US" altLang="zh-TW" sz="140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Microsoft JhengHei UI" panose="020B0604030504040204" pitchFamily="34" charset="-120"/>
              <a:cs typeface="Arial" panose="020B0604020202020204" pitchFamily="34" charset="0"/>
            </a:endParaRPr>
          </a:p>
          <a:p>
            <a:pPr algn="ctr">
              <a:lnSpc>
                <a:spcPts val="2000"/>
              </a:lnSpc>
            </a:pPr>
            <a:r>
              <a:rPr lang="zh-TW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Microsoft JhengHei UI" panose="020B0604030504040204" pitchFamily="34" charset="-120"/>
                <a:cs typeface="Arial" panose="020B0604020202020204" pitchFamily="34" charset="0"/>
              </a:rPr>
              <a:t>模型建置</a:t>
            </a:r>
            <a:endParaRPr lang="en-US" sz="140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Microsoft JhengHei UI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28" name="TextBox 54">
            <a:extLst>
              <a:ext uri="{FF2B5EF4-FFF2-40B4-BE49-F238E27FC236}">
                <a16:creationId xmlns:a16="http://schemas.microsoft.com/office/drawing/2014/main" id="{D24D6810-BB8D-4C6B-92E5-F1F445F3722E}"/>
              </a:ext>
            </a:extLst>
          </p:cNvPr>
          <p:cNvSpPr txBox="1"/>
          <p:nvPr/>
        </p:nvSpPr>
        <p:spPr>
          <a:xfrm>
            <a:off x="6402620" y="4546619"/>
            <a:ext cx="12130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600" b="1">
                <a:latin typeface="Arial" panose="020B0604020202020204" pitchFamily="34" charset="0"/>
                <a:ea typeface="Microsoft JhengHei UI" panose="020B0604030504040204" pitchFamily="34" charset="-120"/>
                <a:cs typeface="Arial" panose="020B0604020202020204" pitchFamily="34" charset="0"/>
              </a:rPr>
              <a:t>黃志誠</a:t>
            </a:r>
            <a:endParaRPr lang="en-US" sz="1600" b="1">
              <a:latin typeface="Arial" panose="020B0604020202020204" pitchFamily="34" charset="0"/>
              <a:ea typeface="Microsoft JhengHei UI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29" name="TextBox 58">
            <a:extLst>
              <a:ext uri="{FF2B5EF4-FFF2-40B4-BE49-F238E27FC236}">
                <a16:creationId xmlns:a16="http://schemas.microsoft.com/office/drawing/2014/main" id="{457EE471-02E1-42B6-9DA4-9A6AFE42E762}"/>
              </a:ext>
            </a:extLst>
          </p:cNvPr>
          <p:cNvSpPr txBox="1"/>
          <p:nvPr/>
        </p:nvSpPr>
        <p:spPr>
          <a:xfrm>
            <a:off x="6332776" y="5048042"/>
            <a:ext cx="1352754" cy="605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sz="1400" b="1" err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Microsoft JhengHei UI" panose="020B0604030504040204" pitchFamily="34" charset="-120"/>
                <a:cs typeface="Arial" panose="020B0604020202020204" pitchFamily="34" charset="0"/>
              </a:rPr>
              <a:t>環境架設</a:t>
            </a:r>
            <a:endParaRPr lang="en-US" sz="1400" b="1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Microsoft JhengHei UI" panose="020B0604030504040204" pitchFamily="34" charset="-120"/>
              <a:cs typeface="Arial" panose="020B0604020202020204" pitchFamily="34" charset="0"/>
            </a:endParaRPr>
          </a:p>
          <a:p>
            <a:pPr algn="ctr">
              <a:lnSpc>
                <a:spcPts val="2000"/>
              </a:lnSpc>
            </a:pPr>
            <a:r>
              <a:rPr lang="zh-TW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Microsoft JhengHei UI" panose="020B0604030504040204" pitchFamily="34" charset="-120"/>
                <a:cs typeface="Arial" panose="020B0604020202020204" pitchFamily="34" charset="0"/>
              </a:rPr>
              <a:t>網站架設</a:t>
            </a:r>
            <a:endParaRPr lang="en-US" sz="140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Microsoft JhengHei UI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31" name="TextBox 54">
            <a:extLst>
              <a:ext uri="{FF2B5EF4-FFF2-40B4-BE49-F238E27FC236}">
                <a16:creationId xmlns:a16="http://schemas.microsoft.com/office/drawing/2014/main" id="{D24D6810-BB8D-4C6B-92E5-F1F445F3722E}"/>
              </a:ext>
            </a:extLst>
          </p:cNvPr>
          <p:cNvSpPr txBox="1"/>
          <p:nvPr/>
        </p:nvSpPr>
        <p:spPr>
          <a:xfrm>
            <a:off x="8310248" y="4546619"/>
            <a:ext cx="12130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600" b="1">
                <a:latin typeface="Arial" panose="020B0604020202020204" pitchFamily="34" charset="0"/>
                <a:ea typeface="Microsoft JhengHei UI" panose="020B0604030504040204" pitchFamily="34" charset="-120"/>
                <a:cs typeface="Arial" panose="020B0604020202020204" pitchFamily="34" charset="0"/>
              </a:rPr>
              <a:t>楊昊翰</a:t>
            </a:r>
            <a:endParaRPr lang="en-US" sz="1600" b="1">
              <a:latin typeface="Arial" panose="020B0604020202020204" pitchFamily="34" charset="0"/>
              <a:ea typeface="Microsoft JhengHei UI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32" name="TextBox 58">
            <a:extLst>
              <a:ext uri="{FF2B5EF4-FFF2-40B4-BE49-F238E27FC236}">
                <a16:creationId xmlns:a16="http://schemas.microsoft.com/office/drawing/2014/main" id="{457EE471-02E1-42B6-9DA4-9A6AFE42E762}"/>
              </a:ext>
            </a:extLst>
          </p:cNvPr>
          <p:cNvSpPr txBox="1"/>
          <p:nvPr/>
        </p:nvSpPr>
        <p:spPr>
          <a:xfrm>
            <a:off x="8262188" y="5058750"/>
            <a:ext cx="1352754" cy="605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000"/>
              </a:lnSpc>
            </a:pPr>
            <a:r>
              <a:rPr lang="zh-TW" alt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Microsoft JhengHei UI" panose="020B0604030504040204" pitchFamily="34" charset="-120"/>
                <a:cs typeface="Arial" panose="020B0604020202020204" pitchFamily="34" charset="0"/>
              </a:rPr>
              <a:t>模型建置</a:t>
            </a:r>
            <a:br>
              <a:rPr lang="en-US" altLang="zh-TW" sz="14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Microsoft JhengHei UI" panose="020B0604030504040204" pitchFamily="34" charset="-120"/>
                <a:cs typeface="Arial" panose="020B0604020202020204" pitchFamily="34" charset="0"/>
              </a:rPr>
            </a:br>
            <a:r>
              <a:rPr lang="zh-TW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Microsoft JhengHei UI" panose="020B0604030504040204" pitchFamily="34" charset="-120"/>
                <a:cs typeface="Arial" panose="020B0604020202020204" pitchFamily="34" charset="0"/>
              </a:rPr>
              <a:t>資料預處理</a:t>
            </a:r>
            <a:endParaRPr lang="en-US" altLang="zh-TW" sz="140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Microsoft JhengHei UI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34" name="TextBox 54">
            <a:extLst>
              <a:ext uri="{FF2B5EF4-FFF2-40B4-BE49-F238E27FC236}">
                <a16:creationId xmlns:a16="http://schemas.microsoft.com/office/drawing/2014/main" id="{D24D6810-BB8D-4C6B-92E5-F1F445F3722E}"/>
              </a:ext>
            </a:extLst>
          </p:cNvPr>
          <p:cNvSpPr txBox="1"/>
          <p:nvPr/>
        </p:nvSpPr>
        <p:spPr>
          <a:xfrm>
            <a:off x="10217876" y="4546619"/>
            <a:ext cx="12130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600" b="1">
                <a:latin typeface="Arial" panose="020B0604020202020204" pitchFamily="34" charset="0"/>
                <a:ea typeface="Microsoft JhengHei UI" panose="020B0604030504040204" pitchFamily="34" charset="-120"/>
                <a:cs typeface="Arial" panose="020B0604020202020204" pitchFamily="34" charset="0"/>
              </a:rPr>
              <a:t>楊婕妤</a:t>
            </a:r>
            <a:endParaRPr lang="en-US" sz="1600" b="1">
              <a:latin typeface="Arial" panose="020B0604020202020204" pitchFamily="34" charset="0"/>
              <a:ea typeface="Microsoft JhengHei UI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35" name="TextBox 58">
            <a:extLst>
              <a:ext uri="{FF2B5EF4-FFF2-40B4-BE49-F238E27FC236}">
                <a16:creationId xmlns:a16="http://schemas.microsoft.com/office/drawing/2014/main" id="{457EE471-02E1-42B6-9DA4-9A6AFE42E762}"/>
              </a:ext>
            </a:extLst>
          </p:cNvPr>
          <p:cNvSpPr txBox="1"/>
          <p:nvPr/>
        </p:nvSpPr>
        <p:spPr>
          <a:xfrm>
            <a:off x="10148032" y="5048042"/>
            <a:ext cx="1352754" cy="583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000"/>
              </a:lnSpc>
            </a:pPr>
            <a:r>
              <a:rPr lang="zh-TW" alt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Microsoft JhengHei UI" panose="020B0604030504040204" pitchFamily="34" charset="-120"/>
                <a:cs typeface="Arial" panose="020B0604020202020204" pitchFamily="34" charset="0"/>
              </a:rPr>
              <a:t>全端架設</a:t>
            </a:r>
            <a:endParaRPr lang="en-US" altLang="zh-TW" sz="1400" b="1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Microsoft JhengHei UI" panose="020B0604030504040204" pitchFamily="34" charset="-120"/>
              <a:cs typeface="Arial" panose="020B0604020202020204" pitchFamily="34" charset="0"/>
            </a:endParaRPr>
          </a:p>
          <a:p>
            <a:pPr algn="ctr">
              <a:lnSpc>
                <a:spcPts val="2000"/>
              </a:lnSpc>
            </a:pPr>
            <a:r>
              <a:rPr lang="zh-TW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Microsoft JhengHei UI" panose="020B0604030504040204" pitchFamily="34" charset="-120"/>
                <a:cs typeface="Arial" panose="020B0604020202020204" pitchFamily="34" charset="0"/>
              </a:rPr>
              <a:t>網站架設</a:t>
            </a:r>
            <a:endParaRPr lang="en-US" altLang="zh-TW" sz="140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Microsoft JhengHei UI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9523315" y="115503"/>
            <a:ext cx="2229131" cy="12311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" name="圖片版面配置區 3"/>
          <p:cNvPicPr>
            <a:picLocks noGrp="1" noChangeAspect="1"/>
          </p:cNvPicPr>
          <p:nvPr>
            <p:ph type="pic" sz="quarter" idx="19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423" t="-5971" r="-5996" b="7297"/>
          <a:stretch/>
        </p:blipFill>
        <p:spPr>
          <a:xfrm>
            <a:off x="455175" y="2656179"/>
            <a:ext cx="1854200" cy="1854200"/>
          </a:xfrm>
        </p:spPr>
      </p:pic>
      <p:pic>
        <p:nvPicPr>
          <p:cNvPr id="9" name="圖片版面配置區 8"/>
          <p:cNvPicPr>
            <a:picLocks noGrp="1" noChangeAspect="1"/>
          </p:cNvPicPr>
          <p:nvPr>
            <p:ph type="pic" sz="quarter" idx="19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87" b="2387"/>
          <a:stretch>
            <a:fillRect/>
          </a:stretch>
        </p:blipFill>
        <p:spPr>
          <a:xfrm>
            <a:off x="4116067" y="2644641"/>
            <a:ext cx="1854200" cy="1854198"/>
          </a:xfrm>
        </p:spPr>
      </p:pic>
      <p:pic>
        <p:nvPicPr>
          <p:cNvPr id="11" name="圖片版面配置區 10"/>
          <p:cNvPicPr>
            <a:picLocks noGrp="1" noChangeAspect="1"/>
          </p:cNvPicPr>
          <p:nvPr>
            <p:ph type="pic" sz="quarter" idx="19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71" b="4071"/>
          <a:stretch>
            <a:fillRect/>
          </a:stretch>
        </p:blipFill>
        <p:spPr>
          <a:xfrm>
            <a:off x="6048615" y="2656179"/>
            <a:ext cx="1854200" cy="1854198"/>
          </a:xfrm>
        </p:spPr>
      </p:pic>
      <p:pic>
        <p:nvPicPr>
          <p:cNvPr id="13" name="圖片版面配置區 12"/>
          <p:cNvPicPr>
            <a:picLocks noGrp="1" noChangeAspect="1"/>
          </p:cNvPicPr>
          <p:nvPr>
            <p:ph type="pic" sz="quarter" idx="19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88" b="2788"/>
          <a:stretch>
            <a:fillRect/>
          </a:stretch>
        </p:blipFill>
        <p:spPr>
          <a:xfrm>
            <a:off x="7955763" y="2642877"/>
            <a:ext cx="1854200" cy="1854198"/>
          </a:xfrm>
        </p:spPr>
      </p:pic>
      <p:pic>
        <p:nvPicPr>
          <p:cNvPr id="16" name="圖片版面配置區 15"/>
          <p:cNvPicPr>
            <a:picLocks noGrp="1" noChangeAspect="1"/>
          </p:cNvPicPr>
          <p:nvPr>
            <p:ph type="pic" sz="quarter" idx="19"/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37" t="555" r="-8377" b="11071"/>
          <a:stretch/>
        </p:blipFill>
        <p:spPr>
          <a:xfrm>
            <a:off x="9888311" y="2642877"/>
            <a:ext cx="1854200" cy="1854198"/>
          </a:xfrm>
        </p:spPr>
      </p:pic>
      <p:pic>
        <p:nvPicPr>
          <p:cNvPr id="25" name="圖片版面配置區 24"/>
          <p:cNvPicPr>
            <a:picLocks noGrp="1" noChangeAspect="1"/>
          </p:cNvPicPr>
          <p:nvPr>
            <p:ph type="pic" sz="quarter" idx="19"/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9" b="18921"/>
          <a:stretch/>
        </p:blipFill>
        <p:spPr>
          <a:xfrm>
            <a:off x="2309375" y="2656179"/>
            <a:ext cx="1854200" cy="1854198"/>
          </a:xfrm>
        </p:spPr>
      </p:pic>
    </p:spTree>
    <p:extLst>
      <p:ext uri="{BB962C8B-B14F-4D97-AF65-F5344CB8AC3E}">
        <p14:creationId xmlns:p14="http://schemas.microsoft.com/office/powerpoint/2010/main" val="20705611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Isosceles Triangle 36">
            <a:extLst>
              <a:ext uri="{FF2B5EF4-FFF2-40B4-BE49-F238E27FC236}">
                <a16:creationId xmlns:a16="http://schemas.microsoft.com/office/drawing/2014/main" id="{09E851D7-1CC9-4049-AE34-89E8A3DF6E31}"/>
              </a:ext>
            </a:extLst>
          </p:cNvPr>
          <p:cNvSpPr/>
          <p:nvPr/>
        </p:nvSpPr>
        <p:spPr>
          <a:xfrm rot="2700000">
            <a:off x="3124201" y="-1676399"/>
            <a:ext cx="8486431" cy="7315889"/>
          </a:xfrm>
          <a:prstGeom prst="triangl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B055D45-FFE8-45B9-A836-1ABCFD594147}"/>
              </a:ext>
            </a:extLst>
          </p:cNvPr>
          <p:cNvSpPr txBox="1"/>
          <p:nvPr/>
        </p:nvSpPr>
        <p:spPr>
          <a:xfrm>
            <a:off x="246893" y="2787564"/>
            <a:ext cx="657281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7200" b="1" spc="300">
                <a:solidFill>
                  <a:srgbClr val="F296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ontserrat" charset="0"/>
              </a:rPr>
              <a:t>資料</a:t>
            </a:r>
            <a:r>
              <a:rPr lang="zh-TW" altLang="en-US" sz="7200" b="1">
                <a:latin typeface="Microsoft JhengHei UI"/>
                <a:ea typeface="Microsoft JhengHei UI"/>
                <a:cs typeface="Montserrat Light" charset="0"/>
              </a:rPr>
              <a:t>視覺化</a:t>
            </a:r>
            <a:endParaRPr lang="en-US" altLang="zh-TW" sz="7200" b="1" spc="300">
              <a:latin typeface="微軟正黑體" panose="020B0604030504040204" pitchFamily="34" charset="-120"/>
              <a:ea typeface="微軟正黑體" panose="020B0604030504040204" pitchFamily="34" charset="-120"/>
              <a:cs typeface="Montserrat" charset="0"/>
            </a:endParaRPr>
          </a:p>
          <a:p>
            <a:pPr algn="ctr"/>
            <a:endParaRPr lang="en-US" altLang="zh-TW" sz="2000" b="1" spc="300">
              <a:solidFill>
                <a:srgbClr val="333F5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Montserrat" charset="0"/>
            </a:endParaRPr>
          </a:p>
          <a:p>
            <a:pPr algn="ctr"/>
            <a:r>
              <a:rPr lang="zh-TW" altLang="en-US" sz="2000" b="1" spc="300">
                <a:solidFill>
                  <a:srgbClr val="333F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ontserrat" charset="0"/>
              </a:rPr>
              <a:t>主講人</a:t>
            </a:r>
            <a:r>
              <a:rPr lang="en-US" altLang="zh-TW" sz="2000" b="1" spc="300">
                <a:solidFill>
                  <a:srgbClr val="333F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ontserrat" charset="0"/>
              </a:rPr>
              <a:t>:</a:t>
            </a:r>
            <a:r>
              <a:rPr lang="zh-TW" altLang="en-US" sz="2000" b="1" spc="300">
                <a:solidFill>
                  <a:srgbClr val="333F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ontserrat" charset="0"/>
              </a:rPr>
              <a:t>古靜怡</a:t>
            </a:r>
          </a:p>
        </p:txBody>
      </p:sp>
      <p:sp>
        <p:nvSpPr>
          <p:cNvPr id="6" name="矩形 5"/>
          <p:cNvSpPr/>
          <p:nvPr/>
        </p:nvSpPr>
        <p:spPr>
          <a:xfrm>
            <a:off x="10043410" y="134911"/>
            <a:ext cx="1394334" cy="10043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1" name="圖片 11" descr="一張含有 文字, 人員, 筆記型電腦, 電腦 的圖片&#10;&#10;自動產生的描述">
            <a:extLst>
              <a:ext uri="{FF2B5EF4-FFF2-40B4-BE49-F238E27FC236}">
                <a16:creationId xmlns:a16="http://schemas.microsoft.com/office/drawing/2014/main" id="{9D402A67-92BC-71C6-4D06-2DF0464778AE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2"/>
          <a:srcRect l="21206" r="21206"/>
          <a:stretch/>
        </p:blipFill>
        <p:spPr/>
      </p:pic>
    </p:spTree>
    <p:extLst>
      <p:ext uri="{BB962C8B-B14F-4D97-AF65-F5344CB8AC3E}">
        <p14:creationId xmlns:p14="http://schemas.microsoft.com/office/powerpoint/2010/main" val="33523923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9">
            <a:extLst>
              <a:ext uri="{FF2B5EF4-FFF2-40B4-BE49-F238E27FC236}">
                <a16:creationId xmlns:a16="http://schemas.microsoft.com/office/drawing/2014/main" id="{8CB0CACC-A91B-D634-4159-F1EDB81440EF}"/>
              </a:ext>
            </a:extLst>
          </p:cNvPr>
          <p:cNvSpPr/>
          <p:nvPr/>
        </p:nvSpPr>
        <p:spPr>
          <a:xfrm>
            <a:off x="9291" y="353122"/>
            <a:ext cx="8069373" cy="64709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>
              <a:latin typeface="Microsoft JhengHei"/>
              <a:ea typeface="Microsoft JhengHei UI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09BD1C3-EAAC-4F1A-976F-EEEA58703569}"/>
              </a:ext>
            </a:extLst>
          </p:cNvPr>
          <p:cNvSpPr txBox="1"/>
          <p:nvPr/>
        </p:nvSpPr>
        <p:spPr>
          <a:xfrm>
            <a:off x="269222" y="468806"/>
            <a:ext cx="1853315" cy="477054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ts val="3000"/>
              </a:lnSpc>
            </a:pPr>
            <a:r>
              <a:rPr lang="zh-TW" altLang="en-US" sz="2500" b="1" spc="300">
                <a:latin typeface="Microsoft JhengHei"/>
                <a:ea typeface="Microsoft JhengHei"/>
                <a:cs typeface="Arial"/>
              </a:rPr>
              <a:t>資料集</a:t>
            </a:r>
            <a:endParaRPr lang="en-US" altLang="zh-TW" sz="2500" b="1" spc="300">
              <a:latin typeface="Microsoft JhengHei"/>
              <a:ea typeface="Microsoft JhengHei"/>
              <a:cs typeface="Arial"/>
            </a:endParaRPr>
          </a:p>
        </p:txBody>
      </p:sp>
      <p:grpSp>
        <p:nvGrpSpPr>
          <p:cNvPr id="14" name="群組 13"/>
          <p:cNvGrpSpPr/>
          <p:nvPr/>
        </p:nvGrpSpPr>
        <p:grpSpPr>
          <a:xfrm>
            <a:off x="6081" y="6423446"/>
            <a:ext cx="12171989" cy="446745"/>
            <a:chOff x="6081" y="6423446"/>
            <a:chExt cx="12171989" cy="446745"/>
          </a:xfrm>
        </p:grpSpPr>
        <p:grpSp>
          <p:nvGrpSpPr>
            <p:cNvPr id="16" name="群組 15">
              <a:extLst>
                <a:ext uri="{FF2B5EF4-FFF2-40B4-BE49-F238E27FC236}">
                  <a16:creationId xmlns:a16="http://schemas.microsoft.com/office/drawing/2014/main" id="{2B17FC54-97E5-6382-3A41-9C92BDF33699}"/>
                </a:ext>
              </a:extLst>
            </p:cNvPr>
            <p:cNvGrpSpPr/>
            <p:nvPr/>
          </p:nvGrpSpPr>
          <p:grpSpPr>
            <a:xfrm>
              <a:off x="6081" y="6423446"/>
              <a:ext cx="12171989" cy="446745"/>
              <a:chOff x="6081" y="6423446"/>
              <a:chExt cx="12171989" cy="446745"/>
            </a:xfrm>
          </p:grpSpPr>
          <p:sp>
            <p:nvSpPr>
              <p:cNvPr id="7" name="五邊形 13">
                <a:extLst>
                  <a:ext uri="{FF2B5EF4-FFF2-40B4-BE49-F238E27FC236}">
                    <a16:creationId xmlns:a16="http://schemas.microsoft.com/office/drawing/2014/main" id="{2DC29430-C6DF-802A-76B0-7672D63F2B12}"/>
                  </a:ext>
                </a:extLst>
              </p:cNvPr>
              <p:cNvSpPr/>
              <p:nvPr/>
            </p:nvSpPr>
            <p:spPr>
              <a:xfrm>
                <a:off x="6081" y="6423448"/>
                <a:ext cx="1836000" cy="434551"/>
              </a:xfrm>
              <a:prstGeom prst="homePlate">
                <a:avLst/>
              </a:prstGeom>
              <a:solidFill>
                <a:srgbClr val="EEEBF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endParaRPr lang="zh-TW" altLang="en-US">
                  <a:latin typeface="Microsoft JhengHei"/>
                  <a:ea typeface="Microsoft JhengHei"/>
                </a:endParaRPr>
              </a:p>
            </p:txBody>
          </p:sp>
          <p:sp>
            <p:nvSpPr>
              <p:cNvPr id="8" name="＞形箭號 14">
                <a:extLst>
                  <a:ext uri="{FF2B5EF4-FFF2-40B4-BE49-F238E27FC236}">
                    <a16:creationId xmlns:a16="http://schemas.microsoft.com/office/drawing/2014/main" id="{34A7612E-92F0-A7F8-FEB2-27D11D26EBC2}"/>
                  </a:ext>
                </a:extLst>
              </p:cNvPr>
              <p:cNvSpPr/>
              <p:nvPr/>
            </p:nvSpPr>
            <p:spPr>
              <a:xfrm>
                <a:off x="1738909" y="6423447"/>
                <a:ext cx="1836000" cy="434552"/>
              </a:xfrm>
              <a:prstGeom prst="chevron">
                <a:avLst/>
              </a:prstGeom>
              <a:solidFill>
                <a:srgbClr val="EEEBF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endParaRPr lang="en-US" altLang="zh-TW" b="1">
                  <a:solidFill>
                    <a:schemeClr val="tx1"/>
                  </a:solidFill>
                  <a:latin typeface="Microsoft JhengHei"/>
                  <a:ea typeface="Microsoft JhengHei UI" panose="020B0604030504040204" pitchFamily="34" charset="-120"/>
                  <a:cs typeface="Montserrat Light" charset="0"/>
                </a:endParaRPr>
              </a:p>
            </p:txBody>
          </p:sp>
          <p:sp>
            <p:nvSpPr>
              <p:cNvPr id="9" name="＞形箭號 16">
                <a:extLst>
                  <a:ext uri="{FF2B5EF4-FFF2-40B4-BE49-F238E27FC236}">
                    <a16:creationId xmlns:a16="http://schemas.microsoft.com/office/drawing/2014/main" id="{03EC5B3B-0923-921C-9337-D2D7B4E03805}"/>
                  </a:ext>
                </a:extLst>
              </p:cNvPr>
              <p:cNvSpPr/>
              <p:nvPr/>
            </p:nvSpPr>
            <p:spPr>
              <a:xfrm>
                <a:off x="3460015" y="6435638"/>
                <a:ext cx="1836000" cy="434552"/>
              </a:xfrm>
              <a:prstGeom prst="chevron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zh-TW" altLang="en-US" b="1">
                    <a:solidFill>
                      <a:schemeClr val="tx1"/>
                    </a:solidFill>
                    <a:latin typeface="Microsoft JhengHei"/>
                    <a:ea typeface="Microsoft JhengHei"/>
                    <a:cs typeface="Montserrat Light" charset="0"/>
                  </a:rPr>
                  <a:t>資料視覺化</a:t>
                </a:r>
                <a:endParaRPr lang="en-US" altLang="zh-TW" b="1">
                  <a:solidFill>
                    <a:schemeClr val="tx1"/>
                  </a:solidFill>
                  <a:latin typeface="Microsoft JhengHei"/>
                  <a:ea typeface="Microsoft JhengHei"/>
                  <a:cs typeface="Montserrat Light" charset="0"/>
                </a:endParaRPr>
              </a:p>
            </p:txBody>
          </p:sp>
          <p:sp>
            <p:nvSpPr>
              <p:cNvPr id="10" name="＞形箭號 17">
                <a:extLst>
                  <a:ext uri="{FF2B5EF4-FFF2-40B4-BE49-F238E27FC236}">
                    <a16:creationId xmlns:a16="http://schemas.microsoft.com/office/drawing/2014/main" id="{D1FF7228-20BE-830C-625E-3FD1FD63E690}"/>
                  </a:ext>
                </a:extLst>
              </p:cNvPr>
              <p:cNvSpPr/>
              <p:nvPr/>
            </p:nvSpPr>
            <p:spPr>
              <a:xfrm>
                <a:off x="5194136" y="6435639"/>
                <a:ext cx="1836000" cy="434552"/>
              </a:xfrm>
              <a:prstGeom prst="chevron">
                <a:avLst/>
              </a:prstGeom>
              <a:solidFill>
                <a:srgbClr val="EEEBF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endParaRPr lang="en-US" altLang="zh-TW" b="1">
                  <a:solidFill>
                    <a:schemeClr val="tx1"/>
                  </a:solidFill>
                  <a:latin typeface="Microsoft JhengHei"/>
                  <a:ea typeface="Microsoft JhengHei UI" panose="020B0604030504040204" pitchFamily="34" charset="-120"/>
                  <a:cs typeface="Montserrat Light" charset="0"/>
                </a:endParaRPr>
              </a:p>
            </p:txBody>
          </p:sp>
          <p:sp>
            <p:nvSpPr>
              <p:cNvPr id="11" name="＞形箭號 18">
                <a:extLst>
                  <a:ext uri="{FF2B5EF4-FFF2-40B4-BE49-F238E27FC236}">
                    <a16:creationId xmlns:a16="http://schemas.microsoft.com/office/drawing/2014/main" id="{B7DEB61E-29A4-D964-D32B-64F474683DBE}"/>
                  </a:ext>
                </a:extLst>
              </p:cNvPr>
              <p:cNvSpPr/>
              <p:nvPr/>
            </p:nvSpPr>
            <p:spPr>
              <a:xfrm>
                <a:off x="6914178" y="6423446"/>
                <a:ext cx="1836000" cy="434552"/>
              </a:xfrm>
              <a:prstGeom prst="chevron">
                <a:avLst/>
              </a:prstGeom>
              <a:solidFill>
                <a:srgbClr val="EEEBF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endParaRPr lang="en-US" altLang="zh-TW" b="1">
                  <a:solidFill>
                    <a:schemeClr val="tx1"/>
                  </a:solidFill>
                  <a:latin typeface="Microsoft JhengHei"/>
                  <a:ea typeface="Microsoft JhengHei UI" panose="020B0604030504040204" pitchFamily="34" charset="-120"/>
                  <a:cs typeface="Montserrat Light" charset="0"/>
                </a:endParaRPr>
              </a:p>
            </p:txBody>
          </p:sp>
          <p:sp>
            <p:nvSpPr>
              <p:cNvPr id="15" name="＞形箭號 20">
                <a:extLst>
                  <a:ext uri="{FF2B5EF4-FFF2-40B4-BE49-F238E27FC236}">
                    <a16:creationId xmlns:a16="http://schemas.microsoft.com/office/drawing/2014/main" id="{9BE03CB4-ADCB-3948-F722-7ADCADFFB9A0}"/>
                  </a:ext>
                </a:extLst>
              </p:cNvPr>
              <p:cNvSpPr/>
              <p:nvPr/>
            </p:nvSpPr>
            <p:spPr>
              <a:xfrm>
                <a:off x="10342070" y="6435637"/>
                <a:ext cx="1836000" cy="434552"/>
              </a:xfrm>
              <a:prstGeom prst="chevron">
                <a:avLst/>
              </a:prstGeom>
              <a:solidFill>
                <a:srgbClr val="EEEBF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endParaRPr lang="zh-TW" altLang="en-US">
                  <a:solidFill>
                    <a:schemeClr val="tx1"/>
                  </a:solidFill>
                  <a:latin typeface="Microsoft JhengHei"/>
                  <a:ea typeface="Microsoft JhengHei"/>
                </a:endParaRPr>
              </a:p>
            </p:txBody>
          </p:sp>
        </p:grpSp>
        <p:sp>
          <p:nvSpPr>
            <p:cNvPr id="13" name="＞形箭號 19">
              <a:extLst>
                <a:ext uri="{FF2B5EF4-FFF2-40B4-BE49-F238E27FC236}">
                  <a16:creationId xmlns:a16="http://schemas.microsoft.com/office/drawing/2014/main" id="{C0566107-149E-635C-6633-346E3EC19FA7}"/>
                </a:ext>
              </a:extLst>
            </p:cNvPr>
            <p:cNvSpPr/>
            <p:nvPr/>
          </p:nvSpPr>
          <p:spPr>
            <a:xfrm>
              <a:off x="1752877" y="6433778"/>
              <a:ext cx="1836000" cy="434552"/>
            </a:xfrm>
            <a:prstGeom prst="chevron">
              <a:avLst/>
            </a:prstGeom>
            <a:solidFill>
              <a:srgbClr val="EEEB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n-US" altLang="zh-TW" b="1">
                <a:solidFill>
                  <a:schemeClr val="tx1"/>
                </a:solidFill>
                <a:latin typeface="Microsoft JhengHei"/>
                <a:ea typeface="Microsoft JhengHei"/>
                <a:cs typeface="Montserrat Light" charset="0"/>
              </a:endParaRPr>
            </a:p>
          </p:txBody>
        </p:sp>
        <p:sp>
          <p:nvSpPr>
            <p:cNvPr id="17" name="＞形箭號 18">
              <a:extLst>
                <a:ext uri="{FF2B5EF4-FFF2-40B4-BE49-F238E27FC236}">
                  <a16:creationId xmlns:a16="http://schemas.microsoft.com/office/drawing/2014/main" id="{64B52692-FD33-6DCE-F1D0-E9013EBB3C82}"/>
                </a:ext>
              </a:extLst>
            </p:cNvPr>
            <p:cNvSpPr/>
            <p:nvPr/>
          </p:nvSpPr>
          <p:spPr>
            <a:xfrm>
              <a:off x="8627749" y="6427163"/>
              <a:ext cx="1836000" cy="434552"/>
            </a:xfrm>
            <a:prstGeom prst="chevron">
              <a:avLst/>
            </a:prstGeom>
            <a:solidFill>
              <a:srgbClr val="EEEB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n-US" altLang="zh-TW" b="1">
                <a:solidFill>
                  <a:schemeClr val="tx1"/>
                </a:solidFill>
                <a:latin typeface="Microsoft JhengHei"/>
                <a:ea typeface="Microsoft JhengHei UI" panose="020B0604030504040204" pitchFamily="34" charset="-120"/>
                <a:cs typeface="Montserrat Light" charset="0"/>
              </a:endParaRPr>
            </a:p>
          </p:txBody>
        </p:sp>
      </p:grpSp>
      <p:pic>
        <p:nvPicPr>
          <p:cNvPr id="4" name="圖片 4" descr="一張含有 螢幕擷取畫面, 文字, 正方形, 行 的圖片&#10;&#10;自動產生的描述">
            <a:extLst>
              <a:ext uri="{FF2B5EF4-FFF2-40B4-BE49-F238E27FC236}">
                <a16:creationId xmlns:a16="http://schemas.microsoft.com/office/drawing/2014/main" id="{DDE48D51-2E0F-6E37-80DE-473C637C93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0352" y="4080512"/>
            <a:ext cx="9817211" cy="1954673"/>
          </a:xfrm>
          <a:prstGeom prst="rect">
            <a:avLst/>
          </a:prstGeom>
        </p:spPr>
      </p:pic>
      <p:sp>
        <p:nvSpPr>
          <p:cNvPr id="23" name="減號 22">
            <a:extLst>
              <a:ext uri="{FF2B5EF4-FFF2-40B4-BE49-F238E27FC236}">
                <a16:creationId xmlns:a16="http://schemas.microsoft.com/office/drawing/2014/main" id="{FDCBC46F-EC42-7FC5-DCE7-0FD2B405BE69}"/>
              </a:ext>
            </a:extLst>
          </p:cNvPr>
          <p:cNvSpPr/>
          <p:nvPr/>
        </p:nvSpPr>
        <p:spPr>
          <a:xfrm>
            <a:off x="3753762" y="3271023"/>
            <a:ext cx="4160825" cy="270090"/>
          </a:xfrm>
          <a:prstGeom prst="mathMinus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2" name="圖片 18" descr="一張含有 符號, 標誌, 設計 的圖片&#10;&#10;自動產生的描述">
            <a:extLst>
              <a:ext uri="{FF2B5EF4-FFF2-40B4-BE49-F238E27FC236}">
                <a16:creationId xmlns:a16="http://schemas.microsoft.com/office/drawing/2014/main" id="{5AC53AFB-2401-4120-79CE-7C4E720580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8831" y="2903939"/>
            <a:ext cx="838200" cy="1040831"/>
          </a:xfrm>
          <a:prstGeom prst="rect">
            <a:avLst/>
          </a:prstGeom>
        </p:spPr>
      </p:pic>
      <p:pic>
        <p:nvPicPr>
          <p:cNvPr id="19" name="圖片 18" descr="一張含有 符號, 標誌, 設計 的圖片&#10;&#10;自動產生的描述">
            <a:extLst>
              <a:ext uri="{FF2B5EF4-FFF2-40B4-BE49-F238E27FC236}">
                <a16:creationId xmlns:a16="http://schemas.microsoft.com/office/drawing/2014/main" id="{9B135AF3-6DA0-F2E4-AA07-F5AD96EDF5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2670" y="2903939"/>
            <a:ext cx="838200" cy="1040831"/>
          </a:xfrm>
          <a:prstGeom prst="rect">
            <a:avLst/>
          </a:prstGeom>
        </p:spPr>
      </p:pic>
      <p:sp>
        <p:nvSpPr>
          <p:cNvPr id="20" name="文字方塊 19">
            <a:extLst>
              <a:ext uri="{FF2B5EF4-FFF2-40B4-BE49-F238E27FC236}">
                <a16:creationId xmlns:a16="http://schemas.microsoft.com/office/drawing/2014/main" id="{5833FD97-3288-968A-5E0F-E4B27F64024D}"/>
              </a:ext>
            </a:extLst>
          </p:cNvPr>
          <p:cNvSpPr txBox="1"/>
          <p:nvPr/>
        </p:nvSpPr>
        <p:spPr>
          <a:xfrm>
            <a:off x="4044853" y="3131936"/>
            <a:ext cx="3596627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zh-TW" altLang="en-US" sz="2000">
                <a:latin typeface="Microsoft JhengHei"/>
                <a:ea typeface="Microsoft JhengHei"/>
              </a:rPr>
              <a:t>受測者影片轉化為數據資料</a:t>
            </a:r>
            <a:endParaRPr lang="zh-TW"/>
          </a:p>
        </p:txBody>
      </p:sp>
      <p:pic>
        <p:nvPicPr>
          <p:cNvPr id="6" name="圖片 21" descr="一張含有 文字, 螢幕擷取畫面, 行動電話 的圖片&#10;&#10;自動產生的描述">
            <a:extLst>
              <a:ext uri="{FF2B5EF4-FFF2-40B4-BE49-F238E27FC236}">
                <a16:creationId xmlns:a16="http://schemas.microsoft.com/office/drawing/2014/main" id="{4EAB3A97-AC3D-DF40-5FCA-E2BD71A941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8913" y="1006746"/>
            <a:ext cx="7324491" cy="1945190"/>
          </a:xfrm>
          <a:prstGeom prst="rect">
            <a:avLst/>
          </a:prstGeom>
        </p:spPr>
      </p:pic>
      <p:pic>
        <p:nvPicPr>
          <p:cNvPr id="22" name="圖片版面配置區 24"/>
          <p:cNvPicPr>
            <a:picLocks noGrp="1" noChangeAspect="1"/>
          </p:cNvPicPr>
          <p:nvPr>
            <p:ph type="pic" sz="quarter" idx="4294967295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9" b="18921"/>
          <a:stretch/>
        </p:blipFill>
        <p:spPr>
          <a:xfrm>
            <a:off x="10228619" y="178639"/>
            <a:ext cx="825945" cy="825944"/>
          </a:xfrm>
          <a:custGeom>
            <a:avLst/>
            <a:gdLst>
              <a:gd name="connsiteX0" fmla="*/ 927100 w 1854200"/>
              <a:gd name="connsiteY0" fmla="*/ 0 h 1854198"/>
              <a:gd name="connsiteX1" fmla="*/ 1854200 w 1854200"/>
              <a:gd name="connsiteY1" fmla="*/ 927099 h 1854198"/>
              <a:gd name="connsiteX2" fmla="*/ 927100 w 1854200"/>
              <a:gd name="connsiteY2" fmla="*/ 1854198 h 1854198"/>
              <a:gd name="connsiteX3" fmla="*/ 0 w 1854200"/>
              <a:gd name="connsiteY3" fmla="*/ 927099 h 1854198"/>
              <a:gd name="connsiteX4" fmla="*/ 927100 w 1854200"/>
              <a:gd name="connsiteY4" fmla="*/ 0 h 1854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54200" h="1854198">
                <a:moveTo>
                  <a:pt x="927100" y="0"/>
                </a:moveTo>
                <a:cubicBezTo>
                  <a:pt x="1439123" y="0"/>
                  <a:pt x="1854200" y="415076"/>
                  <a:pt x="1854200" y="927099"/>
                </a:cubicBezTo>
                <a:cubicBezTo>
                  <a:pt x="1854200" y="1439122"/>
                  <a:pt x="1439123" y="1854198"/>
                  <a:pt x="927100" y="1854198"/>
                </a:cubicBezTo>
                <a:cubicBezTo>
                  <a:pt x="415077" y="1854198"/>
                  <a:pt x="0" y="1439122"/>
                  <a:pt x="0" y="927099"/>
                </a:cubicBezTo>
                <a:cubicBezTo>
                  <a:pt x="0" y="415076"/>
                  <a:pt x="415077" y="0"/>
                  <a:pt x="927100" y="0"/>
                </a:cubicBezTo>
                <a:close/>
              </a:path>
            </a:pathLst>
          </a:custGeom>
        </p:spPr>
      </p:pic>
      <p:sp>
        <p:nvSpPr>
          <p:cNvPr id="24" name="文字方塊 23"/>
          <p:cNvSpPr txBox="1"/>
          <p:nvPr/>
        </p:nvSpPr>
        <p:spPr>
          <a:xfrm>
            <a:off x="10342070" y="740814"/>
            <a:ext cx="6078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100" b="1">
                <a:solidFill>
                  <a:schemeClr val="bg1"/>
                </a:solidFill>
                <a:effectLst>
                  <a:outerShdw blurRad="647700" dist="38100" dir="2700000" algn="tl" rotWithShape="0">
                    <a:prstClr val="black">
                      <a:alpha val="91000"/>
                    </a:prst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古靜怡</a:t>
            </a:r>
          </a:p>
        </p:txBody>
      </p:sp>
    </p:spTree>
    <p:extLst>
      <p:ext uri="{BB962C8B-B14F-4D97-AF65-F5344CB8AC3E}">
        <p14:creationId xmlns:p14="http://schemas.microsoft.com/office/powerpoint/2010/main" val="3553794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2" descr="一張含有 文字, 螢幕擷取畫面, 卡通, 表情符號 的圖片&#10;&#10;自動產生的描述">
            <a:extLst>
              <a:ext uri="{FF2B5EF4-FFF2-40B4-BE49-F238E27FC236}">
                <a16:creationId xmlns:a16="http://schemas.microsoft.com/office/drawing/2014/main" id="{04A8F018-1074-6986-3E06-8E11F0AF34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034" y="1059756"/>
            <a:ext cx="4982733" cy="4942923"/>
          </a:xfrm>
          <a:prstGeom prst="rect">
            <a:avLst/>
          </a:prstGeom>
        </p:spPr>
      </p:pic>
      <p:sp>
        <p:nvSpPr>
          <p:cNvPr id="18" name="Rectangle 19">
            <a:extLst>
              <a:ext uri="{FF2B5EF4-FFF2-40B4-BE49-F238E27FC236}">
                <a16:creationId xmlns:a16="http://schemas.microsoft.com/office/drawing/2014/main" id="{8CB0CACC-A91B-D634-4159-F1EDB81440EF}"/>
              </a:ext>
            </a:extLst>
          </p:cNvPr>
          <p:cNvSpPr/>
          <p:nvPr/>
        </p:nvSpPr>
        <p:spPr>
          <a:xfrm>
            <a:off x="9291" y="353122"/>
            <a:ext cx="8069373" cy="64709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ea typeface="Microsoft JhengHei UI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09BD1C3-EAAC-4F1A-976F-EEEA58703569}"/>
              </a:ext>
            </a:extLst>
          </p:cNvPr>
          <p:cNvSpPr txBox="1"/>
          <p:nvPr/>
        </p:nvSpPr>
        <p:spPr>
          <a:xfrm>
            <a:off x="269222" y="468806"/>
            <a:ext cx="3776900" cy="477054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ts val="3000"/>
              </a:lnSpc>
            </a:pPr>
            <a:r>
              <a:rPr lang="zh-TW" altLang="en-US" sz="2500" b="1" spc="300">
                <a:latin typeface="Arial"/>
                <a:ea typeface="Microsoft JhengHei UI"/>
                <a:cs typeface="Arial"/>
              </a:rPr>
              <a:t>資料分析-資料分</a:t>
            </a:r>
            <a:r>
              <a:rPr lang="zh-TW" sz="2500" b="1" spc="300">
                <a:latin typeface="Arial"/>
                <a:ea typeface="Microsoft JhengHei UI"/>
                <a:cs typeface="Arial"/>
              </a:rPr>
              <a:t>布</a:t>
            </a:r>
            <a:endParaRPr lang="en-US" altLang="zh-TW" sz="2500" b="1" spc="300">
              <a:latin typeface="Arial"/>
              <a:ea typeface="Microsoft JhengHei UI"/>
              <a:cs typeface="Arial"/>
            </a:endParaRPr>
          </a:p>
        </p:txBody>
      </p:sp>
      <p:grpSp>
        <p:nvGrpSpPr>
          <p:cNvPr id="25" name="群組 24"/>
          <p:cNvGrpSpPr/>
          <p:nvPr/>
        </p:nvGrpSpPr>
        <p:grpSpPr>
          <a:xfrm>
            <a:off x="6081" y="6423446"/>
            <a:ext cx="12171989" cy="446745"/>
            <a:chOff x="6081" y="6423446"/>
            <a:chExt cx="12171989" cy="446745"/>
          </a:xfrm>
        </p:grpSpPr>
        <p:grpSp>
          <p:nvGrpSpPr>
            <p:cNvPr id="26" name="群組 25">
              <a:extLst>
                <a:ext uri="{FF2B5EF4-FFF2-40B4-BE49-F238E27FC236}">
                  <a16:creationId xmlns:a16="http://schemas.microsoft.com/office/drawing/2014/main" id="{2B17FC54-97E5-6382-3A41-9C92BDF33699}"/>
                </a:ext>
              </a:extLst>
            </p:cNvPr>
            <p:cNvGrpSpPr/>
            <p:nvPr/>
          </p:nvGrpSpPr>
          <p:grpSpPr>
            <a:xfrm>
              <a:off x="6081" y="6423446"/>
              <a:ext cx="12171989" cy="446745"/>
              <a:chOff x="6081" y="6423446"/>
              <a:chExt cx="12171989" cy="446745"/>
            </a:xfrm>
          </p:grpSpPr>
          <p:sp>
            <p:nvSpPr>
              <p:cNvPr id="29" name="五邊形 13">
                <a:extLst>
                  <a:ext uri="{FF2B5EF4-FFF2-40B4-BE49-F238E27FC236}">
                    <a16:creationId xmlns:a16="http://schemas.microsoft.com/office/drawing/2014/main" id="{2DC29430-C6DF-802A-76B0-7672D63F2B12}"/>
                  </a:ext>
                </a:extLst>
              </p:cNvPr>
              <p:cNvSpPr/>
              <p:nvPr/>
            </p:nvSpPr>
            <p:spPr>
              <a:xfrm>
                <a:off x="6081" y="6423448"/>
                <a:ext cx="1836000" cy="434551"/>
              </a:xfrm>
              <a:prstGeom prst="homePlate">
                <a:avLst/>
              </a:prstGeom>
              <a:solidFill>
                <a:srgbClr val="EEEBF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endParaRPr lang="zh-TW" altLang="en-US">
                  <a:latin typeface="Microsoft JhengHei"/>
                  <a:ea typeface="Microsoft JhengHei"/>
                </a:endParaRPr>
              </a:p>
            </p:txBody>
          </p:sp>
          <p:sp>
            <p:nvSpPr>
              <p:cNvPr id="30" name="＞形箭號 14">
                <a:extLst>
                  <a:ext uri="{FF2B5EF4-FFF2-40B4-BE49-F238E27FC236}">
                    <a16:creationId xmlns:a16="http://schemas.microsoft.com/office/drawing/2014/main" id="{34A7612E-92F0-A7F8-FEB2-27D11D26EBC2}"/>
                  </a:ext>
                </a:extLst>
              </p:cNvPr>
              <p:cNvSpPr/>
              <p:nvPr/>
            </p:nvSpPr>
            <p:spPr>
              <a:xfrm>
                <a:off x="1738909" y="6423447"/>
                <a:ext cx="1836000" cy="434552"/>
              </a:xfrm>
              <a:prstGeom prst="chevron">
                <a:avLst/>
              </a:prstGeom>
              <a:solidFill>
                <a:srgbClr val="EEEBF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endParaRPr lang="en-US" altLang="zh-TW" b="1">
                  <a:solidFill>
                    <a:schemeClr val="tx1"/>
                  </a:solidFill>
                  <a:latin typeface="Microsoft JhengHei"/>
                  <a:ea typeface="Microsoft JhengHei UI" panose="020B0604030504040204" pitchFamily="34" charset="-120"/>
                  <a:cs typeface="Montserrat Light" charset="0"/>
                </a:endParaRPr>
              </a:p>
            </p:txBody>
          </p:sp>
          <p:sp>
            <p:nvSpPr>
              <p:cNvPr id="31" name="＞形箭號 16">
                <a:extLst>
                  <a:ext uri="{FF2B5EF4-FFF2-40B4-BE49-F238E27FC236}">
                    <a16:creationId xmlns:a16="http://schemas.microsoft.com/office/drawing/2014/main" id="{03EC5B3B-0923-921C-9337-D2D7B4E03805}"/>
                  </a:ext>
                </a:extLst>
              </p:cNvPr>
              <p:cNvSpPr/>
              <p:nvPr/>
            </p:nvSpPr>
            <p:spPr>
              <a:xfrm>
                <a:off x="3460015" y="6435638"/>
                <a:ext cx="1836000" cy="434552"/>
              </a:xfrm>
              <a:prstGeom prst="chevron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zh-TW" altLang="en-US" b="1">
                    <a:solidFill>
                      <a:schemeClr val="tx1"/>
                    </a:solidFill>
                    <a:latin typeface="Microsoft JhengHei"/>
                    <a:ea typeface="Microsoft JhengHei"/>
                    <a:cs typeface="Montserrat Light" charset="0"/>
                  </a:rPr>
                  <a:t>資料視覺化</a:t>
                </a:r>
                <a:endParaRPr lang="en-US" altLang="zh-TW" b="1">
                  <a:solidFill>
                    <a:schemeClr val="tx1"/>
                  </a:solidFill>
                  <a:latin typeface="Microsoft JhengHei"/>
                  <a:ea typeface="Microsoft JhengHei"/>
                  <a:cs typeface="Montserrat Light" charset="0"/>
                </a:endParaRPr>
              </a:p>
            </p:txBody>
          </p:sp>
          <p:sp>
            <p:nvSpPr>
              <p:cNvPr id="32" name="＞形箭號 17">
                <a:extLst>
                  <a:ext uri="{FF2B5EF4-FFF2-40B4-BE49-F238E27FC236}">
                    <a16:creationId xmlns:a16="http://schemas.microsoft.com/office/drawing/2014/main" id="{D1FF7228-20BE-830C-625E-3FD1FD63E690}"/>
                  </a:ext>
                </a:extLst>
              </p:cNvPr>
              <p:cNvSpPr/>
              <p:nvPr/>
            </p:nvSpPr>
            <p:spPr>
              <a:xfrm>
                <a:off x="5194136" y="6435639"/>
                <a:ext cx="1836000" cy="434552"/>
              </a:xfrm>
              <a:prstGeom prst="chevron">
                <a:avLst/>
              </a:prstGeom>
              <a:solidFill>
                <a:srgbClr val="EEEBF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endParaRPr lang="en-US" altLang="zh-TW" b="1">
                  <a:solidFill>
                    <a:schemeClr val="tx1"/>
                  </a:solidFill>
                  <a:latin typeface="Microsoft JhengHei"/>
                  <a:ea typeface="Microsoft JhengHei UI" panose="020B0604030504040204" pitchFamily="34" charset="-120"/>
                  <a:cs typeface="Montserrat Light" charset="0"/>
                </a:endParaRPr>
              </a:p>
            </p:txBody>
          </p:sp>
          <p:sp>
            <p:nvSpPr>
              <p:cNvPr id="33" name="＞形箭號 18">
                <a:extLst>
                  <a:ext uri="{FF2B5EF4-FFF2-40B4-BE49-F238E27FC236}">
                    <a16:creationId xmlns:a16="http://schemas.microsoft.com/office/drawing/2014/main" id="{B7DEB61E-29A4-D964-D32B-64F474683DBE}"/>
                  </a:ext>
                </a:extLst>
              </p:cNvPr>
              <p:cNvSpPr/>
              <p:nvPr/>
            </p:nvSpPr>
            <p:spPr>
              <a:xfrm>
                <a:off x="6914178" y="6423446"/>
                <a:ext cx="1836000" cy="434552"/>
              </a:xfrm>
              <a:prstGeom prst="chevron">
                <a:avLst/>
              </a:prstGeom>
              <a:solidFill>
                <a:srgbClr val="EEEBF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endParaRPr lang="en-US" altLang="zh-TW" b="1">
                  <a:solidFill>
                    <a:schemeClr val="tx1"/>
                  </a:solidFill>
                  <a:latin typeface="Microsoft JhengHei"/>
                  <a:ea typeface="Microsoft JhengHei UI" panose="020B0604030504040204" pitchFamily="34" charset="-120"/>
                  <a:cs typeface="Montserrat Light" charset="0"/>
                </a:endParaRPr>
              </a:p>
            </p:txBody>
          </p:sp>
          <p:sp>
            <p:nvSpPr>
              <p:cNvPr id="34" name="＞形箭號 20">
                <a:extLst>
                  <a:ext uri="{FF2B5EF4-FFF2-40B4-BE49-F238E27FC236}">
                    <a16:creationId xmlns:a16="http://schemas.microsoft.com/office/drawing/2014/main" id="{9BE03CB4-ADCB-3948-F722-7ADCADFFB9A0}"/>
                  </a:ext>
                </a:extLst>
              </p:cNvPr>
              <p:cNvSpPr/>
              <p:nvPr/>
            </p:nvSpPr>
            <p:spPr>
              <a:xfrm>
                <a:off x="10342070" y="6435637"/>
                <a:ext cx="1836000" cy="434552"/>
              </a:xfrm>
              <a:prstGeom prst="chevron">
                <a:avLst/>
              </a:prstGeom>
              <a:solidFill>
                <a:srgbClr val="EEEBF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endParaRPr lang="zh-TW" altLang="en-US">
                  <a:solidFill>
                    <a:schemeClr val="tx1"/>
                  </a:solidFill>
                  <a:latin typeface="Microsoft JhengHei"/>
                  <a:ea typeface="Microsoft JhengHei"/>
                </a:endParaRPr>
              </a:p>
            </p:txBody>
          </p:sp>
        </p:grpSp>
        <p:sp>
          <p:nvSpPr>
            <p:cNvPr id="27" name="＞形箭號 19">
              <a:extLst>
                <a:ext uri="{FF2B5EF4-FFF2-40B4-BE49-F238E27FC236}">
                  <a16:creationId xmlns:a16="http://schemas.microsoft.com/office/drawing/2014/main" id="{C0566107-149E-635C-6633-346E3EC19FA7}"/>
                </a:ext>
              </a:extLst>
            </p:cNvPr>
            <p:cNvSpPr/>
            <p:nvPr/>
          </p:nvSpPr>
          <p:spPr>
            <a:xfrm>
              <a:off x="1752877" y="6433778"/>
              <a:ext cx="1836000" cy="434552"/>
            </a:xfrm>
            <a:prstGeom prst="chevron">
              <a:avLst/>
            </a:prstGeom>
            <a:solidFill>
              <a:srgbClr val="EEEB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n-US" altLang="zh-TW" b="1">
                <a:solidFill>
                  <a:schemeClr val="tx1"/>
                </a:solidFill>
                <a:latin typeface="Microsoft JhengHei"/>
                <a:ea typeface="Microsoft JhengHei"/>
                <a:cs typeface="Montserrat Light" charset="0"/>
              </a:endParaRPr>
            </a:p>
          </p:txBody>
        </p:sp>
        <p:sp>
          <p:nvSpPr>
            <p:cNvPr id="28" name="＞形箭號 18">
              <a:extLst>
                <a:ext uri="{FF2B5EF4-FFF2-40B4-BE49-F238E27FC236}">
                  <a16:creationId xmlns:a16="http://schemas.microsoft.com/office/drawing/2014/main" id="{64B52692-FD33-6DCE-F1D0-E9013EBB3C82}"/>
                </a:ext>
              </a:extLst>
            </p:cNvPr>
            <p:cNvSpPr/>
            <p:nvPr/>
          </p:nvSpPr>
          <p:spPr>
            <a:xfrm>
              <a:off x="8627749" y="6427163"/>
              <a:ext cx="1836000" cy="434552"/>
            </a:xfrm>
            <a:prstGeom prst="chevron">
              <a:avLst/>
            </a:prstGeom>
            <a:solidFill>
              <a:srgbClr val="EEEB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n-US" altLang="zh-TW" b="1">
                <a:solidFill>
                  <a:schemeClr val="tx1"/>
                </a:solidFill>
                <a:latin typeface="Microsoft JhengHei"/>
                <a:ea typeface="Microsoft JhengHei UI" panose="020B0604030504040204" pitchFamily="34" charset="-120"/>
                <a:cs typeface="Montserrat Light" charset="0"/>
              </a:endParaRPr>
            </a:p>
          </p:txBody>
        </p:sp>
      </p:grp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A9505BB7-8309-683F-1FB9-FEC68A97F628}"/>
              </a:ext>
            </a:extLst>
          </p:cNvPr>
          <p:cNvSpPr/>
          <p:nvPr/>
        </p:nvSpPr>
        <p:spPr>
          <a:xfrm>
            <a:off x="2908609" y="3326781"/>
            <a:ext cx="650487" cy="2759927"/>
          </a:xfrm>
          <a:prstGeom prst="roundRect">
            <a:avLst/>
          </a:prstGeom>
          <a:noFill/>
          <a:ln w="57150">
            <a:solidFill>
              <a:schemeClr val="accent5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29CD6206-7210-F319-9DF7-EED758FF3C27}"/>
              </a:ext>
            </a:extLst>
          </p:cNvPr>
          <p:cNvSpPr/>
          <p:nvPr/>
        </p:nvSpPr>
        <p:spPr>
          <a:xfrm>
            <a:off x="1542584" y="4209585"/>
            <a:ext cx="650487" cy="1877122"/>
          </a:xfrm>
          <a:prstGeom prst="roundRect">
            <a:avLst/>
          </a:prstGeom>
          <a:noFill/>
          <a:ln w="57150">
            <a:solidFill>
              <a:schemeClr val="accent5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2" name="圖片版面配置區 24"/>
          <p:cNvPicPr>
            <a:picLocks noGrp="1" noChangeAspect="1"/>
          </p:cNvPicPr>
          <p:nvPr>
            <p:ph type="pic" sz="quarter" idx="429496729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9" b="18921"/>
          <a:stretch/>
        </p:blipFill>
        <p:spPr>
          <a:xfrm>
            <a:off x="10228619" y="178639"/>
            <a:ext cx="825945" cy="825944"/>
          </a:xfrm>
          <a:custGeom>
            <a:avLst/>
            <a:gdLst>
              <a:gd name="connsiteX0" fmla="*/ 927100 w 1854200"/>
              <a:gd name="connsiteY0" fmla="*/ 0 h 1854198"/>
              <a:gd name="connsiteX1" fmla="*/ 1854200 w 1854200"/>
              <a:gd name="connsiteY1" fmla="*/ 927099 h 1854198"/>
              <a:gd name="connsiteX2" fmla="*/ 927100 w 1854200"/>
              <a:gd name="connsiteY2" fmla="*/ 1854198 h 1854198"/>
              <a:gd name="connsiteX3" fmla="*/ 0 w 1854200"/>
              <a:gd name="connsiteY3" fmla="*/ 927099 h 1854198"/>
              <a:gd name="connsiteX4" fmla="*/ 927100 w 1854200"/>
              <a:gd name="connsiteY4" fmla="*/ 0 h 1854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54200" h="1854198">
                <a:moveTo>
                  <a:pt x="927100" y="0"/>
                </a:moveTo>
                <a:cubicBezTo>
                  <a:pt x="1439123" y="0"/>
                  <a:pt x="1854200" y="415076"/>
                  <a:pt x="1854200" y="927099"/>
                </a:cubicBezTo>
                <a:cubicBezTo>
                  <a:pt x="1854200" y="1439122"/>
                  <a:pt x="1439123" y="1854198"/>
                  <a:pt x="927100" y="1854198"/>
                </a:cubicBezTo>
                <a:cubicBezTo>
                  <a:pt x="415077" y="1854198"/>
                  <a:pt x="0" y="1439122"/>
                  <a:pt x="0" y="927099"/>
                </a:cubicBezTo>
                <a:cubicBezTo>
                  <a:pt x="0" y="415076"/>
                  <a:pt x="415077" y="0"/>
                  <a:pt x="927100" y="0"/>
                </a:cubicBezTo>
                <a:close/>
              </a:path>
            </a:pathLst>
          </a:custGeom>
        </p:spPr>
      </p:pic>
      <p:sp>
        <p:nvSpPr>
          <p:cNvPr id="23" name="文字方塊 22"/>
          <p:cNvSpPr txBox="1"/>
          <p:nvPr/>
        </p:nvSpPr>
        <p:spPr>
          <a:xfrm>
            <a:off x="10342070" y="740814"/>
            <a:ext cx="6078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100" b="1">
                <a:solidFill>
                  <a:schemeClr val="bg1"/>
                </a:solidFill>
                <a:effectLst>
                  <a:outerShdw blurRad="647700" dist="38100" dir="2700000" algn="tl" rotWithShape="0">
                    <a:prstClr val="black">
                      <a:alpha val="91000"/>
                    </a:prst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古靜怡</a:t>
            </a:r>
          </a:p>
        </p:txBody>
      </p:sp>
      <p:pic>
        <p:nvPicPr>
          <p:cNvPr id="3" name="圖片 3" descr="一張含有 文字, 螢幕擷取畫面, 圓形, 字型 的圖片&#10;&#10;自動產生的描述">
            <a:extLst>
              <a:ext uri="{FF2B5EF4-FFF2-40B4-BE49-F238E27FC236}">
                <a16:creationId xmlns:a16="http://schemas.microsoft.com/office/drawing/2014/main" id="{457AA89F-115F-74C4-23DC-788FB93E81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7205" y="1007410"/>
            <a:ext cx="3941956" cy="3486447"/>
          </a:xfrm>
          <a:prstGeom prst="rect">
            <a:avLst/>
          </a:prstGeom>
        </p:spPr>
      </p:pic>
      <p:pic>
        <p:nvPicPr>
          <p:cNvPr id="4" name="圖片 4" descr="一張含有 文字, 圓形, 螢幕擷取畫面, 字型 的圖片&#10;&#10;自動產生的描述">
            <a:extLst>
              <a:ext uri="{FF2B5EF4-FFF2-40B4-BE49-F238E27FC236}">
                <a16:creationId xmlns:a16="http://schemas.microsoft.com/office/drawing/2014/main" id="{D3211EE4-34D3-788D-A71B-1C55DC0C02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8034" y="3288747"/>
            <a:ext cx="2743200" cy="2901043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495FFB8D-C654-427C-5790-4B7533DCE379}"/>
              </a:ext>
            </a:extLst>
          </p:cNvPr>
          <p:cNvSpPr/>
          <p:nvPr/>
        </p:nvSpPr>
        <p:spPr>
          <a:xfrm>
            <a:off x="5610133" y="1057422"/>
            <a:ext cx="5957170" cy="5104144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13861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2" descr="一張含有 文字, 螢幕擷取畫面, 卡通, 表情符號 的圖片&#10;&#10;自動產生的描述">
            <a:extLst>
              <a:ext uri="{FF2B5EF4-FFF2-40B4-BE49-F238E27FC236}">
                <a16:creationId xmlns:a16="http://schemas.microsoft.com/office/drawing/2014/main" id="{04A8F018-1074-6986-3E06-8E11F0AF34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034" y="1059756"/>
            <a:ext cx="4982733" cy="4942923"/>
          </a:xfrm>
          <a:prstGeom prst="rect">
            <a:avLst/>
          </a:prstGeom>
        </p:spPr>
      </p:pic>
      <p:sp>
        <p:nvSpPr>
          <p:cNvPr id="18" name="Rectangle 19">
            <a:extLst>
              <a:ext uri="{FF2B5EF4-FFF2-40B4-BE49-F238E27FC236}">
                <a16:creationId xmlns:a16="http://schemas.microsoft.com/office/drawing/2014/main" id="{8CB0CACC-A91B-D634-4159-F1EDB81440EF}"/>
              </a:ext>
            </a:extLst>
          </p:cNvPr>
          <p:cNvSpPr/>
          <p:nvPr/>
        </p:nvSpPr>
        <p:spPr>
          <a:xfrm>
            <a:off x="9291" y="353122"/>
            <a:ext cx="8069373" cy="64709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ea typeface="Microsoft JhengHei UI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09BD1C3-EAAC-4F1A-976F-EEEA58703569}"/>
              </a:ext>
            </a:extLst>
          </p:cNvPr>
          <p:cNvSpPr txBox="1"/>
          <p:nvPr/>
        </p:nvSpPr>
        <p:spPr>
          <a:xfrm>
            <a:off x="269222" y="468806"/>
            <a:ext cx="3776900" cy="477054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ts val="3000"/>
              </a:lnSpc>
            </a:pPr>
            <a:r>
              <a:rPr lang="zh-TW" altLang="en-US" sz="2500" b="1" spc="300">
                <a:latin typeface="Arial"/>
                <a:ea typeface="Microsoft JhengHei UI"/>
                <a:cs typeface="Arial"/>
              </a:rPr>
              <a:t>資料分析-資料分布</a:t>
            </a:r>
            <a:endParaRPr lang="en-US" altLang="zh-TW" sz="2500" b="1" spc="300">
              <a:latin typeface="Arial"/>
              <a:ea typeface="Microsoft JhengHei UI"/>
              <a:cs typeface="Arial"/>
            </a:endParaRPr>
          </a:p>
        </p:txBody>
      </p:sp>
      <p:grpSp>
        <p:nvGrpSpPr>
          <p:cNvPr id="25" name="群組 24"/>
          <p:cNvGrpSpPr/>
          <p:nvPr/>
        </p:nvGrpSpPr>
        <p:grpSpPr>
          <a:xfrm>
            <a:off x="6081" y="6423446"/>
            <a:ext cx="12171989" cy="446745"/>
            <a:chOff x="6081" y="6423446"/>
            <a:chExt cx="12171989" cy="446745"/>
          </a:xfrm>
        </p:grpSpPr>
        <p:grpSp>
          <p:nvGrpSpPr>
            <p:cNvPr id="26" name="群組 25">
              <a:extLst>
                <a:ext uri="{FF2B5EF4-FFF2-40B4-BE49-F238E27FC236}">
                  <a16:creationId xmlns:a16="http://schemas.microsoft.com/office/drawing/2014/main" id="{2B17FC54-97E5-6382-3A41-9C92BDF33699}"/>
                </a:ext>
              </a:extLst>
            </p:cNvPr>
            <p:cNvGrpSpPr/>
            <p:nvPr/>
          </p:nvGrpSpPr>
          <p:grpSpPr>
            <a:xfrm>
              <a:off x="6081" y="6423446"/>
              <a:ext cx="12171989" cy="446745"/>
              <a:chOff x="6081" y="6423446"/>
              <a:chExt cx="12171989" cy="446745"/>
            </a:xfrm>
          </p:grpSpPr>
          <p:sp>
            <p:nvSpPr>
              <p:cNvPr id="29" name="五邊形 13">
                <a:extLst>
                  <a:ext uri="{FF2B5EF4-FFF2-40B4-BE49-F238E27FC236}">
                    <a16:creationId xmlns:a16="http://schemas.microsoft.com/office/drawing/2014/main" id="{2DC29430-C6DF-802A-76B0-7672D63F2B12}"/>
                  </a:ext>
                </a:extLst>
              </p:cNvPr>
              <p:cNvSpPr/>
              <p:nvPr/>
            </p:nvSpPr>
            <p:spPr>
              <a:xfrm>
                <a:off x="6081" y="6423448"/>
                <a:ext cx="1836000" cy="434551"/>
              </a:xfrm>
              <a:prstGeom prst="homePlate">
                <a:avLst/>
              </a:prstGeom>
              <a:solidFill>
                <a:srgbClr val="EEEBF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endParaRPr lang="zh-TW" altLang="en-US">
                  <a:latin typeface="Microsoft JhengHei"/>
                  <a:ea typeface="Microsoft JhengHei"/>
                </a:endParaRPr>
              </a:p>
            </p:txBody>
          </p:sp>
          <p:sp>
            <p:nvSpPr>
              <p:cNvPr id="30" name="＞形箭號 14">
                <a:extLst>
                  <a:ext uri="{FF2B5EF4-FFF2-40B4-BE49-F238E27FC236}">
                    <a16:creationId xmlns:a16="http://schemas.microsoft.com/office/drawing/2014/main" id="{34A7612E-92F0-A7F8-FEB2-27D11D26EBC2}"/>
                  </a:ext>
                </a:extLst>
              </p:cNvPr>
              <p:cNvSpPr/>
              <p:nvPr/>
            </p:nvSpPr>
            <p:spPr>
              <a:xfrm>
                <a:off x="1738909" y="6423447"/>
                <a:ext cx="1836000" cy="434552"/>
              </a:xfrm>
              <a:prstGeom prst="chevron">
                <a:avLst/>
              </a:prstGeom>
              <a:solidFill>
                <a:srgbClr val="EEEBF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endParaRPr lang="en-US" altLang="zh-TW" b="1">
                  <a:solidFill>
                    <a:schemeClr val="tx1"/>
                  </a:solidFill>
                  <a:latin typeface="Microsoft JhengHei"/>
                  <a:ea typeface="Microsoft JhengHei UI" panose="020B0604030504040204" pitchFamily="34" charset="-120"/>
                  <a:cs typeface="Montserrat Light" charset="0"/>
                </a:endParaRPr>
              </a:p>
            </p:txBody>
          </p:sp>
          <p:sp>
            <p:nvSpPr>
              <p:cNvPr id="31" name="＞形箭號 16">
                <a:extLst>
                  <a:ext uri="{FF2B5EF4-FFF2-40B4-BE49-F238E27FC236}">
                    <a16:creationId xmlns:a16="http://schemas.microsoft.com/office/drawing/2014/main" id="{03EC5B3B-0923-921C-9337-D2D7B4E03805}"/>
                  </a:ext>
                </a:extLst>
              </p:cNvPr>
              <p:cNvSpPr/>
              <p:nvPr/>
            </p:nvSpPr>
            <p:spPr>
              <a:xfrm>
                <a:off x="3460015" y="6435638"/>
                <a:ext cx="1836000" cy="434552"/>
              </a:xfrm>
              <a:prstGeom prst="chevron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zh-TW" altLang="en-US" b="1">
                    <a:solidFill>
                      <a:schemeClr val="tx1"/>
                    </a:solidFill>
                    <a:latin typeface="Microsoft JhengHei"/>
                    <a:ea typeface="Microsoft JhengHei"/>
                    <a:cs typeface="Montserrat Light" charset="0"/>
                  </a:rPr>
                  <a:t>資料視覺化</a:t>
                </a:r>
                <a:endParaRPr lang="en-US" altLang="zh-TW" b="1">
                  <a:solidFill>
                    <a:schemeClr val="tx1"/>
                  </a:solidFill>
                  <a:latin typeface="Microsoft JhengHei"/>
                  <a:ea typeface="Microsoft JhengHei"/>
                  <a:cs typeface="Montserrat Light" charset="0"/>
                </a:endParaRPr>
              </a:p>
            </p:txBody>
          </p:sp>
          <p:sp>
            <p:nvSpPr>
              <p:cNvPr id="32" name="＞形箭號 17">
                <a:extLst>
                  <a:ext uri="{FF2B5EF4-FFF2-40B4-BE49-F238E27FC236}">
                    <a16:creationId xmlns:a16="http://schemas.microsoft.com/office/drawing/2014/main" id="{D1FF7228-20BE-830C-625E-3FD1FD63E690}"/>
                  </a:ext>
                </a:extLst>
              </p:cNvPr>
              <p:cNvSpPr/>
              <p:nvPr/>
            </p:nvSpPr>
            <p:spPr>
              <a:xfrm>
                <a:off x="5194136" y="6435639"/>
                <a:ext cx="1836000" cy="434552"/>
              </a:xfrm>
              <a:prstGeom prst="chevron">
                <a:avLst/>
              </a:prstGeom>
              <a:solidFill>
                <a:srgbClr val="EEEBF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endParaRPr lang="en-US" altLang="zh-TW" b="1">
                  <a:solidFill>
                    <a:schemeClr val="tx1"/>
                  </a:solidFill>
                  <a:latin typeface="Microsoft JhengHei"/>
                  <a:ea typeface="Microsoft JhengHei UI" panose="020B0604030504040204" pitchFamily="34" charset="-120"/>
                  <a:cs typeface="Montserrat Light" charset="0"/>
                </a:endParaRPr>
              </a:p>
            </p:txBody>
          </p:sp>
          <p:sp>
            <p:nvSpPr>
              <p:cNvPr id="33" name="＞形箭號 18">
                <a:extLst>
                  <a:ext uri="{FF2B5EF4-FFF2-40B4-BE49-F238E27FC236}">
                    <a16:creationId xmlns:a16="http://schemas.microsoft.com/office/drawing/2014/main" id="{B7DEB61E-29A4-D964-D32B-64F474683DBE}"/>
                  </a:ext>
                </a:extLst>
              </p:cNvPr>
              <p:cNvSpPr/>
              <p:nvPr/>
            </p:nvSpPr>
            <p:spPr>
              <a:xfrm>
                <a:off x="6914178" y="6423446"/>
                <a:ext cx="1836000" cy="434552"/>
              </a:xfrm>
              <a:prstGeom prst="chevron">
                <a:avLst/>
              </a:prstGeom>
              <a:solidFill>
                <a:srgbClr val="EEEBF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endParaRPr lang="en-US" altLang="zh-TW" b="1">
                  <a:solidFill>
                    <a:schemeClr val="tx1"/>
                  </a:solidFill>
                  <a:latin typeface="Microsoft JhengHei"/>
                  <a:ea typeface="Microsoft JhengHei UI" panose="020B0604030504040204" pitchFamily="34" charset="-120"/>
                  <a:cs typeface="Montserrat Light" charset="0"/>
                </a:endParaRPr>
              </a:p>
            </p:txBody>
          </p:sp>
          <p:sp>
            <p:nvSpPr>
              <p:cNvPr id="34" name="＞形箭號 20">
                <a:extLst>
                  <a:ext uri="{FF2B5EF4-FFF2-40B4-BE49-F238E27FC236}">
                    <a16:creationId xmlns:a16="http://schemas.microsoft.com/office/drawing/2014/main" id="{9BE03CB4-ADCB-3948-F722-7ADCADFFB9A0}"/>
                  </a:ext>
                </a:extLst>
              </p:cNvPr>
              <p:cNvSpPr/>
              <p:nvPr/>
            </p:nvSpPr>
            <p:spPr>
              <a:xfrm>
                <a:off x="10342070" y="6435637"/>
                <a:ext cx="1836000" cy="434552"/>
              </a:xfrm>
              <a:prstGeom prst="chevron">
                <a:avLst/>
              </a:prstGeom>
              <a:solidFill>
                <a:srgbClr val="EEEBF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endParaRPr lang="zh-TW" altLang="en-US">
                  <a:solidFill>
                    <a:schemeClr val="tx1"/>
                  </a:solidFill>
                  <a:latin typeface="Microsoft JhengHei"/>
                  <a:ea typeface="Microsoft JhengHei"/>
                </a:endParaRPr>
              </a:p>
            </p:txBody>
          </p:sp>
        </p:grpSp>
        <p:sp>
          <p:nvSpPr>
            <p:cNvPr id="27" name="＞形箭號 19">
              <a:extLst>
                <a:ext uri="{FF2B5EF4-FFF2-40B4-BE49-F238E27FC236}">
                  <a16:creationId xmlns:a16="http://schemas.microsoft.com/office/drawing/2014/main" id="{C0566107-149E-635C-6633-346E3EC19FA7}"/>
                </a:ext>
              </a:extLst>
            </p:cNvPr>
            <p:cNvSpPr/>
            <p:nvPr/>
          </p:nvSpPr>
          <p:spPr>
            <a:xfrm>
              <a:off x="1752877" y="6433778"/>
              <a:ext cx="1836000" cy="434552"/>
            </a:xfrm>
            <a:prstGeom prst="chevron">
              <a:avLst/>
            </a:prstGeom>
            <a:solidFill>
              <a:srgbClr val="EEEB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n-US" altLang="zh-TW" b="1">
                <a:solidFill>
                  <a:schemeClr val="tx1"/>
                </a:solidFill>
                <a:latin typeface="Microsoft JhengHei"/>
                <a:ea typeface="Microsoft JhengHei"/>
                <a:cs typeface="Montserrat Light" charset="0"/>
              </a:endParaRPr>
            </a:p>
          </p:txBody>
        </p:sp>
        <p:sp>
          <p:nvSpPr>
            <p:cNvPr id="28" name="＞形箭號 18">
              <a:extLst>
                <a:ext uri="{FF2B5EF4-FFF2-40B4-BE49-F238E27FC236}">
                  <a16:creationId xmlns:a16="http://schemas.microsoft.com/office/drawing/2014/main" id="{64B52692-FD33-6DCE-F1D0-E9013EBB3C82}"/>
                </a:ext>
              </a:extLst>
            </p:cNvPr>
            <p:cNvSpPr/>
            <p:nvPr/>
          </p:nvSpPr>
          <p:spPr>
            <a:xfrm>
              <a:off x="8627749" y="6427163"/>
              <a:ext cx="1836000" cy="434552"/>
            </a:xfrm>
            <a:prstGeom prst="chevron">
              <a:avLst/>
            </a:prstGeom>
            <a:solidFill>
              <a:srgbClr val="EEEB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n-US" altLang="zh-TW" b="1">
                <a:solidFill>
                  <a:schemeClr val="tx1"/>
                </a:solidFill>
                <a:latin typeface="Microsoft JhengHei"/>
                <a:ea typeface="Microsoft JhengHei UI" panose="020B0604030504040204" pitchFamily="34" charset="-120"/>
                <a:cs typeface="Montserrat Light" charset="0"/>
              </a:endParaRPr>
            </a:p>
          </p:txBody>
        </p:sp>
      </p:grp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A9505BB7-8309-683F-1FB9-FEC68A97F628}"/>
              </a:ext>
            </a:extLst>
          </p:cNvPr>
          <p:cNvSpPr/>
          <p:nvPr/>
        </p:nvSpPr>
        <p:spPr>
          <a:xfrm>
            <a:off x="2908609" y="3326781"/>
            <a:ext cx="650487" cy="2759927"/>
          </a:xfrm>
          <a:prstGeom prst="roundRect">
            <a:avLst/>
          </a:prstGeom>
          <a:noFill/>
          <a:ln w="57150">
            <a:solidFill>
              <a:schemeClr val="accent5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29CD6206-7210-F319-9DF7-EED758FF3C27}"/>
              </a:ext>
            </a:extLst>
          </p:cNvPr>
          <p:cNvSpPr/>
          <p:nvPr/>
        </p:nvSpPr>
        <p:spPr>
          <a:xfrm>
            <a:off x="1542584" y="4209585"/>
            <a:ext cx="650487" cy="1877122"/>
          </a:xfrm>
          <a:prstGeom prst="roundRect">
            <a:avLst/>
          </a:prstGeom>
          <a:noFill/>
          <a:ln w="57150">
            <a:solidFill>
              <a:schemeClr val="accent5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2" name="圖片版面配置區 24"/>
          <p:cNvPicPr>
            <a:picLocks noGrp="1" noChangeAspect="1"/>
          </p:cNvPicPr>
          <p:nvPr>
            <p:ph type="pic" sz="quarter" idx="429496729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9" b="18921"/>
          <a:stretch/>
        </p:blipFill>
        <p:spPr>
          <a:xfrm>
            <a:off x="10228619" y="178639"/>
            <a:ext cx="825945" cy="825944"/>
          </a:xfrm>
          <a:custGeom>
            <a:avLst/>
            <a:gdLst>
              <a:gd name="connsiteX0" fmla="*/ 927100 w 1854200"/>
              <a:gd name="connsiteY0" fmla="*/ 0 h 1854198"/>
              <a:gd name="connsiteX1" fmla="*/ 1854200 w 1854200"/>
              <a:gd name="connsiteY1" fmla="*/ 927099 h 1854198"/>
              <a:gd name="connsiteX2" fmla="*/ 927100 w 1854200"/>
              <a:gd name="connsiteY2" fmla="*/ 1854198 h 1854198"/>
              <a:gd name="connsiteX3" fmla="*/ 0 w 1854200"/>
              <a:gd name="connsiteY3" fmla="*/ 927099 h 1854198"/>
              <a:gd name="connsiteX4" fmla="*/ 927100 w 1854200"/>
              <a:gd name="connsiteY4" fmla="*/ 0 h 1854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54200" h="1854198">
                <a:moveTo>
                  <a:pt x="927100" y="0"/>
                </a:moveTo>
                <a:cubicBezTo>
                  <a:pt x="1439123" y="0"/>
                  <a:pt x="1854200" y="415076"/>
                  <a:pt x="1854200" y="927099"/>
                </a:cubicBezTo>
                <a:cubicBezTo>
                  <a:pt x="1854200" y="1439122"/>
                  <a:pt x="1439123" y="1854198"/>
                  <a:pt x="927100" y="1854198"/>
                </a:cubicBezTo>
                <a:cubicBezTo>
                  <a:pt x="415077" y="1854198"/>
                  <a:pt x="0" y="1439122"/>
                  <a:pt x="0" y="927099"/>
                </a:cubicBezTo>
                <a:cubicBezTo>
                  <a:pt x="0" y="415076"/>
                  <a:pt x="415077" y="0"/>
                  <a:pt x="927100" y="0"/>
                </a:cubicBezTo>
                <a:close/>
              </a:path>
            </a:pathLst>
          </a:custGeom>
        </p:spPr>
      </p:pic>
      <p:sp>
        <p:nvSpPr>
          <p:cNvPr id="23" name="文字方塊 22"/>
          <p:cNvSpPr txBox="1"/>
          <p:nvPr/>
        </p:nvSpPr>
        <p:spPr>
          <a:xfrm>
            <a:off x="10342070" y="740814"/>
            <a:ext cx="6078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100" b="1">
                <a:solidFill>
                  <a:schemeClr val="bg1"/>
                </a:solidFill>
                <a:effectLst>
                  <a:outerShdw blurRad="647700" dist="38100" dir="2700000" algn="tl" rotWithShape="0">
                    <a:prstClr val="black">
                      <a:alpha val="91000"/>
                    </a:prst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古靜怡</a:t>
            </a:r>
          </a:p>
        </p:txBody>
      </p:sp>
      <p:pic>
        <p:nvPicPr>
          <p:cNvPr id="3" name="圖片 3" descr="一張含有 文字, 螢幕擷取畫面, 圓形, 字型 的圖片&#10;&#10;自動產生的描述">
            <a:extLst>
              <a:ext uri="{FF2B5EF4-FFF2-40B4-BE49-F238E27FC236}">
                <a16:creationId xmlns:a16="http://schemas.microsoft.com/office/drawing/2014/main" id="{457AA89F-115F-74C4-23DC-788FB93E81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7205" y="1007410"/>
            <a:ext cx="3941956" cy="3486447"/>
          </a:xfrm>
          <a:prstGeom prst="rect">
            <a:avLst/>
          </a:prstGeom>
        </p:spPr>
      </p:pic>
      <p:pic>
        <p:nvPicPr>
          <p:cNvPr id="4" name="圖片 4" descr="一張含有 文字, 圓形, 螢幕擷取畫面, 字型 的圖片&#10;&#10;自動產生的描述">
            <a:extLst>
              <a:ext uri="{FF2B5EF4-FFF2-40B4-BE49-F238E27FC236}">
                <a16:creationId xmlns:a16="http://schemas.microsoft.com/office/drawing/2014/main" id="{D3211EE4-34D3-788D-A71B-1C55DC0C02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8034" y="3288747"/>
            <a:ext cx="2743200" cy="2901043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495FFB8D-C654-427C-5790-4B7533DCE379}"/>
              </a:ext>
            </a:extLst>
          </p:cNvPr>
          <p:cNvSpPr/>
          <p:nvPr/>
        </p:nvSpPr>
        <p:spPr>
          <a:xfrm>
            <a:off x="322596" y="1010959"/>
            <a:ext cx="5288097" cy="5104144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8C3A7B4-BDAF-A8DA-F382-7D4A406729A5}"/>
              </a:ext>
            </a:extLst>
          </p:cNvPr>
          <p:cNvSpPr/>
          <p:nvPr/>
        </p:nvSpPr>
        <p:spPr>
          <a:xfrm>
            <a:off x="8435108" y="3324837"/>
            <a:ext cx="2890585" cy="2901778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725689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2" descr="一張含有 文字, 螢幕擷取畫面, 卡通, 表情符號 的圖片&#10;&#10;自動產生的描述">
            <a:extLst>
              <a:ext uri="{FF2B5EF4-FFF2-40B4-BE49-F238E27FC236}">
                <a16:creationId xmlns:a16="http://schemas.microsoft.com/office/drawing/2014/main" id="{04A8F018-1074-6986-3E06-8E11F0AF34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034" y="1059756"/>
            <a:ext cx="4982733" cy="4942923"/>
          </a:xfrm>
          <a:prstGeom prst="rect">
            <a:avLst/>
          </a:prstGeom>
        </p:spPr>
      </p:pic>
      <p:sp>
        <p:nvSpPr>
          <p:cNvPr id="18" name="Rectangle 19">
            <a:extLst>
              <a:ext uri="{FF2B5EF4-FFF2-40B4-BE49-F238E27FC236}">
                <a16:creationId xmlns:a16="http://schemas.microsoft.com/office/drawing/2014/main" id="{8CB0CACC-A91B-D634-4159-F1EDB81440EF}"/>
              </a:ext>
            </a:extLst>
          </p:cNvPr>
          <p:cNvSpPr/>
          <p:nvPr/>
        </p:nvSpPr>
        <p:spPr>
          <a:xfrm>
            <a:off x="9291" y="353122"/>
            <a:ext cx="8069373" cy="64709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ea typeface="Microsoft JhengHei UI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09BD1C3-EAAC-4F1A-976F-EEEA58703569}"/>
              </a:ext>
            </a:extLst>
          </p:cNvPr>
          <p:cNvSpPr txBox="1"/>
          <p:nvPr/>
        </p:nvSpPr>
        <p:spPr>
          <a:xfrm>
            <a:off x="269222" y="468806"/>
            <a:ext cx="3776900" cy="477054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ts val="3000"/>
              </a:lnSpc>
            </a:pPr>
            <a:r>
              <a:rPr lang="zh-TW" altLang="en-US" sz="2500" b="1" spc="300">
                <a:latin typeface="Arial"/>
                <a:ea typeface="Microsoft JhengHei UI"/>
                <a:cs typeface="Arial"/>
              </a:rPr>
              <a:t>資料分析-資料分</a:t>
            </a:r>
            <a:r>
              <a:rPr lang="zh-TW" sz="2500" b="1" spc="300">
                <a:latin typeface="Arial"/>
                <a:ea typeface="Microsoft JhengHei UI"/>
                <a:cs typeface="Arial"/>
              </a:rPr>
              <a:t>布</a:t>
            </a:r>
            <a:endParaRPr lang="en-US" altLang="zh-TW" sz="2500" b="1" spc="300">
              <a:latin typeface="Arial"/>
              <a:ea typeface="Microsoft JhengHei UI"/>
              <a:cs typeface="Arial"/>
            </a:endParaRPr>
          </a:p>
        </p:txBody>
      </p:sp>
      <p:grpSp>
        <p:nvGrpSpPr>
          <p:cNvPr id="25" name="群組 24"/>
          <p:cNvGrpSpPr/>
          <p:nvPr/>
        </p:nvGrpSpPr>
        <p:grpSpPr>
          <a:xfrm>
            <a:off x="6081" y="6423446"/>
            <a:ext cx="12171989" cy="446745"/>
            <a:chOff x="6081" y="6423446"/>
            <a:chExt cx="12171989" cy="446745"/>
          </a:xfrm>
        </p:grpSpPr>
        <p:grpSp>
          <p:nvGrpSpPr>
            <p:cNvPr id="26" name="群組 25">
              <a:extLst>
                <a:ext uri="{FF2B5EF4-FFF2-40B4-BE49-F238E27FC236}">
                  <a16:creationId xmlns:a16="http://schemas.microsoft.com/office/drawing/2014/main" id="{2B17FC54-97E5-6382-3A41-9C92BDF33699}"/>
                </a:ext>
              </a:extLst>
            </p:cNvPr>
            <p:cNvGrpSpPr/>
            <p:nvPr/>
          </p:nvGrpSpPr>
          <p:grpSpPr>
            <a:xfrm>
              <a:off x="6081" y="6423446"/>
              <a:ext cx="12171989" cy="446745"/>
              <a:chOff x="6081" y="6423446"/>
              <a:chExt cx="12171989" cy="446745"/>
            </a:xfrm>
          </p:grpSpPr>
          <p:sp>
            <p:nvSpPr>
              <p:cNvPr id="29" name="五邊形 13">
                <a:extLst>
                  <a:ext uri="{FF2B5EF4-FFF2-40B4-BE49-F238E27FC236}">
                    <a16:creationId xmlns:a16="http://schemas.microsoft.com/office/drawing/2014/main" id="{2DC29430-C6DF-802A-76B0-7672D63F2B12}"/>
                  </a:ext>
                </a:extLst>
              </p:cNvPr>
              <p:cNvSpPr/>
              <p:nvPr/>
            </p:nvSpPr>
            <p:spPr>
              <a:xfrm>
                <a:off x="6081" y="6423448"/>
                <a:ext cx="1836000" cy="434551"/>
              </a:xfrm>
              <a:prstGeom prst="homePlate">
                <a:avLst/>
              </a:prstGeom>
              <a:solidFill>
                <a:srgbClr val="EEEBF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endParaRPr lang="zh-TW" altLang="en-US">
                  <a:latin typeface="Microsoft JhengHei"/>
                  <a:ea typeface="Microsoft JhengHei"/>
                </a:endParaRPr>
              </a:p>
            </p:txBody>
          </p:sp>
          <p:sp>
            <p:nvSpPr>
              <p:cNvPr id="30" name="＞形箭號 14">
                <a:extLst>
                  <a:ext uri="{FF2B5EF4-FFF2-40B4-BE49-F238E27FC236}">
                    <a16:creationId xmlns:a16="http://schemas.microsoft.com/office/drawing/2014/main" id="{34A7612E-92F0-A7F8-FEB2-27D11D26EBC2}"/>
                  </a:ext>
                </a:extLst>
              </p:cNvPr>
              <p:cNvSpPr/>
              <p:nvPr/>
            </p:nvSpPr>
            <p:spPr>
              <a:xfrm>
                <a:off x="1738909" y="6423447"/>
                <a:ext cx="1836000" cy="434552"/>
              </a:xfrm>
              <a:prstGeom prst="chevron">
                <a:avLst/>
              </a:prstGeom>
              <a:solidFill>
                <a:srgbClr val="EEEBF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endParaRPr lang="en-US" altLang="zh-TW" b="1">
                  <a:solidFill>
                    <a:schemeClr val="tx1"/>
                  </a:solidFill>
                  <a:latin typeface="Microsoft JhengHei"/>
                  <a:ea typeface="Microsoft JhengHei UI" panose="020B0604030504040204" pitchFamily="34" charset="-120"/>
                  <a:cs typeface="Montserrat Light" charset="0"/>
                </a:endParaRPr>
              </a:p>
            </p:txBody>
          </p:sp>
          <p:sp>
            <p:nvSpPr>
              <p:cNvPr id="31" name="＞形箭號 16">
                <a:extLst>
                  <a:ext uri="{FF2B5EF4-FFF2-40B4-BE49-F238E27FC236}">
                    <a16:creationId xmlns:a16="http://schemas.microsoft.com/office/drawing/2014/main" id="{03EC5B3B-0923-921C-9337-D2D7B4E03805}"/>
                  </a:ext>
                </a:extLst>
              </p:cNvPr>
              <p:cNvSpPr/>
              <p:nvPr/>
            </p:nvSpPr>
            <p:spPr>
              <a:xfrm>
                <a:off x="3460015" y="6435638"/>
                <a:ext cx="1836000" cy="434552"/>
              </a:xfrm>
              <a:prstGeom prst="chevron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zh-TW" altLang="en-US" b="1">
                    <a:solidFill>
                      <a:schemeClr val="tx1"/>
                    </a:solidFill>
                    <a:latin typeface="Microsoft JhengHei"/>
                    <a:ea typeface="Microsoft JhengHei"/>
                    <a:cs typeface="Montserrat Light" charset="0"/>
                  </a:rPr>
                  <a:t>資料視覺化</a:t>
                </a:r>
                <a:endParaRPr lang="en-US" altLang="zh-TW" b="1">
                  <a:solidFill>
                    <a:schemeClr val="tx1"/>
                  </a:solidFill>
                  <a:latin typeface="Microsoft JhengHei"/>
                  <a:ea typeface="Microsoft JhengHei"/>
                  <a:cs typeface="Montserrat Light" charset="0"/>
                </a:endParaRPr>
              </a:p>
            </p:txBody>
          </p:sp>
          <p:sp>
            <p:nvSpPr>
              <p:cNvPr id="32" name="＞形箭號 17">
                <a:extLst>
                  <a:ext uri="{FF2B5EF4-FFF2-40B4-BE49-F238E27FC236}">
                    <a16:creationId xmlns:a16="http://schemas.microsoft.com/office/drawing/2014/main" id="{D1FF7228-20BE-830C-625E-3FD1FD63E690}"/>
                  </a:ext>
                </a:extLst>
              </p:cNvPr>
              <p:cNvSpPr/>
              <p:nvPr/>
            </p:nvSpPr>
            <p:spPr>
              <a:xfrm>
                <a:off x="5194136" y="6435639"/>
                <a:ext cx="1836000" cy="434552"/>
              </a:xfrm>
              <a:prstGeom prst="chevron">
                <a:avLst/>
              </a:prstGeom>
              <a:solidFill>
                <a:srgbClr val="EEEBF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endParaRPr lang="en-US" altLang="zh-TW" b="1">
                  <a:solidFill>
                    <a:schemeClr val="tx1"/>
                  </a:solidFill>
                  <a:latin typeface="Microsoft JhengHei"/>
                  <a:ea typeface="Microsoft JhengHei UI" panose="020B0604030504040204" pitchFamily="34" charset="-120"/>
                  <a:cs typeface="Montserrat Light" charset="0"/>
                </a:endParaRPr>
              </a:p>
            </p:txBody>
          </p:sp>
          <p:sp>
            <p:nvSpPr>
              <p:cNvPr id="33" name="＞形箭號 18">
                <a:extLst>
                  <a:ext uri="{FF2B5EF4-FFF2-40B4-BE49-F238E27FC236}">
                    <a16:creationId xmlns:a16="http://schemas.microsoft.com/office/drawing/2014/main" id="{B7DEB61E-29A4-D964-D32B-64F474683DBE}"/>
                  </a:ext>
                </a:extLst>
              </p:cNvPr>
              <p:cNvSpPr/>
              <p:nvPr/>
            </p:nvSpPr>
            <p:spPr>
              <a:xfrm>
                <a:off x="6914178" y="6423446"/>
                <a:ext cx="1836000" cy="434552"/>
              </a:xfrm>
              <a:prstGeom prst="chevron">
                <a:avLst/>
              </a:prstGeom>
              <a:solidFill>
                <a:srgbClr val="EEEBF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endParaRPr lang="en-US" altLang="zh-TW" b="1">
                  <a:solidFill>
                    <a:schemeClr val="tx1"/>
                  </a:solidFill>
                  <a:latin typeface="Microsoft JhengHei"/>
                  <a:ea typeface="Microsoft JhengHei UI" panose="020B0604030504040204" pitchFamily="34" charset="-120"/>
                  <a:cs typeface="Montserrat Light" charset="0"/>
                </a:endParaRPr>
              </a:p>
            </p:txBody>
          </p:sp>
          <p:sp>
            <p:nvSpPr>
              <p:cNvPr id="34" name="＞形箭號 20">
                <a:extLst>
                  <a:ext uri="{FF2B5EF4-FFF2-40B4-BE49-F238E27FC236}">
                    <a16:creationId xmlns:a16="http://schemas.microsoft.com/office/drawing/2014/main" id="{9BE03CB4-ADCB-3948-F722-7ADCADFFB9A0}"/>
                  </a:ext>
                </a:extLst>
              </p:cNvPr>
              <p:cNvSpPr/>
              <p:nvPr/>
            </p:nvSpPr>
            <p:spPr>
              <a:xfrm>
                <a:off x="10342070" y="6435637"/>
                <a:ext cx="1836000" cy="434552"/>
              </a:xfrm>
              <a:prstGeom prst="chevron">
                <a:avLst/>
              </a:prstGeom>
              <a:solidFill>
                <a:srgbClr val="EEEBF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endParaRPr lang="zh-TW" altLang="en-US">
                  <a:solidFill>
                    <a:schemeClr val="tx1"/>
                  </a:solidFill>
                  <a:latin typeface="Microsoft JhengHei"/>
                  <a:ea typeface="Microsoft JhengHei"/>
                </a:endParaRPr>
              </a:p>
            </p:txBody>
          </p:sp>
        </p:grpSp>
        <p:sp>
          <p:nvSpPr>
            <p:cNvPr id="27" name="＞形箭號 19">
              <a:extLst>
                <a:ext uri="{FF2B5EF4-FFF2-40B4-BE49-F238E27FC236}">
                  <a16:creationId xmlns:a16="http://schemas.microsoft.com/office/drawing/2014/main" id="{C0566107-149E-635C-6633-346E3EC19FA7}"/>
                </a:ext>
              </a:extLst>
            </p:cNvPr>
            <p:cNvSpPr/>
            <p:nvPr/>
          </p:nvSpPr>
          <p:spPr>
            <a:xfrm>
              <a:off x="1752877" y="6433778"/>
              <a:ext cx="1836000" cy="434552"/>
            </a:xfrm>
            <a:prstGeom prst="chevron">
              <a:avLst/>
            </a:prstGeom>
            <a:solidFill>
              <a:srgbClr val="EEEB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n-US" altLang="zh-TW" b="1">
                <a:solidFill>
                  <a:schemeClr val="tx1"/>
                </a:solidFill>
                <a:latin typeface="Microsoft JhengHei"/>
                <a:ea typeface="Microsoft JhengHei"/>
                <a:cs typeface="Montserrat Light" charset="0"/>
              </a:endParaRPr>
            </a:p>
          </p:txBody>
        </p:sp>
        <p:sp>
          <p:nvSpPr>
            <p:cNvPr id="28" name="＞形箭號 18">
              <a:extLst>
                <a:ext uri="{FF2B5EF4-FFF2-40B4-BE49-F238E27FC236}">
                  <a16:creationId xmlns:a16="http://schemas.microsoft.com/office/drawing/2014/main" id="{64B52692-FD33-6DCE-F1D0-E9013EBB3C82}"/>
                </a:ext>
              </a:extLst>
            </p:cNvPr>
            <p:cNvSpPr/>
            <p:nvPr/>
          </p:nvSpPr>
          <p:spPr>
            <a:xfrm>
              <a:off x="8627749" y="6427163"/>
              <a:ext cx="1836000" cy="434552"/>
            </a:xfrm>
            <a:prstGeom prst="chevron">
              <a:avLst/>
            </a:prstGeom>
            <a:solidFill>
              <a:srgbClr val="EEEB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n-US" altLang="zh-TW" b="1">
                <a:solidFill>
                  <a:schemeClr val="tx1"/>
                </a:solidFill>
                <a:latin typeface="Microsoft JhengHei"/>
                <a:ea typeface="Microsoft JhengHei UI" panose="020B0604030504040204" pitchFamily="34" charset="-120"/>
                <a:cs typeface="Montserrat Light" charset="0"/>
              </a:endParaRPr>
            </a:p>
          </p:txBody>
        </p:sp>
      </p:grp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A9505BB7-8309-683F-1FB9-FEC68A97F628}"/>
              </a:ext>
            </a:extLst>
          </p:cNvPr>
          <p:cNvSpPr/>
          <p:nvPr/>
        </p:nvSpPr>
        <p:spPr>
          <a:xfrm>
            <a:off x="2908609" y="3326781"/>
            <a:ext cx="650487" cy="2759927"/>
          </a:xfrm>
          <a:prstGeom prst="roundRect">
            <a:avLst/>
          </a:prstGeom>
          <a:noFill/>
          <a:ln w="57150">
            <a:solidFill>
              <a:schemeClr val="accent5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29CD6206-7210-F319-9DF7-EED758FF3C27}"/>
              </a:ext>
            </a:extLst>
          </p:cNvPr>
          <p:cNvSpPr/>
          <p:nvPr/>
        </p:nvSpPr>
        <p:spPr>
          <a:xfrm>
            <a:off x="1542584" y="4209585"/>
            <a:ext cx="650487" cy="1877122"/>
          </a:xfrm>
          <a:prstGeom prst="roundRect">
            <a:avLst/>
          </a:prstGeom>
          <a:noFill/>
          <a:ln w="57150">
            <a:solidFill>
              <a:schemeClr val="accent5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2" name="圖片版面配置區 24"/>
          <p:cNvPicPr>
            <a:picLocks noGrp="1" noChangeAspect="1"/>
          </p:cNvPicPr>
          <p:nvPr>
            <p:ph type="pic" sz="quarter" idx="429496729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9" b="18921"/>
          <a:stretch/>
        </p:blipFill>
        <p:spPr>
          <a:xfrm>
            <a:off x="10228619" y="178639"/>
            <a:ext cx="825945" cy="825944"/>
          </a:xfrm>
          <a:custGeom>
            <a:avLst/>
            <a:gdLst>
              <a:gd name="connsiteX0" fmla="*/ 927100 w 1854200"/>
              <a:gd name="connsiteY0" fmla="*/ 0 h 1854198"/>
              <a:gd name="connsiteX1" fmla="*/ 1854200 w 1854200"/>
              <a:gd name="connsiteY1" fmla="*/ 927099 h 1854198"/>
              <a:gd name="connsiteX2" fmla="*/ 927100 w 1854200"/>
              <a:gd name="connsiteY2" fmla="*/ 1854198 h 1854198"/>
              <a:gd name="connsiteX3" fmla="*/ 0 w 1854200"/>
              <a:gd name="connsiteY3" fmla="*/ 927099 h 1854198"/>
              <a:gd name="connsiteX4" fmla="*/ 927100 w 1854200"/>
              <a:gd name="connsiteY4" fmla="*/ 0 h 1854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54200" h="1854198">
                <a:moveTo>
                  <a:pt x="927100" y="0"/>
                </a:moveTo>
                <a:cubicBezTo>
                  <a:pt x="1439123" y="0"/>
                  <a:pt x="1854200" y="415076"/>
                  <a:pt x="1854200" y="927099"/>
                </a:cubicBezTo>
                <a:cubicBezTo>
                  <a:pt x="1854200" y="1439122"/>
                  <a:pt x="1439123" y="1854198"/>
                  <a:pt x="927100" y="1854198"/>
                </a:cubicBezTo>
                <a:cubicBezTo>
                  <a:pt x="415077" y="1854198"/>
                  <a:pt x="0" y="1439122"/>
                  <a:pt x="0" y="927099"/>
                </a:cubicBezTo>
                <a:cubicBezTo>
                  <a:pt x="0" y="415076"/>
                  <a:pt x="415077" y="0"/>
                  <a:pt x="927100" y="0"/>
                </a:cubicBezTo>
                <a:close/>
              </a:path>
            </a:pathLst>
          </a:custGeom>
        </p:spPr>
      </p:pic>
      <p:sp>
        <p:nvSpPr>
          <p:cNvPr id="23" name="文字方塊 22"/>
          <p:cNvSpPr txBox="1"/>
          <p:nvPr/>
        </p:nvSpPr>
        <p:spPr>
          <a:xfrm>
            <a:off x="10342070" y="740814"/>
            <a:ext cx="6078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100" b="1">
                <a:solidFill>
                  <a:schemeClr val="bg1"/>
                </a:solidFill>
                <a:effectLst>
                  <a:outerShdw blurRad="647700" dist="38100" dir="2700000" algn="tl" rotWithShape="0">
                    <a:prstClr val="black">
                      <a:alpha val="91000"/>
                    </a:prst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古靜怡</a:t>
            </a:r>
          </a:p>
        </p:txBody>
      </p:sp>
      <p:pic>
        <p:nvPicPr>
          <p:cNvPr id="3" name="圖片 3" descr="一張含有 文字, 螢幕擷取畫面, 圓形, 字型 的圖片&#10;&#10;自動產生的描述">
            <a:extLst>
              <a:ext uri="{FF2B5EF4-FFF2-40B4-BE49-F238E27FC236}">
                <a16:creationId xmlns:a16="http://schemas.microsoft.com/office/drawing/2014/main" id="{457AA89F-115F-74C4-23DC-788FB93E81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7205" y="1007410"/>
            <a:ext cx="3941956" cy="3486447"/>
          </a:xfrm>
          <a:prstGeom prst="rect">
            <a:avLst/>
          </a:prstGeom>
        </p:spPr>
      </p:pic>
      <p:pic>
        <p:nvPicPr>
          <p:cNvPr id="4" name="圖片 4" descr="一張含有 文字, 圓形, 螢幕擷取畫面, 字型 的圖片&#10;&#10;自動產生的描述">
            <a:extLst>
              <a:ext uri="{FF2B5EF4-FFF2-40B4-BE49-F238E27FC236}">
                <a16:creationId xmlns:a16="http://schemas.microsoft.com/office/drawing/2014/main" id="{D3211EE4-34D3-788D-A71B-1C55DC0C02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8034" y="3288747"/>
            <a:ext cx="2743200" cy="2901043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495FFB8D-C654-427C-5790-4B7533DCE379}"/>
              </a:ext>
            </a:extLst>
          </p:cNvPr>
          <p:cNvSpPr/>
          <p:nvPr/>
        </p:nvSpPr>
        <p:spPr>
          <a:xfrm>
            <a:off x="489865" y="1010959"/>
            <a:ext cx="7536926" cy="5104144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F64F6FE-51E3-68C2-1562-C86D29588DB1}"/>
              </a:ext>
            </a:extLst>
          </p:cNvPr>
          <p:cNvSpPr/>
          <p:nvPr/>
        </p:nvSpPr>
        <p:spPr>
          <a:xfrm>
            <a:off x="8026230" y="1057422"/>
            <a:ext cx="2017073" cy="2232706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702862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9">
            <a:extLst>
              <a:ext uri="{FF2B5EF4-FFF2-40B4-BE49-F238E27FC236}">
                <a16:creationId xmlns:a16="http://schemas.microsoft.com/office/drawing/2014/main" id="{8CB0CACC-A91B-D634-4159-F1EDB81440EF}"/>
              </a:ext>
            </a:extLst>
          </p:cNvPr>
          <p:cNvSpPr/>
          <p:nvPr/>
        </p:nvSpPr>
        <p:spPr>
          <a:xfrm>
            <a:off x="9291" y="353122"/>
            <a:ext cx="8069373" cy="64709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ea typeface="Microsoft JhengHei UI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09BD1C3-EAAC-4F1A-976F-EEEA58703569}"/>
              </a:ext>
            </a:extLst>
          </p:cNvPr>
          <p:cNvSpPr txBox="1"/>
          <p:nvPr/>
        </p:nvSpPr>
        <p:spPr>
          <a:xfrm>
            <a:off x="269222" y="468806"/>
            <a:ext cx="7865680" cy="477054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ts val="3000"/>
              </a:lnSpc>
            </a:pPr>
            <a:r>
              <a:rPr lang="zh-TW" altLang="en-US" sz="2500" b="1" spc="300">
                <a:latin typeface="Arial"/>
                <a:ea typeface="Microsoft JhengHei UI"/>
                <a:cs typeface="Arial"/>
              </a:rPr>
              <a:t>資料分析-各年齡層男女性對每一個商品的反應</a:t>
            </a:r>
            <a:endParaRPr lang="en-US" altLang="zh-TW" sz="2500" b="1" spc="300">
              <a:latin typeface="Arial"/>
              <a:ea typeface="Microsoft JhengHei UI"/>
              <a:cs typeface="Arial"/>
            </a:endParaRPr>
          </a:p>
        </p:txBody>
      </p:sp>
      <p:grpSp>
        <p:nvGrpSpPr>
          <p:cNvPr id="23" name="群組 22"/>
          <p:cNvGrpSpPr/>
          <p:nvPr/>
        </p:nvGrpSpPr>
        <p:grpSpPr>
          <a:xfrm>
            <a:off x="6081" y="6423446"/>
            <a:ext cx="12171989" cy="446745"/>
            <a:chOff x="6081" y="6423446"/>
            <a:chExt cx="12171989" cy="446745"/>
          </a:xfrm>
        </p:grpSpPr>
        <p:grpSp>
          <p:nvGrpSpPr>
            <p:cNvPr id="24" name="群組 23">
              <a:extLst>
                <a:ext uri="{FF2B5EF4-FFF2-40B4-BE49-F238E27FC236}">
                  <a16:creationId xmlns:a16="http://schemas.microsoft.com/office/drawing/2014/main" id="{2B17FC54-97E5-6382-3A41-9C92BDF33699}"/>
                </a:ext>
              </a:extLst>
            </p:cNvPr>
            <p:cNvGrpSpPr/>
            <p:nvPr/>
          </p:nvGrpSpPr>
          <p:grpSpPr>
            <a:xfrm>
              <a:off x="6081" y="6423446"/>
              <a:ext cx="12171989" cy="446745"/>
              <a:chOff x="6081" y="6423446"/>
              <a:chExt cx="12171989" cy="446745"/>
            </a:xfrm>
          </p:grpSpPr>
          <p:sp>
            <p:nvSpPr>
              <p:cNvPr id="27" name="五邊形 13">
                <a:extLst>
                  <a:ext uri="{FF2B5EF4-FFF2-40B4-BE49-F238E27FC236}">
                    <a16:creationId xmlns:a16="http://schemas.microsoft.com/office/drawing/2014/main" id="{2DC29430-C6DF-802A-76B0-7672D63F2B12}"/>
                  </a:ext>
                </a:extLst>
              </p:cNvPr>
              <p:cNvSpPr/>
              <p:nvPr/>
            </p:nvSpPr>
            <p:spPr>
              <a:xfrm>
                <a:off x="6081" y="6423448"/>
                <a:ext cx="1836000" cy="434551"/>
              </a:xfrm>
              <a:prstGeom prst="homePlate">
                <a:avLst/>
              </a:prstGeom>
              <a:solidFill>
                <a:srgbClr val="EEEBF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endParaRPr lang="zh-TW" altLang="en-US">
                  <a:latin typeface="Microsoft JhengHei"/>
                  <a:ea typeface="Microsoft JhengHei"/>
                </a:endParaRPr>
              </a:p>
            </p:txBody>
          </p:sp>
          <p:sp>
            <p:nvSpPr>
              <p:cNvPr id="28" name="＞形箭號 14">
                <a:extLst>
                  <a:ext uri="{FF2B5EF4-FFF2-40B4-BE49-F238E27FC236}">
                    <a16:creationId xmlns:a16="http://schemas.microsoft.com/office/drawing/2014/main" id="{34A7612E-92F0-A7F8-FEB2-27D11D26EBC2}"/>
                  </a:ext>
                </a:extLst>
              </p:cNvPr>
              <p:cNvSpPr/>
              <p:nvPr/>
            </p:nvSpPr>
            <p:spPr>
              <a:xfrm>
                <a:off x="1738909" y="6423447"/>
                <a:ext cx="1836000" cy="434552"/>
              </a:xfrm>
              <a:prstGeom prst="chevron">
                <a:avLst/>
              </a:prstGeom>
              <a:solidFill>
                <a:srgbClr val="EEEBF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endParaRPr lang="en-US" altLang="zh-TW" b="1">
                  <a:solidFill>
                    <a:schemeClr val="tx1"/>
                  </a:solidFill>
                  <a:latin typeface="Microsoft JhengHei"/>
                  <a:ea typeface="Microsoft JhengHei UI" panose="020B0604030504040204" pitchFamily="34" charset="-120"/>
                  <a:cs typeface="Montserrat Light" charset="0"/>
                </a:endParaRPr>
              </a:p>
            </p:txBody>
          </p:sp>
          <p:sp>
            <p:nvSpPr>
              <p:cNvPr id="29" name="＞形箭號 16">
                <a:extLst>
                  <a:ext uri="{FF2B5EF4-FFF2-40B4-BE49-F238E27FC236}">
                    <a16:creationId xmlns:a16="http://schemas.microsoft.com/office/drawing/2014/main" id="{03EC5B3B-0923-921C-9337-D2D7B4E03805}"/>
                  </a:ext>
                </a:extLst>
              </p:cNvPr>
              <p:cNvSpPr/>
              <p:nvPr/>
            </p:nvSpPr>
            <p:spPr>
              <a:xfrm>
                <a:off x="3460015" y="6435638"/>
                <a:ext cx="1836000" cy="434552"/>
              </a:xfrm>
              <a:prstGeom prst="chevron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zh-TW" altLang="en-US" b="1">
                    <a:solidFill>
                      <a:schemeClr val="tx1"/>
                    </a:solidFill>
                    <a:latin typeface="Microsoft JhengHei"/>
                    <a:ea typeface="Microsoft JhengHei"/>
                    <a:cs typeface="Montserrat Light" charset="0"/>
                  </a:rPr>
                  <a:t>資料視覺化</a:t>
                </a:r>
                <a:endParaRPr lang="en-US" altLang="zh-TW" b="1">
                  <a:solidFill>
                    <a:schemeClr val="tx1"/>
                  </a:solidFill>
                  <a:latin typeface="Microsoft JhengHei"/>
                  <a:ea typeface="Microsoft JhengHei"/>
                  <a:cs typeface="Montserrat Light" charset="0"/>
                </a:endParaRPr>
              </a:p>
            </p:txBody>
          </p:sp>
          <p:sp>
            <p:nvSpPr>
              <p:cNvPr id="30" name="＞形箭號 17">
                <a:extLst>
                  <a:ext uri="{FF2B5EF4-FFF2-40B4-BE49-F238E27FC236}">
                    <a16:creationId xmlns:a16="http://schemas.microsoft.com/office/drawing/2014/main" id="{D1FF7228-20BE-830C-625E-3FD1FD63E690}"/>
                  </a:ext>
                </a:extLst>
              </p:cNvPr>
              <p:cNvSpPr/>
              <p:nvPr/>
            </p:nvSpPr>
            <p:spPr>
              <a:xfrm>
                <a:off x="5194136" y="6435639"/>
                <a:ext cx="1836000" cy="434552"/>
              </a:xfrm>
              <a:prstGeom prst="chevron">
                <a:avLst/>
              </a:prstGeom>
              <a:solidFill>
                <a:srgbClr val="EEEBF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endParaRPr lang="en-US" altLang="zh-TW" b="1">
                  <a:solidFill>
                    <a:schemeClr val="tx1"/>
                  </a:solidFill>
                  <a:latin typeface="Microsoft JhengHei"/>
                  <a:ea typeface="Microsoft JhengHei UI" panose="020B0604030504040204" pitchFamily="34" charset="-120"/>
                  <a:cs typeface="Montserrat Light" charset="0"/>
                </a:endParaRPr>
              </a:p>
            </p:txBody>
          </p:sp>
          <p:sp>
            <p:nvSpPr>
              <p:cNvPr id="31" name="＞形箭號 18">
                <a:extLst>
                  <a:ext uri="{FF2B5EF4-FFF2-40B4-BE49-F238E27FC236}">
                    <a16:creationId xmlns:a16="http://schemas.microsoft.com/office/drawing/2014/main" id="{B7DEB61E-29A4-D964-D32B-64F474683DBE}"/>
                  </a:ext>
                </a:extLst>
              </p:cNvPr>
              <p:cNvSpPr/>
              <p:nvPr/>
            </p:nvSpPr>
            <p:spPr>
              <a:xfrm>
                <a:off x="6914178" y="6423446"/>
                <a:ext cx="1836000" cy="434552"/>
              </a:xfrm>
              <a:prstGeom prst="chevron">
                <a:avLst/>
              </a:prstGeom>
              <a:solidFill>
                <a:srgbClr val="EEEBF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endParaRPr lang="en-US" altLang="zh-TW" b="1">
                  <a:solidFill>
                    <a:schemeClr val="tx1"/>
                  </a:solidFill>
                  <a:latin typeface="Microsoft JhengHei"/>
                  <a:ea typeface="Microsoft JhengHei UI" panose="020B0604030504040204" pitchFamily="34" charset="-120"/>
                  <a:cs typeface="Montserrat Light" charset="0"/>
                </a:endParaRPr>
              </a:p>
            </p:txBody>
          </p:sp>
          <p:sp>
            <p:nvSpPr>
              <p:cNvPr id="32" name="＞形箭號 20">
                <a:extLst>
                  <a:ext uri="{FF2B5EF4-FFF2-40B4-BE49-F238E27FC236}">
                    <a16:creationId xmlns:a16="http://schemas.microsoft.com/office/drawing/2014/main" id="{9BE03CB4-ADCB-3948-F722-7ADCADFFB9A0}"/>
                  </a:ext>
                </a:extLst>
              </p:cNvPr>
              <p:cNvSpPr/>
              <p:nvPr/>
            </p:nvSpPr>
            <p:spPr>
              <a:xfrm>
                <a:off x="10342070" y="6435637"/>
                <a:ext cx="1836000" cy="434552"/>
              </a:xfrm>
              <a:prstGeom prst="chevron">
                <a:avLst/>
              </a:prstGeom>
              <a:solidFill>
                <a:srgbClr val="EEEBF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endParaRPr lang="zh-TW" altLang="en-US">
                  <a:solidFill>
                    <a:schemeClr val="tx1"/>
                  </a:solidFill>
                  <a:latin typeface="Microsoft JhengHei"/>
                  <a:ea typeface="Microsoft JhengHei"/>
                </a:endParaRPr>
              </a:p>
            </p:txBody>
          </p:sp>
        </p:grpSp>
        <p:sp>
          <p:nvSpPr>
            <p:cNvPr id="25" name="＞形箭號 19">
              <a:extLst>
                <a:ext uri="{FF2B5EF4-FFF2-40B4-BE49-F238E27FC236}">
                  <a16:creationId xmlns:a16="http://schemas.microsoft.com/office/drawing/2014/main" id="{C0566107-149E-635C-6633-346E3EC19FA7}"/>
                </a:ext>
              </a:extLst>
            </p:cNvPr>
            <p:cNvSpPr/>
            <p:nvPr/>
          </p:nvSpPr>
          <p:spPr>
            <a:xfrm>
              <a:off x="1752877" y="6433778"/>
              <a:ext cx="1836000" cy="434552"/>
            </a:xfrm>
            <a:prstGeom prst="chevron">
              <a:avLst/>
            </a:prstGeom>
            <a:solidFill>
              <a:srgbClr val="EEEB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n-US" altLang="zh-TW" b="1">
                <a:solidFill>
                  <a:schemeClr val="tx1"/>
                </a:solidFill>
                <a:latin typeface="Microsoft JhengHei"/>
                <a:ea typeface="Microsoft JhengHei"/>
                <a:cs typeface="Montserrat Light" charset="0"/>
              </a:endParaRPr>
            </a:p>
          </p:txBody>
        </p:sp>
        <p:sp>
          <p:nvSpPr>
            <p:cNvPr id="26" name="＞形箭號 18">
              <a:extLst>
                <a:ext uri="{FF2B5EF4-FFF2-40B4-BE49-F238E27FC236}">
                  <a16:creationId xmlns:a16="http://schemas.microsoft.com/office/drawing/2014/main" id="{64B52692-FD33-6DCE-F1D0-E9013EBB3C82}"/>
                </a:ext>
              </a:extLst>
            </p:cNvPr>
            <p:cNvSpPr/>
            <p:nvPr/>
          </p:nvSpPr>
          <p:spPr>
            <a:xfrm>
              <a:off x="8627749" y="6427163"/>
              <a:ext cx="1836000" cy="434552"/>
            </a:xfrm>
            <a:prstGeom prst="chevron">
              <a:avLst/>
            </a:prstGeom>
            <a:solidFill>
              <a:srgbClr val="EEEB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n-US" altLang="zh-TW" b="1">
                <a:solidFill>
                  <a:schemeClr val="tx1"/>
                </a:solidFill>
                <a:latin typeface="Microsoft JhengHei"/>
                <a:ea typeface="Microsoft JhengHei UI" panose="020B0604030504040204" pitchFamily="34" charset="-120"/>
                <a:cs typeface="Montserrat Light" charset="0"/>
              </a:endParaRPr>
            </a:p>
          </p:txBody>
        </p:sp>
      </p:grpSp>
      <p:pic>
        <p:nvPicPr>
          <p:cNvPr id="19" name="圖片版面配置區 24"/>
          <p:cNvPicPr>
            <a:picLocks noGrp="1" noChangeAspect="1"/>
          </p:cNvPicPr>
          <p:nvPr>
            <p:ph type="pic" sz="quarter" idx="429496729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9" b="18921"/>
          <a:stretch/>
        </p:blipFill>
        <p:spPr>
          <a:xfrm>
            <a:off x="10228619" y="178639"/>
            <a:ext cx="825945" cy="825944"/>
          </a:xfrm>
          <a:custGeom>
            <a:avLst/>
            <a:gdLst>
              <a:gd name="connsiteX0" fmla="*/ 927100 w 1854200"/>
              <a:gd name="connsiteY0" fmla="*/ 0 h 1854198"/>
              <a:gd name="connsiteX1" fmla="*/ 1854200 w 1854200"/>
              <a:gd name="connsiteY1" fmla="*/ 927099 h 1854198"/>
              <a:gd name="connsiteX2" fmla="*/ 927100 w 1854200"/>
              <a:gd name="connsiteY2" fmla="*/ 1854198 h 1854198"/>
              <a:gd name="connsiteX3" fmla="*/ 0 w 1854200"/>
              <a:gd name="connsiteY3" fmla="*/ 927099 h 1854198"/>
              <a:gd name="connsiteX4" fmla="*/ 927100 w 1854200"/>
              <a:gd name="connsiteY4" fmla="*/ 0 h 1854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54200" h="1854198">
                <a:moveTo>
                  <a:pt x="927100" y="0"/>
                </a:moveTo>
                <a:cubicBezTo>
                  <a:pt x="1439123" y="0"/>
                  <a:pt x="1854200" y="415076"/>
                  <a:pt x="1854200" y="927099"/>
                </a:cubicBezTo>
                <a:cubicBezTo>
                  <a:pt x="1854200" y="1439122"/>
                  <a:pt x="1439123" y="1854198"/>
                  <a:pt x="927100" y="1854198"/>
                </a:cubicBezTo>
                <a:cubicBezTo>
                  <a:pt x="415077" y="1854198"/>
                  <a:pt x="0" y="1439122"/>
                  <a:pt x="0" y="927099"/>
                </a:cubicBezTo>
                <a:cubicBezTo>
                  <a:pt x="0" y="415076"/>
                  <a:pt x="415077" y="0"/>
                  <a:pt x="927100" y="0"/>
                </a:cubicBezTo>
                <a:close/>
              </a:path>
            </a:pathLst>
          </a:custGeom>
        </p:spPr>
      </p:pic>
      <p:sp>
        <p:nvSpPr>
          <p:cNvPr id="20" name="文字方塊 19"/>
          <p:cNvSpPr txBox="1"/>
          <p:nvPr/>
        </p:nvSpPr>
        <p:spPr>
          <a:xfrm>
            <a:off x="10342070" y="740814"/>
            <a:ext cx="6078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100" b="1">
                <a:solidFill>
                  <a:schemeClr val="bg1"/>
                </a:solidFill>
                <a:effectLst>
                  <a:outerShdw blurRad="647700" dist="38100" dir="2700000" algn="tl" rotWithShape="0">
                    <a:prstClr val="black">
                      <a:alpha val="91000"/>
                    </a:prst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古靜怡</a:t>
            </a: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E47A1716-B8EE-E211-8261-A9D49257FD21}"/>
              </a:ext>
            </a:extLst>
          </p:cNvPr>
          <p:cNvGrpSpPr/>
          <p:nvPr/>
        </p:nvGrpSpPr>
        <p:grpSpPr>
          <a:xfrm>
            <a:off x="1953604" y="1027614"/>
            <a:ext cx="8281638" cy="5136433"/>
            <a:chOff x="1953604" y="1027614"/>
            <a:chExt cx="8281638" cy="5136433"/>
          </a:xfrm>
        </p:grpSpPr>
        <p:pic>
          <p:nvPicPr>
            <p:cNvPr id="10" name="圖片 10" descr="一張含有 文字, 螢幕擷取畫面, 圖表, 繪圖 的圖片&#10;&#10;自動產生的描述">
              <a:extLst>
                <a:ext uri="{FF2B5EF4-FFF2-40B4-BE49-F238E27FC236}">
                  <a16:creationId xmlns:a16="http://schemas.microsoft.com/office/drawing/2014/main" id="{10D45C17-1D86-BB39-7744-5EDC0EE9EB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53604" y="1027614"/>
              <a:ext cx="8281638" cy="5136433"/>
            </a:xfrm>
            <a:prstGeom prst="rect">
              <a:avLst/>
            </a:prstGeom>
          </p:spPr>
        </p:pic>
        <p:pic>
          <p:nvPicPr>
            <p:cNvPr id="2" name="圖片 2">
              <a:extLst>
                <a:ext uri="{FF2B5EF4-FFF2-40B4-BE49-F238E27FC236}">
                  <a16:creationId xmlns:a16="http://schemas.microsoft.com/office/drawing/2014/main" id="{57A3BE71-0CBC-9DD3-605B-E90B6326449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25175" y="1312826"/>
              <a:ext cx="7027127" cy="146362"/>
            </a:xfrm>
            <a:prstGeom prst="rect">
              <a:avLst/>
            </a:prstGeom>
          </p:spPr>
        </p:pic>
      </p:grpSp>
      <p:sp>
        <p:nvSpPr>
          <p:cNvPr id="7" name="矩形 6">
            <a:extLst>
              <a:ext uri="{FF2B5EF4-FFF2-40B4-BE49-F238E27FC236}">
                <a16:creationId xmlns:a16="http://schemas.microsoft.com/office/drawing/2014/main" id="{A045D36B-5F30-9015-2105-D95060BD9628}"/>
              </a:ext>
            </a:extLst>
          </p:cNvPr>
          <p:cNvSpPr/>
          <p:nvPr/>
        </p:nvSpPr>
        <p:spPr>
          <a:xfrm>
            <a:off x="6750522" y="1272983"/>
            <a:ext cx="3020683" cy="5141316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618FED43-84FF-3FC2-E82B-C093CAEC5026}"/>
              </a:ext>
            </a:extLst>
          </p:cNvPr>
          <p:cNvSpPr/>
          <p:nvPr/>
        </p:nvSpPr>
        <p:spPr>
          <a:xfrm>
            <a:off x="4761770" y="1277752"/>
            <a:ext cx="985586" cy="5141315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A964EE-2A9D-35DD-9F41-5649DCFED42E}"/>
              </a:ext>
            </a:extLst>
          </p:cNvPr>
          <p:cNvSpPr/>
          <p:nvPr/>
        </p:nvSpPr>
        <p:spPr>
          <a:xfrm>
            <a:off x="2753586" y="1281257"/>
            <a:ext cx="967001" cy="5141316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80237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9">
            <a:extLst>
              <a:ext uri="{FF2B5EF4-FFF2-40B4-BE49-F238E27FC236}">
                <a16:creationId xmlns:a16="http://schemas.microsoft.com/office/drawing/2014/main" id="{8CB0CACC-A91B-D634-4159-F1EDB81440EF}"/>
              </a:ext>
            </a:extLst>
          </p:cNvPr>
          <p:cNvSpPr/>
          <p:nvPr/>
        </p:nvSpPr>
        <p:spPr>
          <a:xfrm>
            <a:off x="9291" y="353122"/>
            <a:ext cx="8069373" cy="64709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ea typeface="Microsoft JhengHei UI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09BD1C3-EAAC-4F1A-976F-EEEA58703569}"/>
              </a:ext>
            </a:extLst>
          </p:cNvPr>
          <p:cNvSpPr txBox="1"/>
          <p:nvPr/>
        </p:nvSpPr>
        <p:spPr>
          <a:xfrm>
            <a:off x="269222" y="468806"/>
            <a:ext cx="7865680" cy="477054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ts val="3000"/>
              </a:lnSpc>
            </a:pPr>
            <a:r>
              <a:rPr lang="zh-TW" altLang="en-US" sz="2500" b="1" spc="300">
                <a:latin typeface="Arial"/>
                <a:ea typeface="Microsoft JhengHei UI"/>
                <a:cs typeface="Arial"/>
              </a:rPr>
              <a:t>資料分析-各年齡層男女性對每一個商品的反應</a:t>
            </a:r>
            <a:endParaRPr lang="en-US" altLang="zh-TW" sz="2500" b="1" spc="300">
              <a:latin typeface="Arial"/>
              <a:ea typeface="Microsoft JhengHei UI"/>
              <a:cs typeface="Arial"/>
            </a:endParaRPr>
          </a:p>
        </p:txBody>
      </p:sp>
      <p:grpSp>
        <p:nvGrpSpPr>
          <p:cNvPr id="23" name="群組 22"/>
          <p:cNvGrpSpPr/>
          <p:nvPr/>
        </p:nvGrpSpPr>
        <p:grpSpPr>
          <a:xfrm>
            <a:off x="6081" y="6423446"/>
            <a:ext cx="12171989" cy="446745"/>
            <a:chOff x="6081" y="6423446"/>
            <a:chExt cx="12171989" cy="446745"/>
          </a:xfrm>
        </p:grpSpPr>
        <p:grpSp>
          <p:nvGrpSpPr>
            <p:cNvPr id="24" name="群組 23">
              <a:extLst>
                <a:ext uri="{FF2B5EF4-FFF2-40B4-BE49-F238E27FC236}">
                  <a16:creationId xmlns:a16="http://schemas.microsoft.com/office/drawing/2014/main" id="{2B17FC54-97E5-6382-3A41-9C92BDF33699}"/>
                </a:ext>
              </a:extLst>
            </p:cNvPr>
            <p:cNvGrpSpPr/>
            <p:nvPr/>
          </p:nvGrpSpPr>
          <p:grpSpPr>
            <a:xfrm>
              <a:off x="6081" y="6423446"/>
              <a:ext cx="12171989" cy="446745"/>
              <a:chOff x="6081" y="6423446"/>
              <a:chExt cx="12171989" cy="446745"/>
            </a:xfrm>
          </p:grpSpPr>
          <p:sp>
            <p:nvSpPr>
              <p:cNvPr id="27" name="五邊形 13">
                <a:extLst>
                  <a:ext uri="{FF2B5EF4-FFF2-40B4-BE49-F238E27FC236}">
                    <a16:creationId xmlns:a16="http://schemas.microsoft.com/office/drawing/2014/main" id="{2DC29430-C6DF-802A-76B0-7672D63F2B12}"/>
                  </a:ext>
                </a:extLst>
              </p:cNvPr>
              <p:cNvSpPr/>
              <p:nvPr/>
            </p:nvSpPr>
            <p:spPr>
              <a:xfrm>
                <a:off x="6081" y="6423448"/>
                <a:ext cx="1836000" cy="434551"/>
              </a:xfrm>
              <a:prstGeom prst="homePlate">
                <a:avLst/>
              </a:prstGeom>
              <a:solidFill>
                <a:srgbClr val="EEEBF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endParaRPr lang="zh-TW" altLang="en-US">
                  <a:latin typeface="Microsoft JhengHei"/>
                  <a:ea typeface="Microsoft JhengHei"/>
                </a:endParaRPr>
              </a:p>
            </p:txBody>
          </p:sp>
          <p:sp>
            <p:nvSpPr>
              <p:cNvPr id="28" name="＞形箭號 14">
                <a:extLst>
                  <a:ext uri="{FF2B5EF4-FFF2-40B4-BE49-F238E27FC236}">
                    <a16:creationId xmlns:a16="http://schemas.microsoft.com/office/drawing/2014/main" id="{34A7612E-92F0-A7F8-FEB2-27D11D26EBC2}"/>
                  </a:ext>
                </a:extLst>
              </p:cNvPr>
              <p:cNvSpPr/>
              <p:nvPr/>
            </p:nvSpPr>
            <p:spPr>
              <a:xfrm>
                <a:off x="1738909" y="6423447"/>
                <a:ext cx="1836000" cy="434552"/>
              </a:xfrm>
              <a:prstGeom prst="chevron">
                <a:avLst/>
              </a:prstGeom>
              <a:solidFill>
                <a:srgbClr val="EEEBF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endParaRPr lang="en-US" altLang="zh-TW" b="1">
                  <a:solidFill>
                    <a:schemeClr val="tx1"/>
                  </a:solidFill>
                  <a:latin typeface="Microsoft JhengHei"/>
                  <a:ea typeface="Microsoft JhengHei UI" panose="020B0604030504040204" pitchFamily="34" charset="-120"/>
                  <a:cs typeface="Montserrat Light" charset="0"/>
                </a:endParaRPr>
              </a:p>
            </p:txBody>
          </p:sp>
          <p:sp>
            <p:nvSpPr>
              <p:cNvPr id="29" name="＞形箭號 16">
                <a:extLst>
                  <a:ext uri="{FF2B5EF4-FFF2-40B4-BE49-F238E27FC236}">
                    <a16:creationId xmlns:a16="http://schemas.microsoft.com/office/drawing/2014/main" id="{03EC5B3B-0923-921C-9337-D2D7B4E03805}"/>
                  </a:ext>
                </a:extLst>
              </p:cNvPr>
              <p:cNvSpPr/>
              <p:nvPr/>
            </p:nvSpPr>
            <p:spPr>
              <a:xfrm>
                <a:off x="3460015" y="6435638"/>
                <a:ext cx="1836000" cy="434552"/>
              </a:xfrm>
              <a:prstGeom prst="chevron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zh-TW" altLang="en-US" b="1">
                    <a:solidFill>
                      <a:schemeClr val="tx1"/>
                    </a:solidFill>
                    <a:latin typeface="Microsoft JhengHei"/>
                    <a:ea typeface="Microsoft JhengHei"/>
                    <a:cs typeface="Montserrat Light" charset="0"/>
                  </a:rPr>
                  <a:t>資料視覺化</a:t>
                </a:r>
                <a:endParaRPr lang="en-US" altLang="zh-TW" b="1">
                  <a:solidFill>
                    <a:schemeClr val="tx1"/>
                  </a:solidFill>
                  <a:latin typeface="Microsoft JhengHei"/>
                  <a:ea typeface="Microsoft JhengHei"/>
                  <a:cs typeface="Montserrat Light" charset="0"/>
                </a:endParaRPr>
              </a:p>
            </p:txBody>
          </p:sp>
          <p:sp>
            <p:nvSpPr>
              <p:cNvPr id="30" name="＞形箭號 17">
                <a:extLst>
                  <a:ext uri="{FF2B5EF4-FFF2-40B4-BE49-F238E27FC236}">
                    <a16:creationId xmlns:a16="http://schemas.microsoft.com/office/drawing/2014/main" id="{D1FF7228-20BE-830C-625E-3FD1FD63E690}"/>
                  </a:ext>
                </a:extLst>
              </p:cNvPr>
              <p:cNvSpPr/>
              <p:nvPr/>
            </p:nvSpPr>
            <p:spPr>
              <a:xfrm>
                <a:off x="5194136" y="6435639"/>
                <a:ext cx="1836000" cy="434552"/>
              </a:xfrm>
              <a:prstGeom prst="chevron">
                <a:avLst/>
              </a:prstGeom>
              <a:solidFill>
                <a:srgbClr val="EEEBF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endParaRPr lang="en-US" altLang="zh-TW" b="1">
                  <a:solidFill>
                    <a:schemeClr val="tx1"/>
                  </a:solidFill>
                  <a:latin typeface="Microsoft JhengHei"/>
                  <a:ea typeface="Microsoft JhengHei UI" panose="020B0604030504040204" pitchFamily="34" charset="-120"/>
                  <a:cs typeface="Montserrat Light" charset="0"/>
                </a:endParaRPr>
              </a:p>
            </p:txBody>
          </p:sp>
          <p:sp>
            <p:nvSpPr>
              <p:cNvPr id="31" name="＞形箭號 18">
                <a:extLst>
                  <a:ext uri="{FF2B5EF4-FFF2-40B4-BE49-F238E27FC236}">
                    <a16:creationId xmlns:a16="http://schemas.microsoft.com/office/drawing/2014/main" id="{B7DEB61E-29A4-D964-D32B-64F474683DBE}"/>
                  </a:ext>
                </a:extLst>
              </p:cNvPr>
              <p:cNvSpPr/>
              <p:nvPr/>
            </p:nvSpPr>
            <p:spPr>
              <a:xfrm>
                <a:off x="6914178" y="6423446"/>
                <a:ext cx="1836000" cy="434552"/>
              </a:xfrm>
              <a:prstGeom prst="chevron">
                <a:avLst/>
              </a:prstGeom>
              <a:solidFill>
                <a:srgbClr val="EEEBF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endParaRPr lang="en-US" altLang="zh-TW" b="1">
                  <a:solidFill>
                    <a:schemeClr val="tx1"/>
                  </a:solidFill>
                  <a:latin typeface="Microsoft JhengHei"/>
                  <a:ea typeface="Microsoft JhengHei UI" panose="020B0604030504040204" pitchFamily="34" charset="-120"/>
                  <a:cs typeface="Montserrat Light" charset="0"/>
                </a:endParaRPr>
              </a:p>
            </p:txBody>
          </p:sp>
          <p:sp>
            <p:nvSpPr>
              <p:cNvPr id="32" name="＞形箭號 20">
                <a:extLst>
                  <a:ext uri="{FF2B5EF4-FFF2-40B4-BE49-F238E27FC236}">
                    <a16:creationId xmlns:a16="http://schemas.microsoft.com/office/drawing/2014/main" id="{9BE03CB4-ADCB-3948-F722-7ADCADFFB9A0}"/>
                  </a:ext>
                </a:extLst>
              </p:cNvPr>
              <p:cNvSpPr/>
              <p:nvPr/>
            </p:nvSpPr>
            <p:spPr>
              <a:xfrm>
                <a:off x="10342070" y="6435637"/>
                <a:ext cx="1836000" cy="434552"/>
              </a:xfrm>
              <a:prstGeom prst="chevron">
                <a:avLst/>
              </a:prstGeom>
              <a:solidFill>
                <a:srgbClr val="EEEBF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endParaRPr lang="zh-TW" altLang="en-US">
                  <a:solidFill>
                    <a:schemeClr val="tx1"/>
                  </a:solidFill>
                  <a:latin typeface="Microsoft JhengHei"/>
                  <a:ea typeface="Microsoft JhengHei"/>
                </a:endParaRPr>
              </a:p>
            </p:txBody>
          </p:sp>
        </p:grpSp>
        <p:sp>
          <p:nvSpPr>
            <p:cNvPr id="25" name="＞形箭號 19">
              <a:extLst>
                <a:ext uri="{FF2B5EF4-FFF2-40B4-BE49-F238E27FC236}">
                  <a16:creationId xmlns:a16="http://schemas.microsoft.com/office/drawing/2014/main" id="{C0566107-149E-635C-6633-346E3EC19FA7}"/>
                </a:ext>
              </a:extLst>
            </p:cNvPr>
            <p:cNvSpPr/>
            <p:nvPr/>
          </p:nvSpPr>
          <p:spPr>
            <a:xfrm>
              <a:off x="1752877" y="6433778"/>
              <a:ext cx="1836000" cy="434552"/>
            </a:xfrm>
            <a:prstGeom prst="chevron">
              <a:avLst/>
            </a:prstGeom>
            <a:solidFill>
              <a:srgbClr val="EEEB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n-US" altLang="zh-TW" b="1">
                <a:solidFill>
                  <a:schemeClr val="tx1"/>
                </a:solidFill>
                <a:latin typeface="Microsoft JhengHei"/>
                <a:ea typeface="Microsoft JhengHei"/>
                <a:cs typeface="Montserrat Light" charset="0"/>
              </a:endParaRPr>
            </a:p>
          </p:txBody>
        </p:sp>
        <p:sp>
          <p:nvSpPr>
            <p:cNvPr id="26" name="＞形箭號 18">
              <a:extLst>
                <a:ext uri="{FF2B5EF4-FFF2-40B4-BE49-F238E27FC236}">
                  <a16:creationId xmlns:a16="http://schemas.microsoft.com/office/drawing/2014/main" id="{64B52692-FD33-6DCE-F1D0-E9013EBB3C82}"/>
                </a:ext>
              </a:extLst>
            </p:cNvPr>
            <p:cNvSpPr/>
            <p:nvPr/>
          </p:nvSpPr>
          <p:spPr>
            <a:xfrm>
              <a:off x="8627749" y="6427163"/>
              <a:ext cx="1836000" cy="434552"/>
            </a:xfrm>
            <a:prstGeom prst="chevron">
              <a:avLst/>
            </a:prstGeom>
            <a:solidFill>
              <a:srgbClr val="EEEB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n-US" altLang="zh-TW" b="1">
                <a:solidFill>
                  <a:schemeClr val="tx1"/>
                </a:solidFill>
                <a:latin typeface="Microsoft JhengHei"/>
                <a:ea typeface="Microsoft JhengHei UI" panose="020B0604030504040204" pitchFamily="34" charset="-120"/>
                <a:cs typeface="Montserrat Light" charset="0"/>
              </a:endParaRPr>
            </a:p>
          </p:txBody>
        </p:sp>
      </p:grpSp>
      <p:pic>
        <p:nvPicPr>
          <p:cNvPr id="19" name="圖片版面配置區 24"/>
          <p:cNvPicPr>
            <a:picLocks noGrp="1" noChangeAspect="1"/>
          </p:cNvPicPr>
          <p:nvPr>
            <p:ph type="pic" sz="quarter" idx="429496729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9" b="18921"/>
          <a:stretch/>
        </p:blipFill>
        <p:spPr>
          <a:xfrm>
            <a:off x="10228619" y="178639"/>
            <a:ext cx="825945" cy="825944"/>
          </a:xfrm>
          <a:custGeom>
            <a:avLst/>
            <a:gdLst>
              <a:gd name="connsiteX0" fmla="*/ 927100 w 1854200"/>
              <a:gd name="connsiteY0" fmla="*/ 0 h 1854198"/>
              <a:gd name="connsiteX1" fmla="*/ 1854200 w 1854200"/>
              <a:gd name="connsiteY1" fmla="*/ 927099 h 1854198"/>
              <a:gd name="connsiteX2" fmla="*/ 927100 w 1854200"/>
              <a:gd name="connsiteY2" fmla="*/ 1854198 h 1854198"/>
              <a:gd name="connsiteX3" fmla="*/ 0 w 1854200"/>
              <a:gd name="connsiteY3" fmla="*/ 927099 h 1854198"/>
              <a:gd name="connsiteX4" fmla="*/ 927100 w 1854200"/>
              <a:gd name="connsiteY4" fmla="*/ 0 h 1854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54200" h="1854198">
                <a:moveTo>
                  <a:pt x="927100" y="0"/>
                </a:moveTo>
                <a:cubicBezTo>
                  <a:pt x="1439123" y="0"/>
                  <a:pt x="1854200" y="415076"/>
                  <a:pt x="1854200" y="927099"/>
                </a:cubicBezTo>
                <a:cubicBezTo>
                  <a:pt x="1854200" y="1439122"/>
                  <a:pt x="1439123" y="1854198"/>
                  <a:pt x="927100" y="1854198"/>
                </a:cubicBezTo>
                <a:cubicBezTo>
                  <a:pt x="415077" y="1854198"/>
                  <a:pt x="0" y="1439122"/>
                  <a:pt x="0" y="927099"/>
                </a:cubicBezTo>
                <a:cubicBezTo>
                  <a:pt x="0" y="415076"/>
                  <a:pt x="415077" y="0"/>
                  <a:pt x="927100" y="0"/>
                </a:cubicBezTo>
                <a:close/>
              </a:path>
            </a:pathLst>
          </a:custGeom>
        </p:spPr>
      </p:pic>
      <p:sp>
        <p:nvSpPr>
          <p:cNvPr id="20" name="文字方塊 19"/>
          <p:cNvSpPr txBox="1"/>
          <p:nvPr/>
        </p:nvSpPr>
        <p:spPr>
          <a:xfrm>
            <a:off x="10342070" y="740814"/>
            <a:ext cx="6078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100" b="1">
                <a:solidFill>
                  <a:schemeClr val="bg1"/>
                </a:solidFill>
                <a:effectLst>
                  <a:outerShdw blurRad="647700" dist="38100" dir="2700000" algn="tl" rotWithShape="0">
                    <a:prstClr val="black">
                      <a:alpha val="91000"/>
                    </a:prst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古靜怡</a:t>
            </a: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E47A1716-B8EE-E211-8261-A9D49257FD21}"/>
              </a:ext>
            </a:extLst>
          </p:cNvPr>
          <p:cNvGrpSpPr/>
          <p:nvPr/>
        </p:nvGrpSpPr>
        <p:grpSpPr>
          <a:xfrm>
            <a:off x="1953604" y="1027614"/>
            <a:ext cx="8281638" cy="5136433"/>
            <a:chOff x="1953604" y="1027614"/>
            <a:chExt cx="8281638" cy="5136433"/>
          </a:xfrm>
        </p:grpSpPr>
        <p:pic>
          <p:nvPicPr>
            <p:cNvPr id="10" name="圖片 10" descr="一張含有 文字, 螢幕擷取畫面, 圖表, 繪圖 的圖片&#10;&#10;自動產生的描述">
              <a:extLst>
                <a:ext uri="{FF2B5EF4-FFF2-40B4-BE49-F238E27FC236}">
                  <a16:creationId xmlns:a16="http://schemas.microsoft.com/office/drawing/2014/main" id="{10D45C17-1D86-BB39-7744-5EDC0EE9EB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53604" y="1027614"/>
              <a:ext cx="8281638" cy="5136433"/>
            </a:xfrm>
            <a:prstGeom prst="rect">
              <a:avLst/>
            </a:prstGeom>
          </p:spPr>
        </p:pic>
        <p:pic>
          <p:nvPicPr>
            <p:cNvPr id="2" name="圖片 2">
              <a:extLst>
                <a:ext uri="{FF2B5EF4-FFF2-40B4-BE49-F238E27FC236}">
                  <a16:creationId xmlns:a16="http://schemas.microsoft.com/office/drawing/2014/main" id="{57A3BE71-0CBC-9DD3-605B-E90B6326449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25175" y="1312826"/>
              <a:ext cx="7027127" cy="146362"/>
            </a:xfrm>
            <a:prstGeom prst="rect">
              <a:avLst/>
            </a:prstGeom>
          </p:spPr>
        </p:pic>
      </p:grpSp>
      <p:sp>
        <p:nvSpPr>
          <p:cNvPr id="7" name="矩形 6">
            <a:extLst>
              <a:ext uri="{FF2B5EF4-FFF2-40B4-BE49-F238E27FC236}">
                <a16:creationId xmlns:a16="http://schemas.microsoft.com/office/drawing/2014/main" id="{A045D36B-5F30-9015-2105-D95060BD9628}"/>
              </a:ext>
            </a:extLst>
          </p:cNvPr>
          <p:cNvSpPr/>
          <p:nvPr/>
        </p:nvSpPr>
        <p:spPr>
          <a:xfrm>
            <a:off x="2719296" y="1281177"/>
            <a:ext cx="5003521" cy="5141316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921332F-0596-6ABC-E35C-16C2F407036A}"/>
              </a:ext>
            </a:extLst>
          </p:cNvPr>
          <p:cNvSpPr/>
          <p:nvPr/>
        </p:nvSpPr>
        <p:spPr>
          <a:xfrm>
            <a:off x="8760352" y="1122470"/>
            <a:ext cx="985586" cy="5141315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126430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9">
            <a:extLst>
              <a:ext uri="{FF2B5EF4-FFF2-40B4-BE49-F238E27FC236}">
                <a16:creationId xmlns:a16="http://schemas.microsoft.com/office/drawing/2014/main" id="{8CB0CACC-A91B-D634-4159-F1EDB81440EF}"/>
              </a:ext>
            </a:extLst>
          </p:cNvPr>
          <p:cNvSpPr/>
          <p:nvPr/>
        </p:nvSpPr>
        <p:spPr>
          <a:xfrm>
            <a:off x="9291" y="353122"/>
            <a:ext cx="8069373" cy="64709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ea typeface="Microsoft JhengHei UI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09BD1C3-EAAC-4F1A-976F-EEEA58703569}"/>
              </a:ext>
            </a:extLst>
          </p:cNvPr>
          <p:cNvSpPr txBox="1"/>
          <p:nvPr/>
        </p:nvSpPr>
        <p:spPr>
          <a:xfrm>
            <a:off x="269222" y="468806"/>
            <a:ext cx="7865680" cy="477054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ts val="3000"/>
              </a:lnSpc>
            </a:pPr>
            <a:r>
              <a:rPr lang="zh-TW" altLang="en-US" sz="2500" b="1" spc="300">
                <a:latin typeface="Arial"/>
                <a:ea typeface="Microsoft JhengHei UI"/>
                <a:cs typeface="Arial"/>
              </a:rPr>
              <a:t>資料分析-查看特定商品的情緒回饋</a:t>
            </a:r>
            <a:endParaRPr lang="en-US" altLang="zh-TW" sz="2500" b="1" spc="300">
              <a:latin typeface="Arial"/>
              <a:ea typeface="Microsoft JhengHei UI"/>
              <a:cs typeface="Arial"/>
            </a:endParaRPr>
          </a:p>
        </p:txBody>
      </p:sp>
      <p:grpSp>
        <p:nvGrpSpPr>
          <p:cNvPr id="14" name="群組 13"/>
          <p:cNvGrpSpPr/>
          <p:nvPr/>
        </p:nvGrpSpPr>
        <p:grpSpPr>
          <a:xfrm>
            <a:off x="6081" y="6423446"/>
            <a:ext cx="12171989" cy="446745"/>
            <a:chOff x="6081" y="6423446"/>
            <a:chExt cx="12171989" cy="446745"/>
          </a:xfrm>
        </p:grpSpPr>
        <p:grpSp>
          <p:nvGrpSpPr>
            <p:cNvPr id="17" name="群組 16">
              <a:extLst>
                <a:ext uri="{FF2B5EF4-FFF2-40B4-BE49-F238E27FC236}">
                  <a16:creationId xmlns:a16="http://schemas.microsoft.com/office/drawing/2014/main" id="{2B17FC54-97E5-6382-3A41-9C92BDF33699}"/>
                </a:ext>
              </a:extLst>
            </p:cNvPr>
            <p:cNvGrpSpPr/>
            <p:nvPr/>
          </p:nvGrpSpPr>
          <p:grpSpPr>
            <a:xfrm>
              <a:off x="6081" y="6423446"/>
              <a:ext cx="12171989" cy="446745"/>
              <a:chOff x="6081" y="6423446"/>
              <a:chExt cx="12171989" cy="446745"/>
            </a:xfrm>
          </p:grpSpPr>
          <p:sp>
            <p:nvSpPr>
              <p:cNvPr id="22" name="五邊形 13">
                <a:extLst>
                  <a:ext uri="{FF2B5EF4-FFF2-40B4-BE49-F238E27FC236}">
                    <a16:creationId xmlns:a16="http://schemas.microsoft.com/office/drawing/2014/main" id="{2DC29430-C6DF-802A-76B0-7672D63F2B12}"/>
                  </a:ext>
                </a:extLst>
              </p:cNvPr>
              <p:cNvSpPr/>
              <p:nvPr/>
            </p:nvSpPr>
            <p:spPr>
              <a:xfrm>
                <a:off x="6081" y="6423448"/>
                <a:ext cx="1836000" cy="434551"/>
              </a:xfrm>
              <a:prstGeom prst="homePlate">
                <a:avLst/>
              </a:prstGeom>
              <a:solidFill>
                <a:srgbClr val="EEEBF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endParaRPr lang="zh-TW" altLang="en-US">
                  <a:latin typeface="Microsoft JhengHei"/>
                  <a:ea typeface="Microsoft JhengHei"/>
                </a:endParaRPr>
              </a:p>
            </p:txBody>
          </p:sp>
          <p:sp>
            <p:nvSpPr>
              <p:cNvPr id="23" name="＞形箭號 14">
                <a:extLst>
                  <a:ext uri="{FF2B5EF4-FFF2-40B4-BE49-F238E27FC236}">
                    <a16:creationId xmlns:a16="http://schemas.microsoft.com/office/drawing/2014/main" id="{34A7612E-92F0-A7F8-FEB2-27D11D26EBC2}"/>
                  </a:ext>
                </a:extLst>
              </p:cNvPr>
              <p:cNvSpPr/>
              <p:nvPr/>
            </p:nvSpPr>
            <p:spPr>
              <a:xfrm>
                <a:off x="1738909" y="6423447"/>
                <a:ext cx="1836000" cy="434552"/>
              </a:xfrm>
              <a:prstGeom prst="chevron">
                <a:avLst/>
              </a:prstGeom>
              <a:solidFill>
                <a:srgbClr val="EEEBF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endParaRPr lang="en-US" altLang="zh-TW" b="1">
                  <a:solidFill>
                    <a:schemeClr val="tx1"/>
                  </a:solidFill>
                  <a:latin typeface="Microsoft JhengHei"/>
                  <a:ea typeface="Microsoft JhengHei UI" panose="020B0604030504040204" pitchFamily="34" charset="-120"/>
                  <a:cs typeface="Montserrat Light" charset="0"/>
                </a:endParaRPr>
              </a:p>
            </p:txBody>
          </p:sp>
          <p:sp>
            <p:nvSpPr>
              <p:cNvPr id="24" name="＞形箭號 16">
                <a:extLst>
                  <a:ext uri="{FF2B5EF4-FFF2-40B4-BE49-F238E27FC236}">
                    <a16:creationId xmlns:a16="http://schemas.microsoft.com/office/drawing/2014/main" id="{03EC5B3B-0923-921C-9337-D2D7B4E03805}"/>
                  </a:ext>
                </a:extLst>
              </p:cNvPr>
              <p:cNvSpPr/>
              <p:nvPr/>
            </p:nvSpPr>
            <p:spPr>
              <a:xfrm>
                <a:off x="3460015" y="6435638"/>
                <a:ext cx="1836000" cy="434552"/>
              </a:xfrm>
              <a:prstGeom prst="chevron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zh-TW" altLang="en-US" b="1">
                    <a:solidFill>
                      <a:schemeClr val="tx1"/>
                    </a:solidFill>
                    <a:latin typeface="Microsoft JhengHei"/>
                    <a:ea typeface="Microsoft JhengHei"/>
                    <a:cs typeface="Montserrat Light" charset="0"/>
                  </a:rPr>
                  <a:t>資料視覺化</a:t>
                </a:r>
                <a:endParaRPr lang="en-US" altLang="zh-TW" b="1">
                  <a:solidFill>
                    <a:schemeClr val="tx1"/>
                  </a:solidFill>
                  <a:latin typeface="Microsoft JhengHei"/>
                  <a:ea typeface="Microsoft JhengHei"/>
                  <a:cs typeface="Montserrat Light" charset="0"/>
                </a:endParaRPr>
              </a:p>
            </p:txBody>
          </p:sp>
          <p:sp>
            <p:nvSpPr>
              <p:cNvPr id="25" name="＞形箭號 17">
                <a:extLst>
                  <a:ext uri="{FF2B5EF4-FFF2-40B4-BE49-F238E27FC236}">
                    <a16:creationId xmlns:a16="http://schemas.microsoft.com/office/drawing/2014/main" id="{D1FF7228-20BE-830C-625E-3FD1FD63E690}"/>
                  </a:ext>
                </a:extLst>
              </p:cNvPr>
              <p:cNvSpPr/>
              <p:nvPr/>
            </p:nvSpPr>
            <p:spPr>
              <a:xfrm>
                <a:off x="5194136" y="6435639"/>
                <a:ext cx="1836000" cy="434552"/>
              </a:xfrm>
              <a:prstGeom prst="chevron">
                <a:avLst/>
              </a:prstGeom>
              <a:solidFill>
                <a:srgbClr val="EEEBF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endParaRPr lang="en-US" altLang="zh-TW" b="1">
                  <a:solidFill>
                    <a:schemeClr val="tx1"/>
                  </a:solidFill>
                  <a:latin typeface="Microsoft JhengHei"/>
                  <a:ea typeface="Microsoft JhengHei UI" panose="020B0604030504040204" pitchFamily="34" charset="-120"/>
                  <a:cs typeface="Montserrat Light" charset="0"/>
                </a:endParaRPr>
              </a:p>
            </p:txBody>
          </p:sp>
          <p:sp>
            <p:nvSpPr>
              <p:cNvPr id="26" name="＞形箭號 18">
                <a:extLst>
                  <a:ext uri="{FF2B5EF4-FFF2-40B4-BE49-F238E27FC236}">
                    <a16:creationId xmlns:a16="http://schemas.microsoft.com/office/drawing/2014/main" id="{B7DEB61E-29A4-D964-D32B-64F474683DBE}"/>
                  </a:ext>
                </a:extLst>
              </p:cNvPr>
              <p:cNvSpPr/>
              <p:nvPr/>
            </p:nvSpPr>
            <p:spPr>
              <a:xfrm>
                <a:off x="6914178" y="6423446"/>
                <a:ext cx="1836000" cy="434552"/>
              </a:xfrm>
              <a:prstGeom prst="chevron">
                <a:avLst/>
              </a:prstGeom>
              <a:solidFill>
                <a:srgbClr val="EEEBF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endParaRPr lang="en-US" altLang="zh-TW" b="1">
                  <a:solidFill>
                    <a:schemeClr val="tx1"/>
                  </a:solidFill>
                  <a:latin typeface="Microsoft JhengHei"/>
                  <a:ea typeface="Microsoft JhengHei UI" panose="020B0604030504040204" pitchFamily="34" charset="-120"/>
                  <a:cs typeface="Montserrat Light" charset="0"/>
                </a:endParaRPr>
              </a:p>
            </p:txBody>
          </p:sp>
          <p:sp>
            <p:nvSpPr>
              <p:cNvPr id="27" name="＞形箭號 20">
                <a:extLst>
                  <a:ext uri="{FF2B5EF4-FFF2-40B4-BE49-F238E27FC236}">
                    <a16:creationId xmlns:a16="http://schemas.microsoft.com/office/drawing/2014/main" id="{9BE03CB4-ADCB-3948-F722-7ADCADFFB9A0}"/>
                  </a:ext>
                </a:extLst>
              </p:cNvPr>
              <p:cNvSpPr/>
              <p:nvPr/>
            </p:nvSpPr>
            <p:spPr>
              <a:xfrm>
                <a:off x="10342070" y="6435637"/>
                <a:ext cx="1836000" cy="434552"/>
              </a:xfrm>
              <a:prstGeom prst="chevron">
                <a:avLst/>
              </a:prstGeom>
              <a:solidFill>
                <a:srgbClr val="EEEBF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endParaRPr lang="zh-TW" altLang="en-US">
                  <a:solidFill>
                    <a:schemeClr val="tx1"/>
                  </a:solidFill>
                  <a:latin typeface="Microsoft JhengHei"/>
                  <a:ea typeface="Microsoft JhengHei"/>
                </a:endParaRPr>
              </a:p>
            </p:txBody>
          </p:sp>
        </p:grpSp>
        <p:sp>
          <p:nvSpPr>
            <p:cNvPr id="19" name="＞形箭號 19">
              <a:extLst>
                <a:ext uri="{FF2B5EF4-FFF2-40B4-BE49-F238E27FC236}">
                  <a16:creationId xmlns:a16="http://schemas.microsoft.com/office/drawing/2014/main" id="{C0566107-149E-635C-6633-346E3EC19FA7}"/>
                </a:ext>
              </a:extLst>
            </p:cNvPr>
            <p:cNvSpPr/>
            <p:nvPr/>
          </p:nvSpPr>
          <p:spPr>
            <a:xfrm>
              <a:off x="1752877" y="6433778"/>
              <a:ext cx="1836000" cy="434552"/>
            </a:xfrm>
            <a:prstGeom prst="chevron">
              <a:avLst/>
            </a:prstGeom>
            <a:solidFill>
              <a:srgbClr val="EEEB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n-US" altLang="zh-TW" b="1">
                <a:solidFill>
                  <a:schemeClr val="tx1"/>
                </a:solidFill>
                <a:latin typeface="Microsoft JhengHei"/>
                <a:ea typeface="Microsoft JhengHei"/>
                <a:cs typeface="Montserrat Light" charset="0"/>
              </a:endParaRPr>
            </a:p>
          </p:txBody>
        </p:sp>
        <p:sp>
          <p:nvSpPr>
            <p:cNvPr id="20" name="＞形箭號 18">
              <a:extLst>
                <a:ext uri="{FF2B5EF4-FFF2-40B4-BE49-F238E27FC236}">
                  <a16:creationId xmlns:a16="http://schemas.microsoft.com/office/drawing/2014/main" id="{64B52692-FD33-6DCE-F1D0-E9013EBB3C82}"/>
                </a:ext>
              </a:extLst>
            </p:cNvPr>
            <p:cNvSpPr/>
            <p:nvPr/>
          </p:nvSpPr>
          <p:spPr>
            <a:xfrm>
              <a:off x="8627749" y="6427163"/>
              <a:ext cx="1836000" cy="434552"/>
            </a:xfrm>
            <a:prstGeom prst="chevron">
              <a:avLst/>
            </a:prstGeom>
            <a:solidFill>
              <a:srgbClr val="EEEB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n-US" altLang="zh-TW" b="1">
                <a:solidFill>
                  <a:schemeClr val="tx1"/>
                </a:solidFill>
                <a:latin typeface="Microsoft JhengHei"/>
                <a:ea typeface="Microsoft JhengHei UI" panose="020B0604030504040204" pitchFamily="34" charset="-120"/>
                <a:cs typeface="Montserrat Light" charset="0"/>
              </a:endParaRPr>
            </a:p>
          </p:txBody>
        </p:sp>
      </p:grpSp>
      <p:pic>
        <p:nvPicPr>
          <p:cNvPr id="2" name="圖片 3" descr="一張含有 文字, 螢幕擷取畫面, 圖表, 繪圖 的圖片&#10;&#10;自動產生的描述">
            <a:extLst>
              <a:ext uri="{FF2B5EF4-FFF2-40B4-BE49-F238E27FC236}">
                <a16:creationId xmlns:a16="http://schemas.microsoft.com/office/drawing/2014/main" id="{52C1ECF3-4070-DB28-0ED5-EEDE3DCC4A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5888" y="1036023"/>
            <a:ext cx="8523249" cy="5269174"/>
          </a:xfrm>
          <a:prstGeom prst="rect">
            <a:avLst/>
          </a:prstGeom>
        </p:spPr>
      </p:pic>
      <p:sp>
        <p:nvSpPr>
          <p:cNvPr id="5" name="矩形: 圓角 4">
            <a:extLst>
              <a:ext uri="{FF2B5EF4-FFF2-40B4-BE49-F238E27FC236}">
                <a16:creationId xmlns:a16="http://schemas.microsoft.com/office/drawing/2014/main" id="{94146BD3-2DD4-2610-C895-852E41BA5081}"/>
              </a:ext>
            </a:extLst>
          </p:cNvPr>
          <p:cNvSpPr/>
          <p:nvPr/>
        </p:nvSpPr>
        <p:spPr>
          <a:xfrm>
            <a:off x="3772828" y="3847170"/>
            <a:ext cx="241609" cy="2462561"/>
          </a:xfrm>
          <a:prstGeom prst="roundRect">
            <a:avLst/>
          </a:prstGeom>
          <a:noFill/>
          <a:ln w="57150">
            <a:solidFill>
              <a:schemeClr val="accent5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6" name="圖片版面配置區 24"/>
          <p:cNvPicPr>
            <a:picLocks noGrp="1" noChangeAspect="1"/>
          </p:cNvPicPr>
          <p:nvPr>
            <p:ph type="pic" sz="quarter" idx="429496729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9" b="18921"/>
          <a:stretch/>
        </p:blipFill>
        <p:spPr>
          <a:xfrm>
            <a:off x="10228619" y="178639"/>
            <a:ext cx="825945" cy="825944"/>
          </a:xfrm>
          <a:custGeom>
            <a:avLst/>
            <a:gdLst>
              <a:gd name="connsiteX0" fmla="*/ 927100 w 1854200"/>
              <a:gd name="connsiteY0" fmla="*/ 0 h 1854198"/>
              <a:gd name="connsiteX1" fmla="*/ 1854200 w 1854200"/>
              <a:gd name="connsiteY1" fmla="*/ 927099 h 1854198"/>
              <a:gd name="connsiteX2" fmla="*/ 927100 w 1854200"/>
              <a:gd name="connsiteY2" fmla="*/ 1854198 h 1854198"/>
              <a:gd name="connsiteX3" fmla="*/ 0 w 1854200"/>
              <a:gd name="connsiteY3" fmla="*/ 927099 h 1854198"/>
              <a:gd name="connsiteX4" fmla="*/ 927100 w 1854200"/>
              <a:gd name="connsiteY4" fmla="*/ 0 h 1854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54200" h="1854198">
                <a:moveTo>
                  <a:pt x="927100" y="0"/>
                </a:moveTo>
                <a:cubicBezTo>
                  <a:pt x="1439123" y="0"/>
                  <a:pt x="1854200" y="415076"/>
                  <a:pt x="1854200" y="927099"/>
                </a:cubicBezTo>
                <a:cubicBezTo>
                  <a:pt x="1854200" y="1439122"/>
                  <a:pt x="1439123" y="1854198"/>
                  <a:pt x="927100" y="1854198"/>
                </a:cubicBezTo>
                <a:cubicBezTo>
                  <a:pt x="415077" y="1854198"/>
                  <a:pt x="0" y="1439122"/>
                  <a:pt x="0" y="927099"/>
                </a:cubicBezTo>
                <a:cubicBezTo>
                  <a:pt x="0" y="415076"/>
                  <a:pt x="415077" y="0"/>
                  <a:pt x="927100" y="0"/>
                </a:cubicBezTo>
                <a:close/>
              </a:path>
            </a:pathLst>
          </a:custGeom>
        </p:spPr>
      </p:pic>
      <p:sp>
        <p:nvSpPr>
          <p:cNvPr id="28" name="文字方塊 27"/>
          <p:cNvSpPr txBox="1"/>
          <p:nvPr/>
        </p:nvSpPr>
        <p:spPr>
          <a:xfrm>
            <a:off x="10342070" y="740814"/>
            <a:ext cx="6078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100" b="1">
                <a:solidFill>
                  <a:schemeClr val="bg1"/>
                </a:solidFill>
                <a:effectLst>
                  <a:outerShdw blurRad="647700" dist="38100" dir="2700000" algn="tl" rotWithShape="0">
                    <a:prstClr val="black">
                      <a:alpha val="91000"/>
                    </a:prst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古靜怡</a:t>
            </a:r>
          </a:p>
        </p:txBody>
      </p:sp>
      <p:pic>
        <p:nvPicPr>
          <p:cNvPr id="4" name="圖片 5">
            <a:extLst>
              <a:ext uri="{FF2B5EF4-FFF2-40B4-BE49-F238E27FC236}">
                <a16:creationId xmlns:a16="http://schemas.microsoft.com/office/drawing/2014/main" id="{6CD94BB1-4ABB-B008-A297-968C06367E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3369" y="1327915"/>
            <a:ext cx="7225069" cy="146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129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9">
            <a:extLst>
              <a:ext uri="{FF2B5EF4-FFF2-40B4-BE49-F238E27FC236}">
                <a16:creationId xmlns:a16="http://schemas.microsoft.com/office/drawing/2014/main" id="{8CB0CACC-A91B-D634-4159-F1EDB81440EF}"/>
              </a:ext>
            </a:extLst>
          </p:cNvPr>
          <p:cNvSpPr/>
          <p:nvPr/>
        </p:nvSpPr>
        <p:spPr>
          <a:xfrm>
            <a:off x="9291" y="353122"/>
            <a:ext cx="8069373" cy="64709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ea typeface="Microsoft JhengHei UI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09BD1C3-EAAC-4F1A-976F-EEEA58703569}"/>
              </a:ext>
            </a:extLst>
          </p:cNvPr>
          <p:cNvSpPr txBox="1"/>
          <p:nvPr/>
        </p:nvSpPr>
        <p:spPr>
          <a:xfrm>
            <a:off x="269222" y="468806"/>
            <a:ext cx="7865680" cy="477054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ts val="3000"/>
              </a:lnSpc>
            </a:pPr>
            <a:r>
              <a:rPr lang="zh-TW" altLang="en-US" sz="2500" b="1" spc="300">
                <a:latin typeface="Arial"/>
                <a:ea typeface="Microsoft JhengHei UI"/>
                <a:cs typeface="Arial"/>
              </a:rPr>
              <a:t>資料分析-報表生成(廠商版)</a:t>
            </a:r>
            <a:endParaRPr lang="en-US" altLang="zh-TW" sz="2500" b="1" spc="300">
              <a:latin typeface="Arial"/>
              <a:ea typeface="Microsoft JhengHei UI"/>
              <a:cs typeface="Arial"/>
            </a:endParaRPr>
          </a:p>
        </p:txBody>
      </p:sp>
      <p:pic>
        <p:nvPicPr>
          <p:cNvPr id="13" name="圖片 13" descr="一張含有 字型, 文字, 標誌, 圓形 的圖片&#10;&#10;自動產生的描述">
            <a:extLst>
              <a:ext uri="{FF2B5EF4-FFF2-40B4-BE49-F238E27FC236}">
                <a16:creationId xmlns:a16="http://schemas.microsoft.com/office/drawing/2014/main" id="{18D6EEE1-6FD7-9869-BACC-883AE76B46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70112" y="141875"/>
            <a:ext cx="911108" cy="901583"/>
          </a:xfrm>
          <a:prstGeom prst="rect">
            <a:avLst/>
          </a:prstGeom>
        </p:spPr>
      </p:pic>
      <p:pic>
        <p:nvPicPr>
          <p:cNvPr id="17" name="圖片 18" descr="一張含有 文字, 螢幕擷取畫面, 圖表, 軟體 的圖片&#10;&#10;自動產生的描述">
            <a:extLst>
              <a:ext uri="{FF2B5EF4-FFF2-40B4-BE49-F238E27FC236}">
                <a16:creationId xmlns:a16="http://schemas.microsoft.com/office/drawing/2014/main" id="{D37D9BDE-4F6E-1A5C-62EE-87A946F07C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8100" y="1041782"/>
            <a:ext cx="8465425" cy="529780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22" name="群組 21"/>
          <p:cNvGrpSpPr/>
          <p:nvPr/>
        </p:nvGrpSpPr>
        <p:grpSpPr>
          <a:xfrm>
            <a:off x="6081" y="6423446"/>
            <a:ext cx="12171989" cy="446745"/>
            <a:chOff x="6081" y="6423446"/>
            <a:chExt cx="12171989" cy="446745"/>
          </a:xfrm>
        </p:grpSpPr>
        <p:grpSp>
          <p:nvGrpSpPr>
            <p:cNvPr id="23" name="群組 22">
              <a:extLst>
                <a:ext uri="{FF2B5EF4-FFF2-40B4-BE49-F238E27FC236}">
                  <a16:creationId xmlns:a16="http://schemas.microsoft.com/office/drawing/2014/main" id="{2B17FC54-97E5-6382-3A41-9C92BDF33699}"/>
                </a:ext>
              </a:extLst>
            </p:cNvPr>
            <p:cNvGrpSpPr/>
            <p:nvPr/>
          </p:nvGrpSpPr>
          <p:grpSpPr>
            <a:xfrm>
              <a:off x="6081" y="6423446"/>
              <a:ext cx="12171989" cy="446745"/>
              <a:chOff x="6081" y="6423446"/>
              <a:chExt cx="12171989" cy="446745"/>
            </a:xfrm>
          </p:grpSpPr>
          <p:sp>
            <p:nvSpPr>
              <p:cNvPr id="26" name="五邊形 13">
                <a:extLst>
                  <a:ext uri="{FF2B5EF4-FFF2-40B4-BE49-F238E27FC236}">
                    <a16:creationId xmlns:a16="http://schemas.microsoft.com/office/drawing/2014/main" id="{2DC29430-C6DF-802A-76B0-7672D63F2B12}"/>
                  </a:ext>
                </a:extLst>
              </p:cNvPr>
              <p:cNvSpPr/>
              <p:nvPr/>
            </p:nvSpPr>
            <p:spPr>
              <a:xfrm>
                <a:off x="6081" y="6423448"/>
                <a:ext cx="1836000" cy="434551"/>
              </a:xfrm>
              <a:prstGeom prst="homePlate">
                <a:avLst/>
              </a:prstGeom>
              <a:solidFill>
                <a:srgbClr val="EEEBF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endParaRPr lang="zh-TW" altLang="en-US">
                  <a:latin typeface="Microsoft JhengHei"/>
                  <a:ea typeface="Microsoft JhengHei"/>
                </a:endParaRPr>
              </a:p>
            </p:txBody>
          </p:sp>
          <p:sp>
            <p:nvSpPr>
              <p:cNvPr id="27" name="＞形箭號 14">
                <a:extLst>
                  <a:ext uri="{FF2B5EF4-FFF2-40B4-BE49-F238E27FC236}">
                    <a16:creationId xmlns:a16="http://schemas.microsoft.com/office/drawing/2014/main" id="{34A7612E-92F0-A7F8-FEB2-27D11D26EBC2}"/>
                  </a:ext>
                </a:extLst>
              </p:cNvPr>
              <p:cNvSpPr/>
              <p:nvPr/>
            </p:nvSpPr>
            <p:spPr>
              <a:xfrm>
                <a:off x="1738909" y="6423447"/>
                <a:ext cx="1836000" cy="434552"/>
              </a:xfrm>
              <a:prstGeom prst="chevron">
                <a:avLst/>
              </a:prstGeom>
              <a:solidFill>
                <a:srgbClr val="EEEBF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endParaRPr lang="en-US" altLang="zh-TW" b="1">
                  <a:solidFill>
                    <a:schemeClr val="tx1"/>
                  </a:solidFill>
                  <a:latin typeface="Microsoft JhengHei"/>
                  <a:ea typeface="Microsoft JhengHei UI" panose="020B0604030504040204" pitchFamily="34" charset="-120"/>
                  <a:cs typeface="Montserrat Light" charset="0"/>
                </a:endParaRPr>
              </a:p>
            </p:txBody>
          </p:sp>
          <p:sp>
            <p:nvSpPr>
              <p:cNvPr id="28" name="＞形箭號 16">
                <a:extLst>
                  <a:ext uri="{FF2B5EF4-FFF2-40B4-BE49-F238E27FC236}">
                    <a16:creationId xmlns:a16="http://schemas.microsoft.com/office/drawing/2014/main" id="{03EC5B3B-0923-921C-9337-D2D7B4E03805}"/>
                  </a:ext>
                </a:extLst>
              </p:cNvPr>
              <p:cNvSpPr/>
              <p:nvPr/>
            </p:nvSpPr>
            <p:spPr>
              <a:xfrm>
                <a:off x="3460015" y="6435638"/>
                <a:ext cx="1836000" cy="434552"/>
              </a:xfrm>
              <a:prstGeom prst="chevron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zh-TW" altLang="en-US" b="1">
                    <a:solidFill>
                      <a:schemeClr val="tx1"/>
                    </a:solidFill>
                    <a:latin typeface="Microsoft JhengHei"/>
                    <a:ea typeface="Microsoft JhengHei"/>
                    <a:cs typeface="Montserrat Light" charset="0"/>
                  </a:rPr>
                  <a:t>資料視覺化</a:t>
                </a:r>
                <a:endParaRPr lang="en-US" altLang="zh-TW" b="1">
                  <a:solidFill>
                    <a:schemeClr val="tx1"/>
                  </a:solidFill>
                  <a:latin typeface="Microsoft JhengHei"/>
                  <a:ea typeface="Microsoft JhengHei"/>
                  <a:cs typeface="Montserrat Light" charset="0"/>
                </a:endParaRPr>
              </a:p>
            </p:txBody>
          </p:sp>
          <p:sp>
            <p:nvSpPr>
              <p:cNvPr id="29" name="＞形箭號 17">
                <a:extLst>
                  <a:ext uri="{FF2B5EF4-FFF2-40B4-BE49-F238E27FC236}">
                    <a16:creationId xmlns:a16="http://schemas.microsoft.com/office/drawing/2014/main" id="{D1FF7228-20BE-830C-625E-3FD1FD63E690}"/>
                  </a:ext>
                </a:extLst>
              </p:cNvPr>
              <p:cNvSpPr/>
              <p:nvPr/>
            </p:nvSpPr>
            <p:spPr>
              <a:xfrm>
                <a:off x="5194136" y="6435639"/>
                <a:ext cx="1836000" cy="434552"/>
              </a:xfrm>
              <a:prstGeom prst="chevron">
                <a:avLst/>
              </a:prstGeom>
              <a:solidFill>
                <a:srgbClr val="EEEBF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endParaRPr lang="en-US" altLang="zh-TW" b="1">
                  <a:solidFill>
                    <a:schemeClr val="tx1"/>
                  </a:solidFill>
                  <a:latin typeface="Microsoft JhengHei"/>
                  <a:ea typeface="Microsoft JhengHei UI" panose="020B0604030504040204" pitchFamily="34" charset="-120"/>
                  <a:cs typeface="Montserrat Light" charset="0"/>
                </a:endParaRPr>
              </a:p>
            </p:txBody>
          </p:sp>
          <p:sp>
            <p:nvSpPr>
              <p:cNvPr id="30" name="＞形箭號 18">
                <a:extLst>
                  <a:ext uri="{FF2B5EF4-FFF2-40B4-BE49-F238E27FC236}">
                    <a16:creationId xmlns:a16="http://schemas.microsoft.com/office/drawing/2014/main" id="{B7DEB61E-29A4-D964-D32B-64F474683DBE}"/>
                  </a:ext>
                </a:extLst>
              </p:cNvPr>
              <p:cNvSpPr/>
              <p:nvPr/>
            </p:nvSpPr>
            <p:spPr>
              <a:xfrm>
                <a:off x="6914178" y="6423446"/>
                <a:ext cx="1836000" cy="434552"/>
              </a:xfrm>
              <a:prstGeom prst="chevron">
                <a:avLst/>
              </a:prstGeom>
              <a:solidFill>
                <a:srgbClr val="EEEBF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endParaRPr lang="en-US" altLang="zh-TW" b="1">
                  <a:solidFill>
                    <a:schemeClr val="tx1"/>
                  </a:solidFill>
                  <a:latin typeface="Microsoft JhengHei"/>
                  <a:ea typeface="Microsoft JhengHei UI" panose="020B0604030504040204" pitchFamily="34" charset="-120"/>
                  <a:cs typeface="Montserrat Light" charset="0"/>
                </a:endParaRPr>
              </a:p>
            </p:txBody>
          </p:sp>
          <p:sp>
            <p:nvSpPr>
              <p:cNvPr id="31" name="＞形箭號 20">
                <a:extLst>
                  <a:ext uri="{FF2B5EF4-FFF2-40B4-BE49-F238E27FC236}">
                    <a16:creationId xmlns:a16="http://schemas.microsoft.com/office/drawing/2014/main" id="{9BE03CB4-ADCB-3948-F722-7ADCADFFB9A0}"/>
                  </a:ext>
                </a:extLst>
              </p:cNvPr>
              <p:cNvSpPr/>
              <p:nvPr/>
            </p:nvSpPr>
            <p:spPr>
              <a:xfrm>
                <a:off x="10342070" y="6435637"/>
                <a:ext cx="1836000" cy="434552"/>
              </a:xfrm>
              <a:prstGeom prst="chevron">
                <a:avLst/>
              </a:prstGeom>
              <a:solidFill>
                <a:srgbClr val="EEEBF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endParaRPr lang="zh-TW" altLang="en-US">
                  <a:solidFill>
                    <a:schemeClr val="tx1"/>
                  </a:solidFill>
                  <a:latin typeface="Microsoft JhengHei"/>
                  <a:ea typeface="Microsoft JhengHei"/>
                </a:endParaRPr>
              </a:p>
            </p:txBody>
          </p:sp>
        </p:grpSp>
        <p:sp>
          <p:nvSpPr>
            <p:cNvPr id="24" name="＞形箭號 19">
              <a:extLst>
                <a:ext uri="{FF2B5EF4-FFF2-40B4-BE49-F238E27FC236}">
                  <a16:creationId xmlns:a16="http://schemas.microsoft.com/office/drawing/2014/main" id="{C0566107-149E-635C-6633-346E3EC19FA7}"/>
                </a:ext>
              </a:extLst>
            </p:cNvPr>
            <p:cNvSpPr/>
            <p:nvPr/>
          </p:nvSpPr>
          <p:spPr>
            <a:xfrm>
              <a:off x="1752877" y="6433778"/>
              <a:ext cx="1836000" cy="434552"/>
            </a:xfrm>
            <a:prstGeom prst="chevron">
              <a:avLst/>
            </a:prstGeom>
            <a:solidFill>
              <a:srgbClr val="EEEB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n-US" altLang="zh-TW" b="1">
                <a:solidFill>
                  <a:schemeClr val="tx1"/>
                </a:solidFill>
                <a:latin typeface="Microsoft JhengHei"/>
                <a:ea typeface="Microsoft JhengHei"/>
                <a:cs typeface="Montserrat Light" charset="0"/>
              </a:endParaRPr>
            </a:p>
          </p:txBody>
        </p:sp>
        <p:sp>
          <p:nvSpPr>
            <p:cNvPr id="25" name="＞形箭號 18">
              <a:extLst>
                <a:ext uri="{FF2B5EF4-FFF2-40B4-BE49-F238E27FC236}">
                  <a16:creationId xmlns:a16="http://schemas.microsoft.com/office/drawing/2014/main" id="{64B52692-FD33-6DCE-F1D0-E9013EBB3C82}"/>
                </a:ext>
              </a:extLst>
            </p:cNvPr>
            <p:cNvSpPr/>
            <p:nvPr/>
          </p:nvSpPr>
          <p:spPr>
            <a:xfrm>
              <a:off x="8627749" y="6427163"/>
              <a:ext cx="1836000" cy="434552"/>
            </a:xfrm>
            <a:prstGeom prst="chevron">
              <a:avLst/>
            </a:prstGeom>
            <a:solidFill>
              <a:srgbClr val="EEEB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n-US" altLang="zh-TW" b="1">
                <a:solidFill>
                  <a:schemeClr val="tx1"/>
                </a:solidFill>
                <a:latin typeface="Microsoft JhengHei"/>
                <a:ea typeface="Microsoft JhengHei UI" panose="020B0604030504040204" pitchFamily="34" charset="-120"/>
                <a:cs typeface="Montserrat Light" charset="0"/>
              </a:endParaRPr>
            </a:p>
          </p:txBody>
        </p:sp>
      </p:grpSp>
      <p:pic>
        <p:nvPicPr>
          <p:cNvPr id="19" name="圖片版面配置區 24"/>
          <p:cNvPicPr>
            <a:picLocks noGrp="1" noChangeAspect="1"/>
          </p:cNvPicPr>
          <p:nvPr>
            <p:ph type="pic" sz="quarter" idx="4294967295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9" b="18921"/>
          <a:stretch/>
        </p:blipFill>
        <p:spPr>
          <a:xfrm>
            <a:off x="10186674" y="143594"/>
            <a:ext cx="886157" cy="886156"/>
          </a:xfrm>
          <a:custGeom>
            <a:avLst/>
            <a:gdLst>
              <a:gd name="connsiteX0" fmla="*/ 927100 w 1854200"/>
              <a:gd name="connsiteY0" fmla="*/ 0 h 1854198"/>
              <a:gd name="connsiteX1" fmla="*/ 1854200 w 1854200"/>
              <a:gd name="connsiteY1" fmla="*/ 927099 h 1854198"/>
              <a:gd name="connsiteX2" fmla="*/ 927100 w 1854200"/>
              <a:gd name="connsiteY2" fmla="*/ 1854198 h 1854198"/>
              <a:gd name="connsiteX3" fmla="*/ 0 w 1854200"/>
              <a:gd name="connsiteY3" fmla="*/ 927099 h 1854198"/>
              <a:gd name="connsiteX4" fmla="*/ 927100 w 1854200"/>
              <a:gd name="connsiteY4" fmla="*/ 0 h 1854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54200" h="1854198">
                <a:moveTo>
                  <a:pt x="927100" y="0"/>
                </a:moveTo>
                <a:cubicBezTo>
                  <a:pt x="1439123" y="0"/>
                  <a:pt x="1854200" y="415076"/>
                  <a:pt x="1854200" y="927099"/>
                </a:cubicBezTo>
                <a:cubicBezTo>
                  <a:pt x="1854200" y="1439122"/>
                  <a:pt x="1439123" y="1854198"/>
                  <a:pt x="927100" y="1854198"/>
                </a:cubicBezTo>
                <a:cubicBezTo>
                  <a:pt x="415077" y="1854198"/>
                  <a:pt x="0" y="1439122"/>
                  <a:pt x="0" y="927099"/>
                </a:cubicBezTo>
                <a:cubicBezTo>
                  <a:pt x="0" y="415076"/>
                  <a:pt x="415077" y="0"/>
                  <a:pt x="927100" y="0"/>
                </a:cubicBezTo>
                <a:close/>
              </a:path>
            </a:pathLst>
          </a:custGeom>
        </p:spPr>
      </p:pic>
      <p:sp>
        <p:nvSpPr>
          <p:cNvPr id="20" name="文字方塊 19"/>
          <p:cNvSpPr txBox="1"/>
          <p:nvPr/>
        </p:nvSpPr>
        <p:spPr>
          <a:xfrm>
            <a:off x="10342070" y="740814"/>
            <a:ext cx="6078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100" b="1">
                <a:solidFill>
                  <a:schemeClr val="bg1"/>
                </a:solidFill>
                <a:effectLst>
                  <a:outerShdw blurRad="647700" dist="38100" dir="2700000" algn="tl" rotWithShape="0">
                    <a:prstClr val="black">
                      <a:alpha val="91000"/>
                    </a:prst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古靜怡</a:t>
            </a:r>
          </a:p>
        </p:txBody>
      </p:sp>
    </p:spTree>
    <p:extLst>
      <p:ext uri="{BB962C8B-B14F-4D97-AF65-F5344CB8AC3E}">
        <p14:creationId xmlns:p14="http://schemas.microsoft.com/office/powerpoint/2010/main" val="5214520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Isosceles Triangle 36">
            <a:extLst>
              <a:ext uri="{FF2B5EF4-FFF2-40B4-BE49-F238E27FC236}">
                <a16:creationId xmlns:a16="http://schemas.microsoft.com/office/drawing/2014/main" id="{09E851D7-1CC9-4049-AE34-89E8A3DF6E31}"/>
              </a:ext>
            </a:extLst>
          </p:cNvPr>
          <p:cNvSpPr/>
          <p:nvPr/>
        </p:nvSpPr>
        <p:spPr>
          <a:xfrm rot="2700000">
            <a:off x="3124201" y="-1676399"/>
            <a:ext cx="8486431" cy="7315889"/>
          </a:xfrm>
          <a:prstGeom prst="triangl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B055D45-FFE8-45B9-A836-1ABCFD594147}"/>
              </a:ext>
            </a:extLst>
          </p:cNvPr>
          <p:cNvSpPr txBox="1"/>
          <p:nvPr/>
        </p:nvSpPr>
        <p:spPr>
          <a:xfrm>
            <a:off x="246893" y="2787564"/>
            <a:ext cx="6572819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7200" b="1" spc="300">
                <a:solidFill>
                  <a:srgbClr val="F296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ontserrat" charset="0"/>
              </a:rPr>
              <a:t>資料蒐集</a:t>
            </a:r>
            <a:endParaRPr lang="en-US" altLang="zh-TW" sz="7200" b="1" spc="300">
              <a:latin typeface="微軟正黑體" panose="020B0604030504040204" pitchFamily="34" charset="-120"/>
              <a:ea typeface="微軟正黑體" panose="020B0604030504040204" pitchFamily="34" charset="-120"/>
              <a:cs typeface="Montserrat" charset="0"/>
            </a:endParaRPr>
          </a:p>
          <a:p>
            <a:pPr algn="ctr"/>
            <a:r>
              <a:rPr lang="zh-TW" altLang="en-US" sz="7200" b="1">
                <a:latin typeface="Microsoft JhengHei UI"/>
                <a:ea typeface="Microsoft JhengHei UI"/>
                <a:cs typeface="Montserrat Light" charset="0"/>
              </a:rPr>
              <a:t>與前處理</a:t>
            </a:r>
            <a:endParaRPr lang="en-US" altLang="zh-TW" sz="7200" b="1" spc="300">
              <a:latin typeface="微軟正黑體" panose="020B0604030504040204" pitchFamily="34" charset="-120"/>
              <a:ea typeface="微軟正黑體" panose="020B0604030504040204" pitchFamily="34" charset="-120"/>
              <a:cs typeface="Montserrat" charset="0"/>
            </a:endParaRPr>
          </a:p>
          <a:p>
            <a:pPr algn="ctr"/>
            <a:endParaRPr lang="en-US" altLang="zh-TW" sz="2000" b="1" spc="300">
              <a:solidFill>
                <a:srgbClr val="333F5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Montserrat" charset="0"/>
            </a:endParaRPr>
          </a:p>
          <a:p>
            <a:pPr algn="ctr"/>
            <a:r>
              <a:rPr lang="zh-TW" altLang="en-US" sz="2000" b="1" spc="300">
                <a:solidFill>
                  <a:srgbClr val="333F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ontserrat" charset="0"/>
              </a:rPr>
              <a:t>主講人</a:t>
            </a:r>
            <a:r>
              <a:rPr lang="en-US" altLang="zh-TW" sz="2000" b="1" spc="300">
                <a:solidFill>
                  <a:srgbClr val="333F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ontserrat" charset="0"/>
              </a:rPr>
              <a:t>:</a:t>
            </a:r>
            <a:r>
              <a:rPr lang="zh-TW" altLang="en-US" sz="2000" b="1" spc="300">
                <a:solidFill>
                  <a:srgbClr val="333F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ontserrat" charset="0"/>
              </a:rPr>
              <a:t>林奕辰</a:t>
            </a:r>
            <a:endParaRPr lang="en-US" sz="2000" b="1" spc="300">
              <a:solidFill>
                <a:srgbClr val="333F5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Montserrat" charset="0"/>
            </a:endParaRPr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AE04EA5E-45B1-4A8C-A156-C099F1594473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2"/>
          <a:srcRect t="4541" b="4541"/>
          <a:stretch>
            <a:fillRect/>
          </a:stretch>
        </p:blipFill>
        <p:spPr>
          <a:xfrm>
            <a:off x="7199574" y="970861"/>
            <a:ext cx="4238170" cy="4916280"/>
          </a:xfrm>
        </p:spPr>
      </p:pic>
      <p:sp>
        <p:nvSpPr>
          <p:cNvPr id="6" name="矩形 5"/>
          <p:cNvSpPr/>
          <p:nvPr/>
        </p:nvSpPr>
        <p:spPr>
          <a:xfrm>
            <a:off x="10043410" y="134911"/>
            <a:ext cx="1394334" cy="10043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991545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8EFD847A-3063-4DFA-AA89-22E59DF3A34B}"/>
              </a:ext>
            </a:extLst>
          </p:cNvPr>
          <p:cNvSpPr txBox="1"/>
          <p:nvPr/>
        </p:nvSpPr>
        <p:spPr>
          <a:xfrm>
            <a:off x="7145235" y="1065803"/>
            <a:ext cx="2591889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300"/>
              </a:lnSpc>
            </a:pPr>
            <a:r>
              <a:rPr lang="zh-TW" altLang="en-US" sz="3200" b="1">
                <a:latin typeface="Microsoft JhengHei UI" panose="020B0604030504040204" pitchFamily="34" charset="-120"/>
                <a:ea typeface="Microsoft JhengHei UI" panose="020B0604030504040204" pitchFamily="34" charset="-120"/>
                <a:cs typeface="Montserrat" charset="0"/>
              </a:rPr>
              <a:t>報告大綱</a:t>
            </a:r>
            <a:endParaRPr lang="en-US" sz="3200" b="1">
              <a:latin typeface="Microsoft JhengHei UI" panose="020B0604030504040204" pitchFamily="34" charset="-120"/>
              <a:ea typeface="Microsoft JhengHei UI" panose="020B0604030504040204" pitchFamily="34" charset="-120"/>
              <a:cs typeface="Montserrat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A3597E8-225F-48E1-A0D2-638594AC7777}"/>
              </a:ext>
            </a:extLst>
          </p:cNvPr>
          <p:cNvSpPr/>
          <p:nvPr/>
        </p:nvSpPr>
        <p:spPr>
          <a:xfrm>
            <a:off x="7145234" y="1605241"/>
            <a:ext cx="1936982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40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C813784-EB94-46C5-AF4F-F8D844753A0D}"/>
              </a:ext>
            </a:extLst>
          </p:cNvPr>
          <p:cNvSpPr txBox="1"/>
          <p:nvPr/>
        </p:nvSpPr>
        <p:spPr>
          <a:xfrm>
            <a:off x="7273782" y="1910714"/>
            <a:ext cx="21586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>
                <a:latin typeface="Microsoft JhengHei UI" panose="020B0604030504040204" pitchFamily="34" charset="-120"/>
                <a:ea typeface="Microsoft JhengHei UI" panose="020B0604030504040204" pitchFamily="34" charset="-120"/>
                <a:cs typeface="Montserrat Light" charset="0"/>
              </a:rPr>
              <a:t>專題介紹</a:t>
            </a:r>
            <a:endParaRPr lang="en-US" sz="2400">
              <a:latin typeface="Microsoft JhengHei UI" panose="020B0604030504040204" pitchFamily="34" charset="-120"/>
              <a:ea typeface="Microsoft JhengHei UI" panose="020B0604030504040204" pitchFamily="34" charset="-120"/>
              <a:cs typeface="Montserrat Light" charset="0"/>
            </a:endParaRPr>
          </a:p>
        </p:txBody>
      </p:sp>
      <p:sp>
        <p:nvSpPr>
          <p:cNvPr id="22" name="TextBox 28">
            <a:extLst>
              <a:ext uri="{FF2B5EF4-FFF2-40B4-BE49-F238E27FC236}">
                <a16:creationId xmlns:a16="http://schemas.microsoft.com/office/drawing/2014/main" id="{7C813784-EB94-46C5-AF4F-F8D844753A0D}"/>
              </a:ext>
            </a:extLst>
          </p:cNvPr>
          <p:cNvSpPr txBox="1"/>
          <p:nvPr/>
        </p:nvSpPr>
        <p:spPr>
          <a:xfrm>
            <a:off x="7273782" y="2468722"/>
            <a:ext cx="21586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>
                <a:latin typeface="Microsoft JhengHei UI" panose="020B0604030504040204" pitchFamily="34" charset="-120"/>
                <a:ea typeface="Microsoft JhengHei UI" panose="020B0604030504040204" pitchFamily="34" charset="-120"/>
                <a:cs typeface="Montserrat Light" charset="0"/>
              </a:rPr>
              <a:t>全端建立</a:t>
            </a:r>
            <a:endParaRPr lang="en-US" sz="2400">
              <a:latin typeface="Microsoft JhengHei UI" panose="020B0604030504040204" pitchFamily="34" charset="-120"/>
              <a:ea typeface="Microsoft JhengHei UI" panose="020B0604030504040204" pitchFamily="34" charset="-120"/>
              <a:cs typeface="Montserrat Light" charset="0"/>
            </a:endParaRPr>
          </a:p>
        </p:txBody>
      </p:sp>
      <p:sp>
        <p:nvSpPr>
          <p:cNvPr id="23" name="TextBox 28">
            <a:extLst>
              <a:ext uri="{FF2B5EF4-FFF2-40B4-BE49-F238E27FC236}">
                <a16:creationId xmlns:a16="http://schemas.microsoft.com/office/drawing/2014/main" id="{7C813784-EB94-46C5-AF4F-F8D844753A0D}"/>
              </a:ext>
            </a:extLst>
          </p:cNvPr>
          <p:cNvSpPr txBox="1"/>
          <p:nvPr/>
        </p:nvSpPr>
        <p:spPr>
          <a:xfrm>
            <a:off x="7273782" y="3584739"/>
            <a:ext cx="24962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>
                <a:latin typeface="Microsoft JhengHei UI" panose="020B0604030504040204" pitchFamily="34" charset="-120"/>
                <a:ea typeface="Microsoft JhengHei UI" panose="020B0604030504040204" pitchFamily="34" charset="-120"/>
                <a:cs typeface="Montserrat Light" charset="0"/>
              </a:rPr>
              <a:t>資料預處理</a:t>
            </a:r>
            <a:endParaRPr lang="en-US" sz="2400">
              <a:latin typeface="Microsoft JhengHei UI" panose="020B0604030504040204" pitchFamily="34" charset="-120"/>
              <a:ea typeface="Microsoft JhengHei UI" panose="020B0604030504040204" pitchFamily="34" charset="-120"/>
              <a:cs typeface="Montserrat Light" charset="0"/>
            </a:endParaRPr>
          </a:p>
        </p:txBody>
      </p:sp>
      <p:sp>
        <p:nvSpPr>
          <p:cNvPr id="25" name="TextBox 28">
            <a:extLst>
              <a:ext uri="{FF2B5EF4-FFF2-40B4-BE49-F238E27FC236}">
                <a16:creationId xmlns:a16="http://schemas.microsoft.com/office/drawing/2014/main" id="{7C813784-EB94-46C5-AF4F-F8D844753A0D}"/>
              </a:ext>
            </a:extLst>
          </p:cNvPr>
          <p:cNvSpPr txBox="1"/>
          <p:nvPr/>
        </p:nvSpPr>
        <p:spPr>
          <a:xfrm>
            <a:off x="7273782" y="4142747"/>
            <a:ext cx="21586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>
                <a:latin typeface="Microsoft JhengHei UI" panose="020B0604030504040204" pitchFamily="34" charset="-120"/>
                <a:ea typeface="Microsoft JhengHei UI" panose="020B0604030504040204" pitchFamily="34" charset="-120"/>
                <a:cs typeface="Montserrat Light" charset="0"/>
              </a:rPr>
              <a:t>模型建置</a:t>
            </a:r>
            <a:endParaRPr lang="en-US" sz="2400">
              <a:latin typeface="Microsoft JhengHei UI" panose="020B0604030504040204" pitchFamily="34" charset="-120"/>
              <a:ea typeface="Microsoft JhengHei UI" panose="020B0604030504040204" pitchFamily="34" charset="-120"/>
              <a:cs typeface="Montserrat Light" charset="0"/>
            </a:endParaRPr>
          </a:p>
        </p:txBody>
      </p:sp>
      <p:sp>
        <p:nvSpPr>
          <p:cNvPr id="26" name="TextBox 28">
            <a:extLst>
              <a:ext uri="{FF2B5EF4-FFF2-40B4-BE49-F238E27FC236}">
                <a16:creationId xmlns:a16="http://schemas.microsoft.com/office/drawing/2014/main" id="{7C813784-EB94-46C5-AF4F-F8D844753A0D}"/>
              </a:ext>
            </a:extLst>
          </p:cNvPr>
          <p:cNvSpPr txBox="1"/>
          <p:nvPr/>
        </p:nvSpPr>
        <p:spPr>
          <a:xfrm>
            <a:off x="7273782" y="4700755"/>
            <a:ext cx="21586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>
                <a:latin typeface="Microsoft JhengHei UI" panose="020B0604030504040204" pitchFamily="34" charset="-120"/>
                <a:ea typeface="Microsoft JhengHei UI" panose="020B0604030504040204" pitchFamily="34" charset="-120"/>
                <a:cs typeface="Montserrat Light" charset="0"/>
              </a:rPr>
              <a:t>環境建置</a:t>
            </a:r>
            <a:endParaRPr lang="en-US" sz="2400">
              <a:latin typeface="Microsoft JhengHei UI" panose="020B0604030504040204" pitchFamily="34" charset="-120"/>
              <a:ea typeface="Microsoft JhengHei UI" panose="020B0604030504040204" pitchFamily="34" charset="-120"/>
              <a:cs typeface="Montserrat Light" charset="0"/>
            </a:endParaRPr>
          </a:p>
        </p:txBody>
      </p:sp>
      <p:sp>
        <p:nvSpPr>
          <p:cNvPr id="27" name="TextBox 28">
            <a:extLst>
              <a:ext uri="{FF2B5EF4-FFF2-40B4-BE49-F238E27FC236}">
                <a16:creationId xmlns:a16="http://schemas.microsoft.com/office/drawing/2014/main" id="{7C813784-EB94-46C5-AF4F-F8D844753A0D}"/>
              </a:ext>
            </a:extLst>
          </p:cNvPr>
          <p:cNvSpPr txBox="1"/>
          <p:nvPr/>
        </p:nvSpPr>
        <p:spPr>
          <a:xfrm>
            <a:off x="7273782" y="3026731"/>
            <a:ext cx="25920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>
                <a:latin typeface="Microsoft JhengHei UI" panose="020B0604030504040204" pitchFamily="34" charset="-120"/>
                <a:ea typeface="Microsoft JhengHei UI" panose="020B0604030504040204" pitchFamily="34" charset="-120"/>
                <a:cs typeface="Montserrat Light" charset="0"/>
              </a:rPr>
              <a:t>資料視覺化</a:t>
            </a:r>
            <a:endParaRPr lang="en-US" sz="2400">
              <a:latin typeface="Microsoft JhengHei UI" panose="020B0604030504040204" pitchFamily="34" charset="-120"/>
              <a:ea typeface="Microsoft JhengHei UI" panose="020B0604030504040204" pitchFamily="34" charset="-120"/>
              <a:cs typeface="Montserrat Light" charset="0"/>
            </a:endParaRPr>
          </a:p>
        </p:txBody>
      </p:sp>
      <p:sp>
        <p:nvSpPr>
          <p:cNvPr id="30" name="TextBox 28">
            <a:extLst>
              <a:ext uri="{FF2B5EF4-FFF2-40B4-BE49-F238E27FC236}">
                <a16:creationId xmlns:a16="http://schemas.microsoft.com/office/drawing/2014/main" id="{7C813784-EB94-46C5-AF4F-F8D844753A0D}"/>
              </a:ext>
            </a:extLst>
          </p:cNvPr>
          <p:cNvSpPr txBox="1"/>
          <p:nvPr/>
        </p:nvSpPr>
        <p:spPr>
          <a:xfrm>
            <a:off x="7273782" y="5258765"/>
            <a:ext cx="21586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>
                <a:latin typeface="Microsoft JhengHei UI" panose="020B0604030504040204" pitchFamily="34" charset="-120"/>
                <a:ea typeface="Microsoft JhengHei UI" panose="020B0604030504040204" pitchFamily="34" charset="-120"/>
                <a:cs typeface="Montserrat Light" charset="0"/>
              </a:rPr>
              <a:t>總結</a:t>
            </a:r>
            <a:endParaRPr lang="en-US" sz="2400">
              <a:latin typeface="Microsoft JhengHei UI" panose="020B0604030504040204" pitchFamily="34" charset="-120"/>
              <a:ea typeface="Microsoft JhengHei UI" panose="020B0604030504040204" pitchFamily="34" charset="-120"/>
              <a:cs typeface="Montserrat Light" charset="0"/>
            </a:endParaRPr>
          </a:p>
        </p:txBody>
      </p:sp>
      <p:pic>
        <p:nvPicPr>
          <p:cNvPr id="4" name="圖片版面配置區 3"/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l="9295" r="9295"/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12" name="圖片版面配置區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423" t="-5971" r="-5996" b="7297"/>
          <a:stretch/>
        </p:blipFill>
        <p:spPr>
          <a:xfrm>
            <a:off x="10160961" y="100668"/>
            <a:ext cx="965135" cy="965135"/>
          </a:xfrm>
          <a:custGeom>
            <a:avLst/>
            <a:gdLst>
              <a:gd name="connsiteX0" fmla="*/ 927100 w 1854200"/>
              <a:gd name="connsiteY0" fmla="*/ 0 h 1854198"/>
              <a:gd name="connsiteX1" fmla="*/ 1854200 w 1854200"/>
              <a:gd name="connsiteY1" fmla="*/ 927099 h 1854198"/>
              <a:gd name="connsiteX2" fmla="*/ 927100 w 1854200"/>
              <a:gd name="connsiteY2" fmla="*/ 1854198 h 1854198"/>
              <a:gd name="connsiteX3" fmla="*/ 0 w 1854200"/>
              <a:gd name="connsiteY3" fmla="*/ 927099 h 1854198"/>
              <a:gd name="connsiteX4" fmla="*/ 927100 w 1854200"/>
              <a:gd name="connsiteY4" fmla="*/ 0 h 1854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54200" h="1854198">
                <a:moveTo>
                  <a:pt x="927100" y="0"/>
                </a:moveTo>
                <a:cubicBezTo>
                  <a:pt x="1439123" y="0"/>
                  <a:pt x="1854200" y="415076"/>
                  <a:pt x="1854200" y="927099"/>
                </a:cubicBezTo>
                <a:cubicBezTo>
                  <a:pt x="1854200" y="1439122"/>
                  <a:pt x="1439123" y="1854198"/>
                  <a:pt x="927100" y="1854198"/>
                </a:cubicBezTo>
                <a:cubicBezTo>
                  <a:pt x="415077" y="1854198"/>
                  <a:pt x="0" y="1439122"/>
                  <a:pt x="0" y="927099"/>
                </a:cubicBezTo>
                <a:cubicBezTo>
                  <a:pt x="0" y="415076"/>
                  <a:pt x="415077" y="0"/>
                  <a:pt x="927100" y="0"/>
                </a:cubicBezTo>
                <a:close/>
              </a:path>
            </a:pathLst>
          </a:custGeom>
        </p:spPr>
      </p:pic>
      <p:sp>
        <p:nvSpPr>
          <p:cNvPr id="2" name="文字方塊 1"/>
          <p:cNvSpPr txBox="1"/>
          <p:nvPr/>
        </p:nvSpPr>
        <p:spPr>
          <a:xfrm>
            <a:off x="10410131" y="804193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100" b="1">
                <a:solidFill>
                  <a:schemeClr val="bg1"/>
                </a:solidFill>
                <a:effectLst>
                  <a:outerShdw blurRad="647700" dist="38100" dir="2700000" algn="tl" rotWithShape="0">
                    <a:prstClr val="black">
                      <a:alpha val="91000"/>
                    </a:prst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劉晏</a:t>
            </a:r>
          </a:p>
        </p:txBody>
      </p:sp>
    </p:spTree>
    <p:extLst>
      <p:ext uri="{BB962C8B-B14F-4D97-AF65-F5344CB8AC3E}">
        <p14:creationId xmlns:p14="http://schemas.microsoft.com/office/powerpoint/2010/main" val="4110060216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50">
            <a:extLst>
              <a:ext uri="{FF2B5EF4-FFF2-40B4-BE49-F238E27FC236}">
                <a16:creationId xmlns:a16="http://schemas.microsoft.com/office/drawing/2014/main" id="{3C3BECCD-F5A5-44E5-B60D-E1E822B83925}"/>
              </a:ext>
            </a:extLst>
          </p:cNvPr>
          <p:cNvSpPr/>
          <p:nvPr/>
        </p:nvSpPr>
        <p:spPr>
          <a:xfrm>
            <a:off x="1605934" y="-6056"/>
            <a:ext cx="8767100" cy="8530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BADC54A4-A02C-44F3-32C7-5D76AA7570B4}"/>
              </a:ext>
            </a:extLst>
          </p:cNvPr>
          <p:cNvSpPr txBox="1"/>
          <p:nvPr/>
        </p:nvSpPr>
        <p:spPr>
          <a:xfrm>
            <a:off x="5148549" y="340234"/>
            <a:ext cx="1684415" cy="73866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800" b="1" kern="100">
                <a:latin typeface="Arial"/>
                <a:ea typeface="Microsoft JhengHei UI"/>
                <a:cs typeface="Arial"/>
              </a:rPr>
              <a:t>資料蒐集</a:t>
            </a:r>
          </a:p>
        </p:txBody>
      </p: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9BEC32FF-1D30-EB52-4DDA-59070FE8DF39}"/>
              </a:ext>
            </a:extLst>
          </p:cNvPr>
          <p:cNvGrpSpPr/>
          <p:nvPr/>
        </p:nvGrpSpPr>
        <p:grpSpPr>
          <a:xfrm>
            <a:off x="441463" y="1663149"/>
            <a:ext cx="5501268" cy="3605560"/>
            <a:chOff x="669073" y="1514707"/>
            <a:chExt cx="5501268" cy="3605560"/>
          </a:xfrm>
        </p:grpSpPr>
        <p:sp>
          <p:nvSpPr>
            <p:cNvPr id="2" name="矩形: 圓角 1">
              <a:extLst>
                <a:ext uri="{FF2B5EF4-FFF2-40B4-BE49-F238E27FC236}">
                  <a16:creationId xmlns:a16="http://schemas.microsoft.com/office/drawing/2014/main" id="{730FF19A-F3D2-F904-874E-B1E46FB93AC0}"/>
                </a:ext>
              </a:extLst>
            </p:cNvPr>
            <p:cNvSpPr/>
            <p:nvPr/>
          </p:nvSpPr>
          <p:spPr>
            <a:xfrm>
              <a:off x="669073" y="1514707"/>
              <a:ext cx="5501268" cy="3605560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9" name="群組 8">
              <a:extLst>
                <a:ext uri="{FF2B5EF4-FFF2-40B4-BE49-F238E27FC236}">
                  <a16:creationId xmlns:a16="http://schemas.microsoft.com/office/drawing/2014/main" id="{D9067A8B-D41F-54D6-E7E7-7378BAFFC8FC}"/>
                </a:ext>
              </a:extLst>
            </p:cNvPr>
            <p:cNvGrpSpPr/>
            <p:nvPr/>
          </p:nvGrpSpPr>
          <p:grpSpPr>
            <a:xfrm>
              <a:off x="1045574" y="2923591"/>
              <a:ext cx="5048274" cy="1669451"/>
              <a:chOff x="1015886" y="2606916"/>
              <a:chExt cx="5048274" cy="1669451"/>
            </a:xfrm>
          </p:grpSpPr>
          <p:pic>
            <p:nvPicPr>
              <p:cNvPr id="14" name="圖片 14" descr="一張含有 螢幕擷取畫面, 行, 設計 的圖片&#10;&#10;自動產生的描述">
                <a:extLst>
                  <a:ext uri="{FF2B5EF4-FFF2-40B4-BE49-F238E27FC236}">
                    <a16:creationId xmlns:a16="http://schemas.microsoft.com/office/drawing/2014/main" id="{D807EAFC-D408-3A9C-B688-1FC07F8255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015886" y="3261219"/>
                <a:ext cx="5048274" cy="1015148"/>
              </a:xfrm>
              <a:prstGeom prst="rect">
                <a:avLst/>
              </a:prstGeom>
            </p:spPr>
          </p:pic>
          <p:pic>
            <p:nvPicPr>
              <p:cNvPr id="8" name="圖片 8" descr="一張含有 字型, 圖形, 平面設計, 標誌 的圖片&#10;&#10;自動產生的描述">
                <a:extLst>
                  <a:ext uri="{FF2B5EF4-FFF2-40B4-BE49-F238E27FC236}">
                    <a16:creationId xmlns:a16="http://schemas.microsoft.com/office/drawing/2014/main" id="{ABCD6C19-FC79-90FF-C129-9F8C4E9CFD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685802" y="2606916"/>
                <a:ext cx="1456708" cy="555599"/>
              </a:xfrm>
              <a:prstGeom prst="rect">
                <a:avLst/>
              </a:prstGeom>
            </p:spPr>
          </p:pic>
        </p:grpSp>
      </p:grpSp>
      <p:grpSp>
        <p:nvGrpSpPr>
          <p:cNvPr id="31" name="群組 30">
            <a:extLst>
              <a:ext uri="{FF2B5EF4-FFF2-40B4-BE49-F238E27FC236}">
                <a16:creationId xmlns:a16="http://schemas.microsoft.com/office/drawing/2014/main" id="{C56FAAA0-8F40-F8F5-0D3E-482E3B0E150B}"/>
              </a:ext>
            </a:extLst>
          </p:cNvPr>
          <p:cNvGrpSpPr/>
          <p:nvPr/>
        </p:nvGrpSpPr>
        <p:grpSpPr>
          <a:xfrm>
            <a:off x="6096096" y="1657211"/>
            <a:ext cx="5501268" cy="3605560"/>
            <a:chOff x="6383083" y="1657211"/>
            <a:chExt cx="5501268" cy="3605560"/>
          </a:xfrm>
        </p:grpSpPr>
        <p:sp>
          <p:nvSpPr>
            <p:cNvPr id="13" name="矩形: 圓角 12">
              <a:extLst>
                <a:ext uri="{FF2B5EF4-FFF2-40B4-BE49-F238E27FC236}">
                  <a16:creationId xmlns:a16="http://schemas.microsoft.com/office/drawing/2014/main" id="{79C757AB-A9E1-8B0A-5888-EAE857704123}"/>
                </a:ext>
              </a:extLst>
            </p:cNvPr>
            <p:cNvSpPr/>
            <p:nvPr/>
          </p:nvSpPr>
          <p:spPr>
            <a:xfrm>
              <a:off x="6383083" y="1657211"/>
              <a:ext cx="5501268" cy="3605560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文字方塊 9">
              <a:extLst>
                <a:ext uri="{FF2B5EF4-FFF2-40B4-BE49-F238E27FC236}">
                  <a16:creationId xmlns:a16="http://schemas.microsoft.com/office/drawing/2014/main" id="{9B53D5EE-0380-FD64-8DCD-EFF7EBC5DB05}"/>
                </a:ext>
              </a:extLst>
            </p:cNvPr>
            <p:cNvSpPr txBox="1"/>
            <p:nvPr/>
          </p:nvSpPr>
          <p:spPr>
            <a:xfrm>
              <a:off x="7448355" y="1774009"/>
              <a:ext cx="3364992" cy="1009444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TW" sz="2200" b="1" kern="100">
                  <a:latin typeface="Microsoft JhengHei UI"/>
                  <a:ea typeface="Microsoft JhengHei UI"/>
                  <a:cs typeface="Arial"/>
                </a:rPr>
                <a:t>方</a:t>
              </a:r>
              <a:r>
                <a:rPr lang="zh-TW" altLang="en-US" sz="2200" b="1" kern="100">
                  <a:latin typeface="Microsoft JhengHei UI"/>
                  <a:ea typeface="Microsoft JhengHei UI"/>
                  <a:cs typeface="Arial"/>
                </a:rPr>
                <a:t>法二 </a:t>
              </a:r>
              <a:r>
                <a:rPr lang="en-US" altLang="zh-TW" sz="2200" b="1" kern="100">
                  <a:latin typeface="Microsoft JhengHei UI"/>
                  <a:ea typeface="Microsoft JhengHei UI"/>
                  <a:cs typeface="Arial"/>
                </a:rPr>
                <a:t>:</a:t>
              </a:r>
              <a:endParaRPr lang="zh-TW" altLang="en-US" sz="2200">
                <a:cs typeface="Arial"/>
              </a:endParaRPr>
            </a:p>
            <a:p>
              <a:pPr algn="ctr">
                <a:lnSpc>
                  <a:spcPct val="150000"/>
                </a:lnSpc>
              </a:pPr>
              <a:r>
                <a:rPr lang="zh-TW" altLang="en-US" sz="2000" b="1" kern="100">
                  <a:latin typeface="Microsoft JhengHei UI"/>
                  <a:ea typeface="Microsoft JhengHei UI"/>
                  <a:cs typeface="Arial"/>
                </a:rPr>
                <a:t>網路</a:t>
              </a:r>
              <a:r>
                <a:rPr lang="zh-TW" sz="2000" b="1" kern="100">
                  <a:effectLst/>
                  <a:latin typeface="Microsoft JhengHei UI"/>
                  <a:ea typeface="Microsoft JhengHei UI"/>
                  <a:cs typeface="Arial"/>
                </a:rPr>
                <a:t>爬蟲</a:t>
              </a:r>
              <a:r>
                <a:rPr lang="zh-TW" sz="2000" b="1" kern="100">
                  <a:latin typeface="Microsoft JhengHei UI"/>
                  <a:ea typeface="Microsoft JhengHei UI"/>
                  <a:cs typeface="Arial"/>
                </a:rPr>
                <a:t> – 線上圖庫</a:t>
              </a:r>
              <a:endParaRPr lang="zh-TW" b="1">
                <a:cs typeface="Arial"/>
              </a:endParaRPr>
            </a:p>
          </p:txBody>
        </p:sp>
        <p:pic>
          <p:nvPicPr>
            <p:cNvPr id="16" name="圖片 16">
              <a:extLst>
                <a:ext uri="{FF2B5EF4-FFF2-40B4-BE49-F238E27FC236}">
                  <a16:creationId xmlns:a16="http://schemas.microsoft.com/office/drawing/2014/main" id="{52706D70-B777-BD64-CDD6-E8E261689FF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699913" y="4078184"/>
              <a:ext cx="1322614" cy="364176"/>
            </a:xfrm>
            <a:prstGeom prst="rect">
              <a:avLst/>
            </a:prstGeom>
          </p:spPr>
        </p:pic>
        <p:pic>
          <p:nvPicPr>
            <p:cNvPr id="20" name="圖片 24" descr="一張含有 黑色, 黑暗 的圖片&#10;&#10;自動產生的描述">
              <a:extLst>
                <a:ext uri="{FF2B5EF4-FFF2-40B4-BE49-F238E27FC236}">
                  <a16:creationId xmlns:a16="http://schemas.microsoft.com/office/drawing/2014/main" id="{42AB459F-B148-A404-FF92-54587CB5743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387569" y="3211781"/>
              <a:ext cx="1986891" cy="444336"/>
            </a:xfrm>
            <a:prstGeom prst="rect">
              <a:avLst/>
            </a:prstGeom>
          </p:spPr>
        </p:pic>
        <p:pic>
          <p:nvPicPr>
            <p:cNvPr id="25" name="圖片 25">
              <a:extLst>
                <a:ext uri="{FF2B5EF4-FFF2-40B4-BE49-F238E27FC236}">
                  <a16:creationId xmlns:a16="http://schemas.microsoft.com/office/drawing/2014/main" id="{D1360CF2-7484-A85F-0AB8-60C923F2810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050418" y="4076700"/>
              <a:ext cx="1950645" cy="297872"/>
            </a:xfrm>
            <a:prstGeom prst="rect">
              <a:avLst/>
            </a:prstGeom>
          </p:spPr>
        </p:pic>
        <p:pic>
          <p:nvPicPr>
            <p:cNvPr id="27" name="圖片 30">
              <a:extLst>
                <a:ext uri="{FF2B5EF4-FFF2-40B4-BE49-F238E27FC236}">
                  <a16:creationId xmlns:a16="http://schemas.microsoft.com/office/drawing/2014/main" id="{128175D5-1ABD-953A-BF1A-7A0F4BD6C8F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221125" y="3184999"/>
              <a:ext cx="1470684" cy="567170"/>
            </a:xfrm>
            <a:prstGeom prst="rect">
              <a:avLst/>
            </a:prstGeom>
          </p:spPr>
        </p:pic>
      </p:grp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999D907E-ACDA-D15B-FE60-69AAC292EEB0}"/>
              </a:ext>
            </a:extLst>
          </p:cNvPr>
          <p:cNvSpPr txBox="1"/>
          <p:nvPr/>
        </p:nvSpPr>
        <p:spPr>
          <a:xfrm>
            <a:off x="1561598" y="1787019"/>
            <a:ext cx="3364992" cy="100944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TW" sz="2200" b="1" kern="100">
                <a:latin typeface="Microsoft JhengHei UI"/>
                <a:ea typeface="Microsoft JhengHei UI"/>
                <a:cs typeface="Arial"/>
              </a:rPr>
              <a:t>方</a:t>
            </a:r>
            <a:r>
              <a:rPr lang="zh-TW" altLang="en-US" sz="2200" b="1" kern="100">
                <a:latin typeface="Microsoft JhengHei UI"/>
                <a:ea typeface="Microsoft JhengHei UI"/>
                <a:cs typeface="Arial"/>
              </a:rPr>
              <a:t>法一 </a:t>
            </a:r>
            <a:r>
              <a:rPr lang="en-US" altLang="zh-TW" sz="2200" b="1" kern="100">
                <a:latin typeface="Microsoft JhengHei UI"/>
                <a:ea typeface="Microsoft JhengHei UI"/>
                <a:cs typeface="Arial"/>
              </a:rPr>
              <a:t>:</a:t>
            </a:r>
            <a:endParaRPr lang="zh-TW" altLang="en-US" sz="2200">
              <a:cs typeface="Arial"/>
            </a:endParaRPr>
          </a:p>
          <a:p>
            <a:pPr algn="ctr">
              <a:lnSpc>
                <a:spcPct val="150000"/>
              </a:lnSpc>
            </a:pPr>
            <a:r>
              <a:rPr lang="zh-TW" altLang="en-US" sz="2000" b="1" kern="100">
                <a:latin typeface="Microsoft JhengHei UI"/>
                <a:ea typeface="Microsoft JhengHei UI"/>
                <a:cs typeface="Arial"/>
              </a:rPr>
              <a:t>網路公開數據集</a:t>
            </a:r>
          </a:p>
        </p:txBody>
      </p:sp>
      <p:grpSp>
        <p:nvGrpSpPr>
          <p:cNvPr id="33" name="群組 32">
            <a:extLst>
              <a:ext uri="{FF2B5EF4-FFF2-40B4-BE49-F238E27FC236}">
                <a16:creationId xmlns:a16="http://schemas.microsoft.com/office/drawing/2014/main" id="{86776F2B-95C5-8C4D-F30A-B6D113F4A320}"/>
              </a:ext>
            </a:extLst>
          </p:cNvPr>
          <p:cNvGrpSpPr/>
          <p:nvPr/>
        </p:nvGrpSpPr>
        <p:grpSpPr>
          <a:xfrm>
            <a:off x="761" y="6425542"/>
            <a:ext cx="12171989" cy="446745"/>
            <a:chOff x="6081" y="6423446"/>
            <a:chExt cx="12171989" cy="446745"/>
          </a:xfrm>
        </p:grpSpPr>
        <p:sp>
          <p:nvSpPr>
            <p:cNvPr id="35" name="五邊形 12">
              <a:extLst>
                <a:ext uri="{FF2B5EF4-FFF2-40B4-BE49-F238E27FC236}">
                  <a16:creationId xmlns:a16="http://schemas.microsoft.com/office/drawing/2014/main" id="{E80A091B-6D73-9CE8-4DDB-3B8F33E6BA64}"/>
                </a:ext>
              </a:extLst>
            </p:cNvPr>
            <p:cNvSpPr/>
            <p:nvPr/>
          </p:nvSpPr>
          <p:spPr>
            <a:xfrm>
              <a:off x="6081" y="6423448"/>
              <a:ext cx="1836000" cy="434551"/>
            </a:xfrm>
            <a:prstGeom prst="homePlate">
              <a:avLst/>
            </a:prstGeom>
            <a:solidFill>
              <a:srgbClr val="EEEB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36" name="＞形箭號 13">
              <a:extLst>
                <a:ext uri="{FF2B5EF4-FFF2-40B4-BE49-F238E27FC236}">
                  <a16:creationId xmlns:a16="http://schemas.microsoft.com/office/drawing/2014/main" id="{3E62FE81-554F-CDA2-E3E4-317E31770FCB}"/>
                </a:ext>
              </a:extLst>
            </p:cNvPr>
            <p:cNvSpPr/>
            <p:nvPr/>
          </p:nvSpPr>
          <p:spPr>
            <a:xfrm>
              <a:off x="1738909" y="6423447"/>
              <a:ext cx="1836000" cy="434552"/>
            </a:xfrm>
            <a:prstGeom prst="chevron">
              <a:avLst/>
            </a:prstGeom>
            <a:solidFill>
              <a:srgbClr val="EEEB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TW" b="1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Montserrat Light" charset="0"/>
              </a:endParaRPr>
            </a:p>
          </p:txBody>
        </p:sp>
        <p:sp>
          <p:nvSpPr>
            <p:cNvPr id="37" name="＞形箭號 14">
              <a:extLst>
                <a:ext uri="{FF2B5EF4-FFF2-40B4-BE49-F238E27FC236}">
                  <a16:creationId xmlns:a16="http://schemas.microsoft.com/office/drawing/2014/main" id="{F3B35F8A-3725-1E33-D091-651E34F1919D}"/>
                </a:ext>
              </a:extLst>
            </p:cNvPr>
            <p:cNvSpPr/>
            <p:nvPr/>
          </p:nvSpPr>
          <p:spPr>
            <a:xfrm>
              <a:off x="3460015" y="6435638"/>
              <a:ext cx="1836000" cy="434552"/>
            </a:xfrm>
            <a:prstGeom prst="chevron">
              <a:avLst/>
            </a:prstGeom>
            <a:solidFill>
              <a:srgbClr val="EEEB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TW" b="1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Montserrat Light" charset="0"/>
              </a:endParaRPr>
            </a:p>
          </p:txBody>
        </p:sp>
        <p:sp>
          <p:nvSpPr>
            <p:cNvPr id="38" name="＞形箭號 15">
              <a:extLst>
                <a:ext uri="{FF2B5EF4-FFF2-40B4-BE49-F238E27FC236}">
                  <a16:creationId xmlns:a16="http://schemas.microsoft.com/office/drawing/2014/main" id="{37B916F5-5C20-0AF6-0667-0B57E3DC0962}"/>
                </a:ext>
              </a:extLst>
            </p:cNvPr>
            <p:cNvSpPr/>
            <p:nvPr/>
          </p:nvSpPr>
          <p:spPr>
            <a:xfrm>
              <a:off x="5194136" y="6435639"/>
              <a:ext cx="1836000" cy="434552"/>
            </a:xfrm>
            <a:prstGeom prst="chevron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b="1">
                  <a:solidFill>
                    <a:schemeClr val="tx1"/>
                  </a:solidFill>
                  <a:latin typeface="Microsoft JhengHei UI" panose="020B0604030504040204" pitchFamily="34" charset="-120"/>
                  <a:ea typeface="Microsoft JhengHei UI" panose="020B0604030504040204" pitchFamily="34" charset="-120"/>
                  <a:cs typeface="Montserrat Light" charset="0"/>
                </a:rPr>
                <a:t>資料預處理</a:t>
              </a:r>
              <a:endParaRPr lang="en-US" altLang="zh-TW" b="1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Montserrat Light" charset="0"/>
              </a:endParaRPr>
            </a:p>
          </p:txBody>
        </p:sp>
        <p:sp>
          <p:nvSpPr>
            <p:cNvPr id="39" name="＞形箭號 16">
              <a:extLst>
                <a:ext uri="{FF2B5EF4-FFF2-40B4-BE49-F238E27FC236}">
                  <a16:creationId xmlns:a16="http://schemas.microsoft.com/office/drawing/2014/main" id="{0E5EB2D1-B676-05A6-158B-B10C039569E8}"/>
                </a:ext>
              </a:extLst>
            </p:cNvPr>
            <p:cNvSpPr/>
            <p:nvPr/>
          </p:nvSpPr>
          <p:spPr>
            <a:xfrm>
              <a:off x="6914178" y="6423446"/>
              <a:ext cx="1836000" cy="434552"/>
            </a:xfrm>
            <a:prstGeom prst="chevron">
              <a:avLst/>
            </a:prstGeom>
            <a:solidFill>
              <a:srgbClr val="EEEB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40" name="＞形箭號 17">
              <a:extLst>
                <a:ext uri="{FF2B5EF4-FFF2-40B4-BE49-F238E27FC236}">
                  <a16:creationId xmlns:a16="http://schemas.microsoft.com/office/drawing/2014/main" id="{3D35306F-24DE-D39C-2AA4-7EDBAF684184}"/>
                </a:ext>
              </a:extLst>
            </p:cNvPr>
            <p:cNvSpPr/>
            <p:nvPr/>
          </p:nvSpPr>
          <p:spPr>
            <a:xfrm>
              <a:off x="8622028" y="6435637"/>
              <a:ext cx="1836000" cy="434552"/>
            </a:xfrm>
            <a:prstGeom prst="chevron">
              <a:avLst/>
            </a:prstGeom>
            <a:solidFill>
              <a:srgbClr val="EEEB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41" name="＞形箭號 20">
              <a:extLst>
                <a:ext uri="{FF2B5EF4-FFF2-40B4-BE49-F238E27FC236}">
                  <a16:creationId xmlns:a16="http://schemas.microsoft.com/office/drawing/2014/main" id="{132AA75A-AFF3-3713-50D0-CCD77BA0F1AF}"/>
                </a:ext>
              </a:extLst>
            </p:cNvPr>
            <p:cNvSpPr/>
            <p:nvPr/>
          </p:nvSpPr>
          <p:spPr>
            <a:xfrm>
              <a:off x="10342070" y="6435637"/>
              <a:ext cx="1836000" cy="434552"/>
            </a:xfrm>
            <a:prstGeom prst="chevron">
              <a:avLst/>
            </a:prstGeom>
            <a:solidFill>
              <a:srgbClr val="EEEB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26" name="圖片版面配置區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87" b="2387"/>
          <a:stretch>
            <a:fillRect/>
          </a:stretch>
        </p:blipFill>
        <p:spPr>
          <a:xfrm>
            <a:off x="10209402" y="132367"/>
            <a:ext cx="901216" cy="901215"/>
          </a:xfrm>
          <a:custGeom>
            <a:avLst/>
            <a:gdLst>
              <a:gd name="connsiteX0" fmla="*/ 927100 w 1854200"/>
              <a:gd name="connsiteY0" fmla="*/ 0 h 1854198"/>
              <a:gd name="connsiteX1" fmla="*/ 1854200 w 1854200"/>
              <a:gd name="connsiteY1" fmla="*/ 927099 h 1854198"/>
              <a:gd name="connsiteX2" fmla="*/ 927100 w 1854200"/>
              <a:gd name="connsiteY2" fmla="*/ 1854198 h 1854198"/>
              <a:gd name="connsiteX3" fmla="*/ 0 w 1854200"/>
              <a:gd name="connsiteY3" fmla="*/ 927099 h 1854198"/>
              <a:gd name="connsiteX4" fmla="*/ 927100 w 1854200"/>
              <a:gd name="connsiteY4" fmla="*/ 0 h 1854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54200" h="1854198">
                <a:moveTo>
                  <a:pt x="927100" y="0"/>
                </a:moveTo>
                <a:cubicBezTo>
                  <a:pt x="1439123" y="0"/>
                  <a:pt x="1854200" y="415076"/>
                  <a:pt x="1854200" y="927099"/>
                </a:cubicBezTo>
                <a:cubicBezTo>
                  <a:pt x="1854200" y="1439122"/>
                  <a:pt x="1439123" y="1854198"/>
                  <a:pt x="927100" y="1854198"/>
                </a:cubicBezTo>
                <a:cubicBezTo>
                  <a:pt x="415077" y="1854198"/>
                  <a:pt x="0" y="1439122"/>
                  <a:pt x="0" y="927099"/>
                </a:cubicBezTo>
                <a:cubicBezTo>
                  <a:pt x="0" y="415076"/>
                  <a:pt x="415077" y="0"/>
                  <a:pt x="927100" y="0"/>
                </a:cubicBezTo>
                <a:close/>
              </a:path>
            </a:pathLst>
          </a:custGeom>
        </p:spPr>
      </p:pic>
      <p:sp>
        <p:nvSpPr>
          <p:cNvPr id="28" name="文字方塊 27"/>
          <p:cNvSpPr txBox="1"/>
          <p:nvPr/>
        </p:nvSpPr>
        <p:spPr>
          <a:xfrm>
            <a:off x="10342070" y="740814"/>
            <a:ext cx="6078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100" b="1">
                <a:solidFill>
                  <a:schemeClr val="bg1"/>
                </a:solidFill>
                <a:effectLst>
                  <a:outerShdw blurRad="647700" dist="38100" dir="2700000" algn="tl" rotWithShape="0">
                    <a:prstClr val="black">
                      <a:alpha val="91000"/>
                    </a:prst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林奕辰</a:t>
            </a:r>
          </a:p>
        </p:txBody>
      </p:sp>
    </p:spTree>
    <p:extLst>
      <p:ext uri="{BB962C8B-B14F-4D97-AF65-F5344CB8AC3E}">
        <p14:creationId xmlns:p14="http://schemas.microsoft.com/office/powerpoint/2010/main" val="739179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645" y="1716835"/>
            <a:ext cx="4803240" cy="3155142"/>
          </a:xfrm>
          <a:prstGeom prst="rect">
            <a:avLst/>
          </a:prstGeom>
        </p:spPr>
      </p:pic>
      <p:grpSp>
        <p:nvGrpSpPr>
          <p:cNvPr id="31" name="群組 30"/>
          <p:cNvGrpSpPr/>
          <p:nvPr/>
        </p:nvGrpSpPr>
        <p:grpSpPr>
          <a:xfrm>
            <a:off x="694645" y="1716835"/>
            <a:ext cx="4803240" cy="3155142"/>
            <a:chOff x="782913" y="1042914"/>
            <a:chExt cx="5205592" cy="3419438"/>
          </a:xfrm>
        </p:grpSpPr>
        <p:grpSp>
          <p:nvGrpSpPr>
            <p:cNvPr id="16" name="群組 15"/>
            <p:cNvGrpSpPr/>
            <p:nvPr/>
          </p:nvGrpSpPr>
          <p:grpSpPr>
            <a:xfrm>
              <a:off x="782913" y="1042914"/>
              <a:ext cx="5205592" cy="3419438"/>
              <a:chOff x="782913" y="1284083"/>
              <a:chExt cx="5205592" cy="3419438"/>
            </a:xfrm>
          </p:grpSpPr>
          <p:sp>
            <p:nvSpPr>
              <p:cNvPr id="10" name="矩形 9"/>
              <p:cNvSpPr/>
              <p:nvPr/>
            </p:nvSpPr>
            <p:spPr>
              <a:xfrm>
                <a:off x="782913" y="1284083"/>
                <a:ext cx="5205592" cy="3419438"/>
              </a:xfrm>
              <a:prstGeom prst="rect">
                <a:avLst/>
              </a:prstGeom>
              <a:solidFill>
                <a:schemeClr val="bg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pic>
            <p:nvPicPr>
              <p:cNvPr id="11" name="圖片 10"/>
              <p:cNvPicPr>
                <a:picLocks noChangeAspect="1"/>
              </p:cNvPicPr>
              <p:nvPr/>
            </p:nvPicPr>
            <p:blipFill rotWithShape="1">
              <a:blip r:embed="rId2"/>
              <a:srcRect l="80901" t="5306" r="10735" b="82346"/>
              <a:stretch/>
            </p:blipFill>
            <p:spPr>
              <a:xfrm>
                <a:off x="4985319" y="1475806"/>
                <a:ext cx="442854" cy="429434"/>
              </a:xfrm>
              <a:prstGeom prst="rect">
                <a:avLst/>
              </a:prstGeom>
            </p:spPr>
          </p:pic>
          <p:pic>
            <p:nvPicPr>
              <p:cNvPr id="12" name="圖片 11"/>
              <p:cNvPicPr>
                <a:picLocks noChangeAspect="1"/>
              </p:cNvPicPr>
              <p:nvPr/>
            </p:nvPicPr>
            <p:blipFill rotWithShape="1">
              <a:blip r:embed="rId2"/>
              <a:srcRect l="10498" t="7808" r="82810" b="81111"/>
              <a:stretch/>
            </p:blipFill>
            <p:spPr>
              <a:xfrm>
                <a:off x="1331118" y="1574714"/>
                <a:ext cx="338137" cy="367804"/>
              </a:xfrm>
              <a:prstGeom prst="rect">
                <a:avLst/>
              </a:prstGeom>
            </p:spPr>
          </p:pic>
          <p:pic>
            <p:nvPicPr>
              <p:cNvPr id="13" name="圖片 12"/>
              <p:cNvPicPr>
                <a:picLocks noChangeAspect="1"/>
              </p:cNvPicPr>
              <p:nvPr/>
            </p:nvPicPr>
            <p:blipFill rotWithShape="1">
              <a:blip r:embed="rId2"/>
              <a:srcRect l="10777" t="42331" r="81416" b="45669"/>
              <a:stretch/>
            </p:blipFill>
            <p:spPr>
              <a:xfrm>
                <a:off x="1347787" y="2726597"/>
                <a:ext cx="400052" cy="403920"/>
              </a:xfrm>
              <a:prstGeom prst="rect">
                <a:avLst/>
              </a:prstGeom>
            </p:spPr>
          </p:pic>
          <p:pic>
            <p:nvPicPr>
              <p:cNvPr id="14" name="圖片 13"/>
              <p:cNvPicPr>
                <a:picLocks noChangeAspect="1"/>
              </p:cNvPicPr>
              <p:nvPr/>
            </p:nvPicPr>
            <p:blipFill rotWithShape="1">
              <a:blip r:embed="rId2"/>
              <a:srcRect l="9801" t="79587" r="80719" b="6406"/>
              <a:stretch/>
            </p:blipFill>
            <p:spPr>
              <a:xfrm>
                <a:off x="1300163" y="4012404"/>
                <a:ext cx="490876" cy="476438"/>
              </a:xfrm>
              <a:prstGeom prst="rect">
                <a:avLst/>
              </a:prstGeom>
            </p:spPr>
          </p:pic>
          <p:pic>
            <p:nvPicPr>
              <p:cNvPr id="15" name="圖片 14"/>
              <p:cNvPicPr>
                <a:picLocks noChangeAspect="1"/>
              </p:cNvPicPr>
              <p:nvPr/>
            </p:nvPicPr>
            <p:blipFill rotWithShape="1">
              <a:blip r:embed="rId2"/>
              <a:srcRect l="80560" t="86201" r="13919" b="5014"/>
              <a:stretch/>
            </p:blipFill>
            <p:spPr>
              <a:xfrm>
                <a:off x="4959810" y="4227459"/>
                <a:ext cx="293227" cy="306441"/>
              </a:xfrm>
              <a:prstGeom prst="rect">
                <a:avLst/>
              </a:prstGeom>
            </p:spPr>
          </p:pic>
        </p:grpSp>
        <p:pic>
          <p:nvPicPr>
            <p:cNvPr id="20" name="圖片 19"/>
            <p:cNvPicPr>
              <a:picLocks noChangeAspect="1"/>
            </p:cNvPicPr>
            <p:nvPr/>
          </p:nvPicPr>
          <p:blipFill rotWithShape="1">
            <a:blip r:embed="rId2"/>
            <a:srcRect l="73694" t="42192" r="21196" b="50296"/>
            <a:stretch/>
          </p:blipFill>
          <p:spPr>
            <a:xfrm>
              <a:off x="4617244" y="2503717"/>
              <a:ext cx="270194" cy="260915"/>
            </a:xfrm>
            <a:prstGeom prst="rect">
              <a:avLst/>
            </a:prstGeom>
          </p:spPr>
        </p:pic>
        <p:pic>
          <p:nvPicPr>
            <p:cNvPr id="29" name="圖片 28"/>
            <p:cNvPicPr>
              <a:picLocks noChangeAspect="1"/>
            </p:cNvPicPr>
            <p:nvPr/>
          </p:nvPicPr>
          <p:blipFill rotWithShape="1">
            <a:blip r:embed="rId2"/>
            <a:srcRect l="90584" t="43401" r="4604" b="49469"/>
            <a:stretch/>
          </p:blipFill>
          <p:spPr>
            <a:xfrm>
              <a:off x="5502545" y="2531527"/>
              <a:ext cx="266431" cy="259298"/>
            </a:xfrm>
            <a:prstGeom prst="rect">
              <a:avLst/>
            </a:prstGeom>
          </p:spPr>
        </p:pic>
      </p:grpSp>
      <p:grpSp>
        <p:nvGrpSpPr>
          <p:cNvPr id="76" name="群組 75"/>
          <p:cNvGrpSpPr/>
          <p:nvPr/>
        </p:nvGrpSpPr>
        <p:grpSpPr>
          <a:xfrm>
            <a:off x="8185584" y="1315858"/>
            <a:ext cx="1389060" cy="4905018"/>
            <a:chOff x="8185589" y="1315855"/>
            <a:chExt cx="1478125" cy="5201891"/>
          </a:xfrm>
        </p:grpSpPr>
        <p:pic>
          <p:nvPicPr>
            <p:cNvPr id="48" name="圖片 4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8185589" y="1490301"/>
              <a:ext cx="725654" cy="230769"/>
            </a:xfrm>
            <a:prstGeom prst="rect">
              <a:avLst/>
            </a:prstGeom>
          </p:spPr>
        </p:pic>
        <p:pic>
          <p:nvPicPr>
            <p:cNvPr id="49" name="圖片 4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8190444" y="3350630"/>
              <a:ext cx="725654" cy="230769"/>
            </a:xfrm>
            <a:prstGeom prst="rect">
              <a:avLst/>
            </a:prstGeom>
          </p:spPr>
        </p:pic>
        <p:pic>
          <p:nvPicPr>
            <p:cNvPr id="50" name="圖片 4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8185589" y="6112532"/>
              <a:ext cx="725654" cy="230769"/>
            </a:xfrm>
            <a:prstGeom prst="rect">
              <a:avLst/>
            </a:prstGeom>
          </p:spPr>
        </p:pic>
        <p:pic>
          <p:nvPicPr>
            <p:cNvPr id="54" name="圖片 53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227" t="74303" r="60683" b="5697"/>
            <a:stretch/>
          </p:blipFill>
          <p:spPr>
            <a:xfrm>
              <a:off x="9098106" y="1315855"/>
              <a:ext cx="565608" cy="579660"/>
            </a:xfrm>
            <a:prstGeom prst="rect">
              <a:avLst/>
            </a:prstGeom>
          </p:spPr>
        </p:pic>
        <p:pic>
          <p:nvPicPr>
            <p:cNvPr id="55" name="圖片 54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227" t="74303" r="60683" b="5697"/>
            <a:stretch/>
          </p:blipFill>
          <p:spPr>
            <a:xfrm>
              <a:off x="9098106" y="3176184"/>
              <a:ext cx="565608" cy="579660"/>
            </a:xfrm>
            <a:prstGeom prst="rect">
              <a:avLst/>
            </a:prstGeom>
          </p:spPr>
        </p:pic>
        <p:pic>
          <p:nvPicPr>
            <p:cNvPr id="56" name="圖片 55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227" t="74303" r="60683" b="5697"/>
            <a:stretch/>
          </p:blipFill>
          <p:spPr>
            <a:xfrm>
              <a:off x="9098106" y="5938086"/>
              <a:ext cx="565608" cy="579660"/>
            </a:xfrm>
            <a:prstGeom prst="rect">
              <a:avLst/>
            </a:prstGeom>
          </p:spPr>
        </p:pic>
      </p:grpSp>
      <p:grpSp>
        <p:nvGrpSpPr>
          <p:cNvPr id="23" name="群組 22">
            <a:extLst>
              <a:ext uri="{FF2B5EF4-FFF2-40B4-BE49-F238E27FC236}">
                <a16:creationId xmlns:a16="http://schemas.microsoft.com/office/drawing/2014/main" id="{FA82C5FC-2324-C128-5D05-69A6033160B8}"/>
              </a:ext>
            </a:extLst>
          </p:cNvPr>
          <p:cNvGrpSpPr/>
          <p:nvPr/>
        </p:nvGrpSpPr>
        <p:grpSpPr>
          <a:xfrm>
            <a:off x="8185589" y="150395"/>
            <a:ext cx="3029057" cy="5121039"/>
            <a:chOff x="8185589" y="150395"/>
            <a:chExt cx="3029057" cy="5121039"/>
          </a:xfrm>
        </p:grpSpPr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38FAC30F-5108-B436-9644-A9813A236D46}"/>
                </a:ext>
              </a:extLst>
            </p:cNvPr>
            <p:cNvSpPr/>
            <p:nvPr/>
          </p:nvSpPr>
          <p:spPr>
            <a:xfrm>
              <a:off x="10226841" y="150395"/>
              <a:ext cx="882315" cy="9023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68" name="群組 67"/>
            <p:cNvGrpSpPr/>
            <p:nvPr/>
          </p:nvGrpSpPr>
          <p:grpSpPr>
            <a:xfrm>
              <a:off x="8185589" y="398212"/>
              <a:ext cx="3029057" cy="4873222"/>
              <a:chOff x="8185589" y="398212"/>
              <a:chExt cx="3217082" cy="5170103"/>
            </a:xfrm>
          </p:grpSpPr>
          <p:grpSp>
            <p:nvGrpSpPr>
              <p:cNvPr id="64" name="群組 63"/>
              <p:cNvGrpSpPr/>
              <p:nvPr/>
            </p:nvGrpSpPr>
            <p:grpSpPr>
              <a:xfrm>
                <a:off x="8185589" y="2267512"/>
                <a:ext cx="3217082" cy="3300803"/>
                <a:chOff x="8185589" y="2267512"/>
                <a:chExt cx="3217082" cy="3300803"/>
              </a:xfrm>
            </p:grpSpPr>
            <p:pic>
              <p:nvPicPr>
                <p:cNvPr id="44" name="圖片 43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9897" t="76149" r="13203" b="4821"/>
                <a:stretch/>
              </p:blipFill>
              <p:spPr>
                <a:xfrm>
                  <a:off x="9080540" y="2267512"/>
                  <a:ext cx="583174" cy="551556"/>
                </a:xfrm>
                <a:prstGeom prst="rect">
                  <a:avLst/>
                </a:prstGeom>
              </p:spPr>
            </p:pic>
            <p:pic>
              <p:nvPicPr>
                <p:cNvPr id="47" name="圖片 46"/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flipV="1">
                  <a:off x="8185589" y="2430574"/>
                  <a:ext cx="725654" cy="225433"/>
                </a:xfrm>
                <a:prstGeom prst="rect">
                  <a:avLst/>
                </a:prstGeom>
              </p:spPr>
            </p:pic>
            <p:pic>
              <p:nvPicPr>
                <p:cNvPr id="51" name="圖片 50"/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flipV="1">
                  <a:off x="8185589" y="4264769"/>
                  <a:ext cx="725654" cy="225433"/>
                </a:xfrm>
                <a:prstGeom prst="rect">
                  <a:avLst/>
                </a:prstGeom>
              </p:spPr>
            </p:pic>
            <p:pic>
              <p:nvPicPr>
                <p:cNvPr id="52" name="圖片 51"/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flipV="1">
                  <a:off x="8185589" y="5179821"/>
                  <a:ext cx="725654" cy="225433"/>
                </a:xfrm>
                <a:prstGeom prst="rect">
                  <a:avLst/>
                </a:prstGeom>
              </p:spPr>
            </p:pic>
            <p:pic>
              <p:nvPicPr>
                <p:cNvPr id="58" name="圖片 57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9897" t="76149" r="13203" b="4821"/>
                <a:stretch/>
              </p:blipFill>
              <p:spPr>
                <a:xfrm>
                  <a:off x="9089323" y="4102799"/>
                  <a:ext cx="583174" cy="551556"/>
                </a:xfrm>
                <a:prstGeom prst="rect">
                  <a:avLst/>
                </a:prstGeom>
              </p:spPr>
            </p:pic>
            <p:pic>
              <p:nvPicPr>
                <p:cNvPr id="59" name="圖片 58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9897" t="76149" r="13203" b="4821"/>
                <a:stretch/>
              </p:blipFill>
              <p:spPr>
                <a:xfrm>
                  <a:off x="9089323" y="5016759"/>
                  <a:ext cx="583174" cy="551556"/>
                </a:xfrm>
                <a:prstGeom prst="rect">
                  <a:avLst/>
                </a:prstGeom>
              </p:spPr>
            </p:pic>
            <p:sp>
              <p:nvSpPr>
                <p:cNvPr id="60" name="文字方塊 59"/>
                <p:cNvSpPr txBox="1"/>
                <p:nvPr/>
              </p:nvSpPr>
              <p:spPr>
                <a:xfrm>
                  <a:off x="9833011" y="2358624"/>
                  <a:ext cx="1569660" cy="369332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 rtlCol="0" anchor="t">
                  <a:spAutoFit/>
                </a:bodyPr>
                <a:lstStyle/>
                <a:p>
                  <a:r>
                    <a:rPr lang="zh-TW" altLang="en-US" b="1">
                      <a:latin typeface="Microsoft JhengHei UI"/>
                      <a:ea typeface="Microsoft JhengHei UI"/>
                    </a:rPr>
                    <a:t>面部雜訊過多</a:t>
                  </a:r>
                </a:p>
              </p:txBody>
            </p:sp>
            <p:sp>
              <p:nvSpPr>
                <p:cNvPr id="61" name="文字方塊 60"/>
                <p:cNvSpPr txBox="1"/>
                <p:nvPr/>
              </p:nvSpPr>
              <p:spPr>
                <a:xfrm>
                  <a:off x="9833011" y="4192819"/>
                  <a:ext cx="1569660" cy="369332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 rtlCol="0" anchor="t">
                  <a:spAutoFit/>
                </a:bodyPr>
                <a:lstStyle/>
                <a:p>
                  <a:r>
                    <a:rPr lang="zh-TW" altLang="en-US" b="1">
                      <a:latin typeface="Microsoft JhengHei UI"/>
                      <a:ea typeface="Microsoft JhengHei UI"/>
                    </a:rPr>
                    <a:t>面部雜訊過多</a:t>
                  </a:r>
                </a:p>
              </p:txBody>
            </p:sp>
            <p:sp>
              <p:nvSpPr>
                <p:cNvPr id="62" name="文字方塊 61"/>
                <p:cNvSpPr txBox="1"/>
                <p:nvPr/>
              </p:nvSpPr>
              <p:spPr>
                <a:xfrm>
                  <a:off x="9833011" y="5107871"/>
                  <a:ext cx="1338828" cy="369332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 rtlCol="0" anchor="t">
                  <a:spAutoFit/>
                </a:bodyPr>
                <a:lstStyle/>
                <a:p>
                  <a:r>
                    <a:rPr lang="zh-TW" altLang="en-US" b="1">
                      <a:latin typeface="Microsoft JhengHei UI"/>
                      <a:ea typeface="Microsoft JhengHei UI"/>
                    </a:rPr>
                    <a:t>非完整面部</a:t>
                  </a:r>
                </a:p>
              </p:txBody>
            </p:sp>
          </p:grpSp>
          <p:pic>
            <p:nvPicPr>
              <p:cNvPr id="65" name="圖片 64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V="1">
                <a:off x="8185589" y="561274"/>
                <a:ext cx="725654" cy="225433"/>
              </a:xfrm>
              <a:prstGeom prst="rect">
                <a:avLst/>
              </a:prstGeom>
            </p:spPr>
          </p:pic>
          <p:pic>
            <p:nvPicPr>
              <p:cNvPr id="66" name="圖片 65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9897" t="76149" r="13203" b="4821"/>
              <a:stretch/>
            </p:blipFill>
            <p:spPr>
              <a:xfrm>
                <a:off x="9089323" y="398212"/>
                <a:ext cx="583174" cy="551556"/>
              </a:xfrm>
              <a:prstGeom prst="rect">
                <a:avLst/>
              </a:prstGeom>
            </p:spPr>
          </p:pic>
          <p:sp>
            <p:nvSpPr>
              <p:cNvPr id="67" name="文字方塊 66"/>
              <p:cNvSpPr txBox="1"/>
              <p:nvPr/>
            </p:nvSpPr>
            <p:spPr>
              <a:xfrm>
                <a:off x="9833011" y="489324"/>
                <a:ext cx="1338828" cy="369332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 rtlCol="0" anchor="t">
                <a:spAutoFit/>
              </a:bodyPr>
              <a:lstStyle/>
              <a:p>
                <a:r>
                  <a:rPr lang="zh-TW" altLang="en-US" b="1">
                    <a:latin typeface="Microsoft JhengHei UI"/>
                    <a:ea typeface="Microsoft JhengHei UI"/>
                  </a:rPr>
                  <a:t>非完整面部</a:t>
                </a:r>
              </a:p>
            </p:txBody>
          </p:sp>
        </p:grpSp>
      </p:grpSp>
      <p:grpSp>
        <p:nvGrpSpPr>
          <p:cNvPr id="77" name="群組 76"/>
          <p:cNvGrpSpPr/>
          <p:nvPr/>
        </p:nvGrpSpPr>
        <p:grpSpPr>
          <a:xfrm>
            <a:off x="9892181" y="1426967"/>
            <a:ext cx="1738417" cy="4698621"/>
            <a:chOff x="9892187" y="1426969"/>
            <a:chExt cx="1847275" cy="4985612"/>
          </a:xfrm>
        </p:grpSpPr>
        <p:pic>
          <p:nvPicPr>
            <p:cNvPr id="69" name="圖片 6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9892187" y="1490300"/>
              <a:ext cx="725654" cy="230769"/>
            </a:xfrm>
            <a:prstGeom prst="rect">
              <a:avLst/>
            </a:prstGeom>
          </p:spPr>
        </p:pic>
        <p:pic>
          <p:nvPicPr>
            <p:cNvPr id="70" name="圖片 6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9892187" y="3353345"/>
              <a:ext cx="725654" cy="230769"/>
            </a:xfrm>
            <a:prstGeom prst="rect">
              <a:avLst/>
            </a:prstGeom>
          </p:spPr>
        </p:pic>
        <p:pic>
          <p:nvPicPr>
            <p:cNvPr id="71" name="圖片 7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9892187" y="6112531"/>
              <a:ext cx="725654" cy="230769"/>
            </a:xfrm>
            <a:prstGeom prst="rect">
              <a:avLst/>
            </a:prstGeom>
          </p:spPr>
        </p:pic>
        <p:sp>
          <p:nvSpPr>
            <p:cNvPr id="72" name="文字方塊 71"/>
            <p:cNvSpPr txBox="1"/>
            <p:nvPr/>
          </p:nvSpPr>
          <p:spPr>
            <a:xfrm>
              <a:off x="10695586" y="3272714"/>
              <a:ext cx="1043876" cy="369332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en-US" altLang="zh-TW">
                  <a:latin typeface="Arial"/>
                  <a:cs typeface="Arial"/>
                </a:rPr>
                <a:t>Surprise</a:t>
              </a:r>
              <a:endParaRPr lang="zh-TW" altLang="en-US">
                <a:latin typeface="Arial"/>
                <a:cs typeface="Arial"/>
              </a:endParaRPr>
            </a:p>
          </p:txBody>
        </p:sp>
        <p:sp>
          <p:nvSpPr>
            <p:cNvPr id="74" name="文字方塊 73"/>
            <p:cNvSpPr txBox="1"/>
            <p:nvPr/>
          </p:nvSpPr>
          <p:spPr>
            <a:xfrm>
              <a:off x="10695585" y="1426969"/>
              <a:ext cx="659155" cy="369332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en-US" altLang="zh-TW">
                  <a:latin typeface="Arial"/>
                  <a:cs typeface="Arial"/>
                </a:rPr>
                <a:t>Fear</a:t>
              </a:r>
              <a:endParaRPr lang="zh-TW" altLang="en-US">
                <a:latin typeface="Arial"/>
                <a:cs typeface="Arial"/>
              </a:endParaRPr>
            </a:p>
          </p:txBody>
        </p:sp>
        <p:sp>
          <p:nvSpPr>
            <p:cNvPr id="75" name="文字方塊 74"/>
            <p:cNvSpPr txBox="1"/>
            <p:nvPr/>
          </p:nvSpPr>
          <p:spPr>
            <a:xfrm>
              <a:off x="10788902" y="6043249"/>
              <a:ext cx="851515" cy="369332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en-US" altLang="zh-TW">
                  <a:latin typeface="Arial"/>
                  <a:cs typeface="Arial"/>
                </a:rPr>
                <a:t>Happy</a:t>
              </a:r>
              <a:endParaRPr lang="zh-TW" altLang="en-US">
                <a:latin typeface="Arial"/>
                <a:cs typeface="Arial"/>
              </a:endParaRPr>
            </a:p>
          </p:txBody>
        </p:sp>
      </p:grpSp>
      <p:grpSp>
        <p:nvGrpSpPr>
          <p:cNvPr id="81" name="群組 80"/>
          <p:cNvGrpSpPr/>
          <p:nvPr/>
        </p:nvGrpSpPr>
        <p:grpSpPr>
          <a:xfrm>
            <a:off x="5605712" y="145506"/>
            <a:ext cx="2254472" cy="6137900"/>
            <a:chOff x="5605710" y="145506"/>
            <a:chExt cx="2393017" cy="6513951"/>
          </a:xfrm>
        </p:grpSpPr>
        <p:grpSp>
          <p:nvGrpSpPr>
            <p:cNvPr id="19" name="群組 18"/>
            <p:cNvGrpSpPr/>
            <p:nvPr/>
          </p:nvGrpSpPr>
          <p:grpSpPr>
            <a:xfrm>
              <a:off x="7147055" y="145506"/>
              <a:ext cx="851672" cy="6513951"/>
              <a:chOff x="7155543" y="-189351"/>
              <a:chExt cx="957943" cy="7326759"/>
            </a:xfrm>
          </p:grpSpPr>
          <p:pic>
            <p:nvPicPr>
              <p:cNvPr id="5" name="圖片 4"/>
              <p:cNvPicPr>
                <a:picLocks noChangeAspect="1"/>
              </p:cNvPicPr>
              <p:nvPr/>
            </p:nvPicPr>
            <p:blipFill rotWithShape="1">
              <a:blip r:embed="rId2"/>
              <a:srcRect l="10498" t="7808" r="82810" b="81111"/>
              <a:stretch/>
            </p:blipFill>
            <p:spPr>
              <a:xfrm>
                <a:off x="7155543" y="-189351"/>
                <a:ext cx="957942" cy="1041989"/>
              </a:xfrm>
              <a:prstGeom prst="rect">
                <a:avLst/>
              </a:prstGeom>
            </p:spPr>
          </p:pic>
          <p:pic>
            <p:nvPicPr>
              <p:cNvPr id="6" name="圖片 5"/>
              <p:cNvPicPr>
                <a:picLocks noChangeAspect="1"/>
              </p:cNvPicPr>
              <p:nvPr/>
            </p:nvPicPr>
            <p:blipFill rotWithShape="1">
              <a:blip r:embed="rId2"/>
              <a:srcRect l="80901" t="5306" r="10735" b="82346"/>
              <a:stretch/>
            </p:blipFill>
            <p:spPr>
              <a:xfrm>
                <a:off x="7155544" y="3078696"/>
                <a:ext cx="957942" cy="928915"/>
              </a:xfrm>
              <a:prstGeom prst="rect">
                <a:avLst/>
              </a:prstGeom>
            </p:spPr>
          </p:pic>
          <p:pic>
            <p:nvPicPr>
              <p:cNvPr id="7" name="圖片 6"/>
              <p:cNvPicPr>
                <a:picLocks noChangeAspect="1"/>
              </p:cNvPicPr>
              <p:nvPr/>
            </p:nvPicPr>
            <p:blipFill rotWithShape="1">
              <a:blip r:embed="rId2"/>
              <a:srcRect l="10777" t="42331" r="81416" b="45669"/>
              <a:stretch/>
            </p:blipFill>
            <p:spPr>
              <a:xfrm>
                <a:off x="7155544" y="969429"/>
                <a:ext cx="957942" cy="967201"/>
              </a:xfrm>
              <a:prstGeom prst="rect">
                <a:avLst/>
              </a:prstGeom>
            </p:spPr>
          </p:pic>
          <p:pic>
            <p:nvPicPr>
              <p:cNvPr id="8" name="圖片 7"/>
              <p:cNvPicPr>
                <a:picLocks noChangeAspect="1"/>
              </p:cNvPicPr>
              <p:nvPr/>
            </p:nvPicPr>
            <p:blipFill rotWithShape="1">
              <a:blip r:embed="rId2"/>
              <a:srcRect l="9801" t="79587" r="80719" b="6406"/>
              <a:stretch/>
            </p:blipFill>
            <p:spPr>
              <a:xfrm>
                <a:off x="7155544" y="2042780"/>
                <a:ext cx="957942" cy="929766"/>
              </a:xfrm>
              <a:prstGeom prst="rect">
                <a:avLst/>
              </a:prstGeom>
            </p:spPr>
          </p:pic>
          <p:pic>
            <p:nvPicPr>
              <p:cNvPr id="9" name="圖片 8"/>
              <p:cNvPicPr>
                <a:picLocks noChangeAspect="1"/>
              </p:cNvPicPr>
              <p:nvPr/>
            </p:nvPicPr>
            <p:blipFill rotWithShape="1">
              <a:blip r:embed="rId2"/>
              <a:srcRect l="80560" t="86201" r="13919" b="5014"/>
              <a:stretch/>
            </p:blipFill>
            <p:spPr>
              <a:xfrm>
                <a:off x="7155544" y="6166634"/>
                <a:ext cx="928914" cy="970774"/>
              </a:xfrm>
              <a:prstGeom prst="rect">
                <a:avLst/>
              </a:prstGeom>
            </p:spPr>
          </p:pic>
          <p:pic>
            <p:nvPicPr>
              <p:cNvPr id="17" name="圖片 16"/>
              <p:cNvPicPr>
                <a:picLocks noChangeAspect="1"/>
              </p:cNvPicPr>
              <p:nvPr/>
            </p:nvPicPr>
            <p:blipFill rotWithShape="1">
              <a:blip r:embed="rId2"/>
              <a:srcRect l="73694" t="42192" r="21196" b="50296"/>
              <a:stretch/>
            </p:blipFill>
            <p:spPr>
              <a:xfrm>
                <a:off x="7155544" y="4108172"/>
                <a:ext cx="957942" cy="925045"/>
              </a:xfrm>
              <a:prstGeom prst="rect">
                <a:avLst/>
              </a:prstGeom>
            </p:spPr>
          </p:pic>
          <p:pic>
            <p:nvPicPr>
              <p:cNvPr id="18" name="圖片 17"/>
              <p:cNvPicPr>
                <a:picLocks noChangeAspect="1"/>
              </p:cNvPicPr>
              <p:nvPr/>
            </p:nvPicPr>
            <p:blipFill rotWithShape="1">
              <a:blip r:embed="rId2"/>
              <a:srcRect l="90584" t="43401" r="4604" b="49469"/>
              <a:stretch/>
            </p:blipFill>
            <p:spPr>
              <a:xfrm>
                <a:off x="7155544" y="5133777"/>
                <a:ext cx="957942" cy="932297"/>
              </a:xfrm>
              <a:prstGeom prst="rect">
                <a:avLst/>
              </a:prstGeom>
            </p:spPr>
          </p:pic>
        </p:grpSp>
        <p:pic>
          <p:nvPicPr>
            <p:cNvPr id="78" name="圖片 7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05710" y="3089474"/>
              <a:ext cx="1463600" cy="380815"/>
            </a:xfrm>
            <a:prstGeom prst="rect">
              <a:avLst/>
            </a:prstGeom>
          </p:spPr>
        </p:pic>
        <p:sp>
          <p:nvSpPr>
            <p:cNvPr id="79" name="文字方塊 78"/>
            <p:cNvSpPr txBox="1"/>
            <p:nvPr/>
          </p:nvSpPr>
          <p:spPr>
            <a:xfrm>
              <a:off x="5810586" y="4013115"/>
              <a:ext cx="1107996" cy="369332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zh-TW" altLang="en-US" b="1">
                  <a:latin typeface="Microsoft JhengHei UI"/>
                  <a:ea typeface="Microsoft JhengHei UI"/>
                </a:rPr>
                <a:t>擷取面部</a:t>
              </a:r>
            </a:p>
          </p:txBody>
        </p:sp>
        <p:pic>
          <p:nvPicPr>
            <p:cNvPr id="80" name="圖片 79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57" t="29151" r="17660" b="31368"/>
            <a:stretch/>
          </p:blipFill>
          <p:spPr>
            <a:xfrm>
              <a:off x="5779737" y="3610723"/>
              <a:ext cx="1138845" cy="370092"/>
            </a:xfrm>
            <a:prstGeom prst="rect">
              <a:avLst/>
            </a:prstGeom>
          </p:spPr>
        </p:pic>
      </p:grpSp>
      <p:sp>
        <p:nvSpPr>
          <p:cNvPr id="82" name="文字方塊 81"/>
          <p:cNvSpPr txBox="1"/>
          <p:nvPr/>
        </p:nvSpPr>
        <p:spPr>
          <a:xfrm>
            <a:off x="724724" y="416576"/>
            <a:ext cx="3416320" cy="52322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zh-TW" altLang="en-US" sz="2800" b="1">
                <a:latin typeface="Microsoft JhengHei UI"/>
                <a:ea typeface="Microsoft JhengHei UI"/>
              </a:rPr>
              <a:t>圖片爬取及處理流程</a:t>
            </a:r>
          </a:p>
        </p:txBody>
      </p:sp>
      <p:sp>
        <p:nvSpPr>
          <p:cNvPr id="83" name="文字方塊 82"/>
          <p:cNvSpPr txBox="1"/>
          <p:nvPr/>
        </p:nvSpPr>
        <p:spPr>
          <a:xfrm>
            <a:off x="594382" y="1285961"/>
            <a:ext cx="3672800" cy="338554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zh-TW" altLang="en-US" sz="1600">
                <a:latin typeface="Microsoft JhengHei UI"/>
                <a:ea typeface="Microsoft JhengHei UI"/>
              </a:rPr>
              <a:t>於公開圖庫按照情緒搜尋結果爬取圖片</a:t>
            </a:r>
          </a:p>
        </p:txBody>
      </p:sp>
      <p:grpSp>
        <p:nvGrpSpPr>
          <p:cNvPr id="21" name="群組 20"/>
          <p:cNvGrpSpPr/>
          <p:nvPr/>
        </p:nvGrpSpPr>
        <p:grpSpPr>
          <a:xfrm>
            <a:off x="1042562" y="4976809"/>
            <a:ext cx="3684679" cy="1268723"/>
            <a:chOff x="1072641" y="5257546"/>
            <a:chExt cx="3684679" cy="1268723"/>
          </a:xfrm>
        </p:grpSpPr>
        <p:pic>
          <p:nvPicPr>
            <p:cNvPr id="2" name="圖片 1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68062" y="5257546"/>
              <a:ext cx="989258" cy="1268723"/>
            </a:xfrm>
            <a:prstGeom prst="rect">
              <a:avLst/>
            </a:prstGeom>
          </p:spPr>
        </p:pic>
        <p:pic>
          <p:nvPicPr>
            <p:cNvPr id="3" name="圖片 2"/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227" t="21392" r="16069" b="26143"/>
            <a:stretch/>
          </p:blipFill>
          <p:spPr>
            <a:xfrm>
              <a:off x="1072641" y="5362672"/>
              <a:ext cx="2369172" cy="1046999"/>
            </a:xfrm>
            <a:prstGeom prst="rect">
              <a:avLst/>
            </a:prstGeom>
          </p:spPr>
        </p:pic>
      </p:grpSp>
      <p:grpSp>
        <p:nvGrpSpPr>
          <p:cNvPr id="73" name="群組 72">
            <a:extLst>
              <a:ext uri="{FF2B5EF4-FFF2-40B4-BE49-F238E27FC236}">
                <a16:creationId xmlns:a16="http://schemas.microsoft.com/office/drawing/2014/main" id="{86776F2B-95C5-8C4D-F30A-B6D113F4A320}"/>
              </a:ext>
            </a:extLst>
          </p:cNvPr>
          <p:cNvGrpSpPr/>
          <p:nvPr/>
        </p:nvGrpSpPr>
        <p:grpSpPr>
          <a:xfrm>
            <a:off x="761" y="6425542"/>
            <a:ext cx="12171989" cy="446745"/>
            <a:chOff x="6081" y="6423446"/>
            <a:chExt cx="12171989" cy="446745"/>
          </a:xfrm>
        </p:grpSpPr>
        <p:sp>
          <p:nvSpPr>
            <p:cNvPr id="84" name="五邊形 12">
              <a:extLst>
                <a:ext uri="{FF2B5EF4-FFF2-40B4-BE49-F238E27FC236}">
                  <a16:creationId xmlns:a16="http://schemas.microsoft.com/office/drawing/2014/main" id="{E80A091B-6D73-9CE8-4DDB-3B8F33E6BA64}"/>
                </a:ext>
              </a:extLst>
            </p:cNvPr>
            <p:cNvSpPr/>
            <p:nvPr/>
          </p:nvSpPr>
          <p:spPr>
            <a:xfrm>
              <a:off x="6081" y="6423448"/>
              <a:ext cx="1836000" cy="434551"/>
            </a:xfrm>
            <a:prstGeom prst="homePlate">
              <a:avLst/>
            </a:prstGeom>
            <a:solidFill>
              <a:srgbClr val="EEEB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85" name="＞形箭號 13">
              <a:extLst>
                <a:ext uri="{FF2B5EF4-FFF2-40B4-BE49-F238E27FC236}">
                  <a16:creationId xmlns:a16="http://schemas.microsoft.com/office/drawing/2014/main" id="{3E62FE81-554F-CDA2-E3E4-317E31770FCB}"/>
                </a:ext>
              </a:extLst>
            </p:cNvPr>
            <p:cNvSpPr/>
            <p:nvPr/>
          </p:nvSpPr>
          <p:spPr>
            <a:xfrm>
              <a:off x="1738909" y="6423447"/>
              <a:ext cx="1836000" cy="434552"/>
            </a:xfrm>
            <a:prstGeom prst="chevron">
              <a:avLst/>
            </a:prstGeom>
            <a:solidFill>
              <a:srgbClr val="EEEB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TW" b="1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Montserrat Light" charset="0"/>
              </a:endParaRPr>
            </a:p>
          </p:txBody>
        </p:sp>
        <p:sp>
          <p:nvSpPr>
            <p:cNvPr id="86" name="＞形箭號 14">
              <a:extLst>
                <a:ext uri="{FF2B5EF4-FFF2-40B4-BE49-F238E27FC236}">
                  <a16:creationId xmlns:a16="http://schemas.microsoft.com/office/drawing/2014/main" id="{F3B35F8A-3725-1E33-D091-651E34F1919D}"/>
                </a:ext>
              </a:extLst>
            </p:cNvPr>
            <p:cNvSpPr/>
            <p:nvPr/>
          </p:nvSpPr>
          <p:spPr>
            <a:xfrm>
              <a:off x="3460015" y="6435638"/>
              <a:ext cx="1836000" cy="434552"/>
            </a:xfrm>
            <a:prstGeom prst="chevron">
              <a:avLst/>
            </a:prstGeom>
            <a:solidFill>
              <a:srgbClr val="EEEB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TW" b="1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Montserrat Light" charset="0"/>
              </a:endParaRPr>
            </a:p>
          </p:txBody>
        </p:sp>
        <p:sp>
          <p:nvSpPr>
            <p:cNvPr id="87" name="＞形箭號 15">
              <a:extLst>
                <a:ext uri="{FF2B5EF4-FFF2-40B4-BE49-F238E27FC236}">
                  <a16:creationId xmlns:a16="http://schemas.microsoft.com/office/drawing/2014/main" id="{37B916F5-5C20-0AF6-0667-0B57E3DC0962}"/>
                </a:ext>
              </a:extLst>
            </p:cNvPr>
            <p:cNvSpPr/>
            <p:nvPr/>
          </p:nvSpPr>
          <p:spPr>
            <a:xfrm>
              <a:off x="5194136" y="6435639"/>
              <a:ext cx="1836000" cy="434552"/>
            </a:xfrm>
            <a:prstGeom prst="chevron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b="1">
                  <a:solidFill>
                    <a:schemeClr val="tx1"/>
                  </a:solidFill>
                  <a:latin typeface="Microsoft JhengHei UI" panose="020B0604030504040204" pitchFamily="34" charset="-120"/>
                  <a:ea typeface="Microsoft JhengHei UI" panose="020B0604030504040204" pitchFamily="34" charset="-120"/>
                  <a:cs typeface="Montserrat Light" charset="0"/>
                </a:rPr>
                <a:t>資料預處理</a:t>
              </a:r>
              <a:endParaRPr lang="en-US" altLang="zh-TW" b="1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Montserrat Light" charset="0"/>
              </a:endParaRPr>
            </a:p>
          </p:txBody>
        </p:sp>
        <p:sp>
          <p:nvSpPr>
            <p:cNvPr id="88" name="＞形箭號 16">
              <a:extLst>
                <a:ext uri="{FF2B5EF4-FFF2-40B4-BE49-F238E27FC236}">
                  <a16:creationId xmlns:a16="http://schemas.microsoft.com/office/drawing/2014/main" id="{0E5EB2D1-B676-05A6-158B-B10C039569E8}"/>
                </a:ext>
              </a:extLst>
            </p:cNvPr>
            <p:cNvSpPr/>
            <p:nvPr/>
          </p:nvSpPr>
          <p:spPr>
            <a:xfrm>
              <a:off x="6914178" y="6423446"/>
              <a:ext cx="1836000" cy="434552"/>
            </a:xfrm>
            <a:prstGeom prst="chevron">
              <a:avLst/>
            </a:prstGeom>
            <a:solidFill>
              <a:srgbClr val="EEEB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89" name="＞形箭號 17">
              <a:extLst>
                <a:ext uri="{FF2B5EF4-FFF2-40B4-BE49-F238E27FC236}">
                  <a16:creationId xmlns:a16="http://schemas.microsoft.com/office/drawing/2014/main" id="{3D35306F-24DE-D39C-2AA4-7EDBAF684184}"/>
                </a:ext>
              </a:extLst>
            </p:cNvPr>
            <p:cNvSpPr/>
            <p:nvPr/>
          </p:nvSpPr>
          <p:spPr>
            <a:xfrm>
              <a:off x="8622028" y="6435637"/>
              <a:ext cx="1836000" cy="434552"/>
            </a:xfrm>
            <a:prstGeom prst="chevron">
              <a:avLst/>
            </a:prstGeom>
            <a:solidFill>
              <a:srgbClr val="EEEB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90" name="＞形箭號 20">
              <a:extLst>
                <a:ext uri="{FF2B5EF4-FFF2-40B4-BE49-F238E27FC236}">
                  <a16:creationId xmlns:a16="http://schemas.microsoft.com/office/drawing/2014/main" id="{132AA75A-AFF3-3713-50D0-CCD77BA0F1AF}"/>
                </a:ext>
              </a:extLst>
            </p:cNvPr>
            <p:cNvSpPr/>
            <p:nvPr/>
          </p:nvSpPr>
          <p:spPr>
            <a:xfrm>
              <a:off x="10342070" y="6435637"/>
              <a:ext cx="1836000" cy="434552"/>
            </a:xfrm>
            <a:prstGeom prst="chevron">
              <a:avLst/>
            </a:prstGeom>
            <a:solidFill>
              <a:srgbClr val="EEEB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19382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圖片 3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4110" y="2824760"/>
            <a:ext cx="1324160" cy="1428949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3410622" y="502118"/>
            <a:ext cx="5363351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zh-TW" altLang="en-US" sz="2800" b="1">
                <a:latin typeface="Microsoft JhengHei UI"/>
                <a:ea typeface="Microsoft JhengHei UI"/>
              </a:rPr>
              <a:t>資料集整理為三大類、不同用途</a:t>
            </a:r>
          </a:p>
        </p:txBody>
      </p:sp>
      <p:sp>
        <p:nvSpPr>
          <p:cNvPr id="7" name="文字方塊 6"/>
          <p:cNvSpPr txBox="1"/>
          <p:nvPr/>
        </p:nvSpPr>
        <p:spPr>
          <a:xfrm>
            <a:off x="1217267" y="1805758"/>
            <a:ext cx="2714205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zh-TW" altLang="en-US" b="1">
                <a:latin typeface="Microsoft JhengHei UI"/>
                <a:ea typeface="Microsoft JhengHei UI"/>
              </a:rPr>
              <a:t>第一類 </a:t>
            </a:r>
            <a:r>
              <a:rPr lang="en-US" altLang="zh-TW" b="1">
                <a:latin typeface="Microsoft JhengHei UI"/>
                <a:ea typeface="Microsoft JhengHei UI"/>
              </a:rPr>
              <a:t>–</a:t>
            </a:r>
            <a:r>
              <a:rPr lang="zh-TW" altLang="en-US" b="1">
                <a:latin typeface="Microsoft JhengHei UI"/>
                <a:ea typeface="Microsoft JhengHei UI"/>
              </a:rPr>
              <a:t> 情緒模型資料集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4312373" y="1805758"/>
            <a:ext cx="3406702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zh-TW" altLang="en-US" b="1">
                <a:latin typeface="Microsoft JhengHei UI"/>
                <a:ea typeface="Microsoft JhengHei UI"/>
              </a:rPr>
              <a:t>第二類 </a:t>
            </a:r>
            <a:r>
              <a:rPr lang="en-US" altLang="zh-TW" b="1">
                <a:latin typeface="Microsoft JhengHei UI"/>
                <a:ea typeface="Microsoft JhengHei UI"/>
              </a:rPr>
              <a:t>–</a:t>
            </a:r>
            <a:r>
              <a:rPr lang="zh-TW" altLang="en-US" b="1">
                <a:latin typeface="Microsoft JhengHei UI"/>
                <a:ea typeface="Microsoft JhengHei UI"/>
              </a:rPr>
              <a:t> 年紀/性別模型資料集</a:t>
            </a:r>
          </a:p>
        </p:txBody>
      </p:sp>
      <p:sp>
        <p:nvSpPr>
          <p:cNvPr id="9" name="文字方塊 8"/>
          <p:cNvSpPr txBox="1"/>
          <p:nvPr/>
        </p:nvSpPr>
        <p:spPr>
          <a:xfrm>
            <a:off x="8211042" y="1805758"/>
            <a:ext cx="2714205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zh-TW" altLang="en-US" b="1">
                <a:latin typeface="Microsoft JhengHei UI"/>
                <a:ea typeface="Microsoft JhengHei UI"/>
              </a:rPr>
              <a:t>第三類 </a:t>
            </a:r>
            <a:r>
              <a:rPr lang="en-US" altLang="zh-TW" b="1">
                <a:latin typeface="Microsoft JhengHei UI"/>
                <a:ea typeface="Microsoft JhengHei UI"/>
              </a:rPr>
              <a:t>–</a:t>
            </a:r>
            <a:r>
              <a:rPr lang="zh-TW" altLang="en-US" b="1">
                <a:latin typeface="Microsoft JhengHei UI"/>
                <a:ea typeface="Microsoft JhengHei UI"/>
              </a:rPr>
              <a:t> 增加樣本多樣性</a:t>
            </a:r>
          </a:p>
        </p:txBody>
      </p:sp>
      <p:grpSp>
        <p:nvGrpSpPr>
          <p:cNvPr id="26" name="群組 25"/>
          <p:cNvGrpSpPr/>
          <p:nvPr/>
        </p:nvGrpSpPr>
        <p:grpSpPr>
          <a:xfrm>
            <a:off x="1912728" y="2906695"/>
            <a:ext cx="1672701" cy="2957679"/>
            <a:chOff x="2315788" y="3012865"/>
            <a:chExt cx="1672701" cy="2957679"/>
          </a:xfrm>
        </p:grpSpPr>
        <p:pic>
          <p:nvPicPr>
            <p:cNvPr id="10" name="圖片 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15788" y="5131236"/>
              <a:ext cx="419100" cy="419100"/>
            </a:xfrm>
            <a:prstGeom prst="rect">
              <a:avLst/>
            </a:prstGeom>
          </p:spPr>
        </p:pic>
        <p:pic>
          <p:nvPicPr>
            <p:cNvPr id="11" name="圖片 1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15788" y="4710165"/>
              <a:ext cx="419100" cy="419100"/>
            </a:xfrm>
            <a:prstGeom prst="rect">
              <a:avLst/>
            </a:prstGeom>
          </p:spPr>
        </p:pic>
        <p:pic>
          <p:nvPicPr>
            <p:cNvPr id="12" name="圖片 1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15788" y="5551444"/>
              <a:ext cx="419100" cy="419100"/>
            </a:xfrm>
            <a:prstGeom prst="rect">
              <a:avLst/>
            </a:prstGeom>
          </p:spPr>
        </p:pic>
        <p:pic>
          <p:nvPicPr>
            <p:cNvPr id="13" name="圖片 1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15788" y="4278931"/>
              <a:ext cx="419100" cy="419100"/>
            </a:xfrm>
            <a:prstGeom prst="rect">
              <a:avLst/>
            </a:prstGeom>
          </p:spPr>
        </p:pic>
        <p:pic>
          <p:nvPicPr>
            <p:cNvPr id="14" name="圖片 13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15788" y="3431965"/>
              <a:ext cx="419100" cy="419100"/>
            </a:xfrm>
            <a:prstGeom prst="rect">
              <a:avLst/>
            </a:prstGeom>
          </p:spPr>
        </p:pic>
        <p:pic>
          <p:nvPicPr>
            <p:cNvPr id="15" name="圖片 14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15788" y="3851065"/>
              <a:ext cx="419100" cy="419100"/>
            </a:xfrm>
            <a:prstGeom prst="rect">
              <a:avLst/>
            </a:prstGeom>
          </p:spPr>
        </p:pic>
        <p:pic>
          <p:nvPicPr>
            <p:cNvPr id="16" name="圖片 15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15788" y="3012865"/>
              <a:ext cx="419100" cy="419100"/>
            </a:xfrm>
            <a:prstGeom prst="rect">
              <a:avLst/>
            </a:prstGeom>
          </p:spPr>
        </p:pic>
        <p:sp>
          <p:nvSpPr>
            <p:cNvPr id="17" name="文字方塊 16"/>
            <p:cNvSpPr txBox="1"/>
            <p:nvPr/>
          </p:nvSpPr>
          <p:spPr>
            <a:xfrm>
              <a:off x="2769902" y="3091786"/>
              <a:ext cx="764953" cy="323165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en-US" altLang="zh-TW" sz="1500" b="1">
                  <a:latin typeface="Microsoft JhengHei UI"/>
                  <a:ea typeface="Microsoft JhengHei UI"/>
                </a:rPr>
                <a:t>Angry</a:t>
              </a:r>
              <a:endParaRPr lang="zh-TW" altLang="en-US" sz="1500" b="1">
                <a:latin typeface="Microsoft JhengHei UI"/>
                <a:ea typeface="Microsoft JhengHei UI"/>
              </a:endParaRPr>
            </a:p>
          </p:txBody>
        </p:sp>
        <p:sp>
          <p:nvSpPr>
            <p:cNvPr id="18" name="文字方塊 17"/>
            <p:cNvSpPr txBox="1"/>
            <p:nvPr/>
          </p:nvSpPr>
          <p:spPr>
            <a:xfrm>
              <a:off x="2776958" y="3489719"/>
              <a:ext cx="1211531" cy="323165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altLang="zh-TW" sz="1500" b="1">
                  <a:latin typeface="Microsoft JhengHei UI"/>
                  <a:ea typeface="Microsoft JhengHei UI"/>
                </a:rPr>
                <a:t>Disgust</a:t>
              </a:r>
              <a:endParaRPr lang="zh-TW" altLang="en-US" sz="1500" b="1">
                <a:latin typeface="Microsoft JhengHei UI"/>
                <a:ea typeface="Microsoft JhengHei UI"/>
              </a:endParaRPr>
            </a:p>
          </p:txBody>
        </p:sp>
        <p:sp>
          <p:nvSpPr>
            <p:cNvPr id="19" name="文字方塊 18"/>
            <p:cNvSpPr txBox="1"/>
            <p:nvPr/>
          </p:nvSpPr>
          <p:spPr>
            <a:xfrm>
              <a:off x="2775772" y="3922930"/>
              <a:ext cx="582211" cy="323165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en-US" altLang="zh-TW" sz="1500" b="1">
                  <a:latin typeface="Microsoft JhengHei UI"/>
                  <a:ea typeface="Microsoft JhengHei UI"/>
                </a:rPr>
                <a:t>Fear</a:t>
              </a:r>
              <a:endParaRPr lang="zh-TW" altLang="en-US" sz="1500" b="1">
                <a:latin typeface="Microsoft JhengHei UI"/>
                <a:ea typeface="Microsoft JhengHei UI"/>
              </a:endParaRPr>
            </a:p>
          </p:txBody>
        </p:sp>
        <p:sp>
          <p:nvSpPr>
            <p:cNvPr id="20" name="文字方塊 19"/>
            <p:cNvSpPr txBox="1"/>
            <p:nvPr/>
          </p:nvSpPr>
          <p:spPr>
            <a:xfrm>
              <a:off x="2769970" y="4340272"/>
              <a:ext cx="798617" cy="323165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en-US" altLang="zh-TW" sz="1500" b="1">
                  <a:latin typeface="Microsoft JhengHei UI"/>
                  <a:ea typeface="Microsoft JhengHei UI"/>
                </a:rPr>
                <a:t>Happy</a:t>
              </a:r>
              <a:endParaRPr lang="zh-TW" altLang="en-US" sz="1500" b="1">
                <a:latin typeface="Microsoft JhengHei UI"/>
                <a:ea typeface="Microsoft JhengHei UI"/>
              </a:endParaRPr>
            </a:p>
          </p:txBody>
        </p:sp>
        <p:sp>
          <p:nvSpPr>
            <p:cNvPr id="21" name="文字方塊 20"/>
            <p:cNvSpPr txBox="1"/>
            <p:nvPr/>
          </p:nvSpPr>
          <p:spPr>
            <a:xfrm>
              <a:off x="2764501" y="4773455"/>
              <a:ext cx="529312" cy="323165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en-US" altLang="zh-TW" sz="1500" b="1">
                  <a:latin typeface="Microsoft JhengHei UI"/>
                  <a:ea typeface="Microsoft JhengHei UI"/>
                </a:rPr>
                <a:t>Sad</a:t>
              </a:r>
              <a:endParaRPr lang="zh-TW" altLang="en-US" sz="1500" b="1">
                <a:latin typeface="Microsoft JhengHei UI"/>
                <a:ea typeface="Microsoft JhengHei UI"/>
              </a:endParaRPr>
            </a:p>
          </p:txBody>
        </p:sp>
        <p:sp>
          <p:nvSpPr>
            <p:cNvPr id="22" name="文字方塊 21"/>
            <p:cNvSpPr txBox="1"/>
            <p:nvPr/>
          </p:nvSpPr>
          <p:spPr>
            <a:xfrm>
              <a:off x="2754605" y="5191121"/>
              <a:ext cx="947695" cy="323165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en-US" altLang="zh-TW" sz="1500" b="1">
                  <a:latin typeface="Microsoft JhengHei UI"/>
                  <a:ea typeface="Microsoft JhengHei UI"/>
                </a:rPr>
                <a:t>Surprise</a:t>
              </a:r>
              <a:endParaRPr lang="zh-TW" altLang="en-US" sz="1500" b="1">
                <a:latin typeface="Microsoft JhengHei UI"/>
                <a:ea typeface="Microsoft JhengHei UI"/>
              </a:endParaRPr>
            </a:p>
          </p:txBody>
        </p:sp>
        <p:sp>
          <p:nvSpPr>
            <p:cNvPr id="23" name="文字方塊 22"/>
            <p:cNvSpPr txBox="1"/>
            <p:nvPr/>
          </p:nvSpPr>
          <p:spPr>
            <a:xfrm>
              <a:off x="2754605" y="5608787"/>
              <a:ext cx="883575" cy="323165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en-US" altLang="zh-TW" sz="1500" b="1">
                  <a:latin typeface="Microsoft JhengHei UI"/>
                  <a:ea typeface="Microsoft JhengHei UI"/>
                </a:rPr>
                <a:t>Neutral</a:t>
              </a:r>
              <a:endParaRPr lang="zh-TW" altLang="en-US" sz="1500" b="1">
                <a:latin typeface="Microsoft JhengHei UI"/>
                <a:ea typeface="Microsoft JhengHei UI"/>
              </a:endParaRPr>
            </a:p>
          </p:txBody>
        </p:sp>
      </p:grpSp>
      <p:sp>
        <p:nvSpPr>
          <p:cNvPr id="32" name="文字方塊 31"/>
          <p:cNvSpPr txBox="1"/>
          <p:nvPr/>
        </p:nvSpPr>
        <p:spPr>
          <a:xfrm>
            <a:off x="1265103" y="2145055"/>
            <a:ext cx="2714205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zh-TW" altLang="en-US" sz="1200">
                <a:latin typeface="Microsoft JhengHei UI"/>
                <a:ea typeface="Microsoft JhengHei UI"/>
              </a:rPr>
              <a:t>使用</a:t>
            </a:r>
            <a:r>
              <a:rPr lang="en-US" altLang="zh-TW" sz="1200" b="1">
                <a:solidFill>
                  <a:srgbClr val="FF0000"/>
                </a:solidFill>
                <a:latin typeface="Microsoft JhengHei UI"/>
                <a:ea typeface="Microsoft JhengHei UI"/>
              </a:rPr>
              <a:t>CK+</a:t>
            </a:r>
            <a:r>
              <a:rPr lang="zh-TW" altLang="en-US" sz="1200">
                <a:latin typeface="Microsoft JhengHei UI"/>
                <a:ea typeface="Microsoft JhengHei UI"/>
              </a:rPr>
              <a:t>、</a:t>
            </a:r>
            <a:r>
              <a:rPr lang="en-US" altLang="zh-TW" sz="1200" b="1">
                <a:solidFill>
                  <a:srgbClr val="FF0000"/>
                </a:solidFill>
                <a:latin typeface="Microsoft JhengHei UI"/>
                <a:ea typeface="Microsoft JhengHei UI"/>
              </a:rPr>
              <a:t>FER-2013</a:t>
            </a:r>
            <a:r>
              <a:rPr lang="en-US" altLang="zh-TW" sz="1200">
                <a:latin typeface="Microsoft JhengHei UI"/>
                <a:ea typeface="Microsoft JhengHei UI"/>
              </a:rPr>
              <a:t> </a:t>
            </a:r>
            <a:r>
              <a:rPr lang="zh-TW" altLang="en-US" sz="1200">
                <a:latin typeface="Microsoft JhengHei UI"/>
                <a:ea typeface="Microsoft JhengHei UI"/>
              </a:rPr>
              <a:t>，按照欲分析的七個情緒分類</a:t>
            </a:r>
          </a:p>
        </p:txBody>
      </p:sp>
      <p:sp>
        <p:nvSpPr>
          <p:cNvPr id="33" name="文字方塊 32"/>
          <p:cNvSpPr txBox="1"/>
          <p:nvPr/>
        </p:nvSpPr>
        <p:spPr>
          <a:xfrm>
            <a:off x="4611297" y="2144810"/>
            <a:ext cx="2834520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zh-TW" altLang="en-US" sz="1200">
                <a:latin typeface="Microsoft JhengHei UI"/>
                <a:ea typeface="Microsoft JhengHei UI"/>
              </a:rPr>
              <a:t>使用</a:t>
            </a:r>
            <a:r>
              <a:rPr lang="en-US" altLang="zh-TW" sz="1200" b="1">
                <a:solidFill>
                  <a:srgbClr val="FF0000"/>
                </a:solidFill>
                <a:latin typeface="Microsoft JhengHei UI"/>
                <a:ea typeface="Microsoft JhengHei UI"/>
              </a:rPr>
              <a:t>AAF</a:t>
            </a:r>
            <a:r>
              <a:rPr lang="zh-TW" altLang="en-US" sz="1200">
                <a:latin typeface="Microsoft JhengHei UI"/>
                <a:ea typeface="Microsoft JhengHei UI"/>
              </a:rPr>
              <a:t>、</a:t>
            </a:r>
            <a:r>
              <a:rPr lang="en-US" altLang="zh-TW" sz="1200" b="1">
                <a:solidFill>
                  <a:srgbClr val="FF0000"/>
                </a:solidFill>
                <a:latin typeface="Microsoft JhengHei UI"/>
                <a:ea typeface="Microsoft JhengHei UI"/>
              </a:rPr>
              <a:t>UTK</a:t>
            </a:r>
            <a:r>
              <a:rPr lang="en-US" altLang="zh-TW" sz="1200">
                <a:latin typeface="Microsoft JhengHei UI"/>
                <a:ea typeface="Microsoft JhengHei UI"/>
              </a:rPr>
              <a:t> </a:t>
            </a:r>
            <a:r>
              <a:rPr lang="zh-TW" altLang="en-US" sz="1200">
                <a:latin typeface="Microsoft JhengHei UI"/>
                <a:ea typeface="Microsoft JhengHei UI"/>
              </a:rPr>
              <a:t>，保留亞洲人臉後標註年齡及性別</a:t>
            </a:r>
          </a:p>
        </p:txBody>
      </p:sp>
      <p:pic>
        <p:nvPicPr>
          <p:cNvPr id="45" name="圖片 4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21197" y="2824760"/>
            <a:ext cx="1893896" cy="2306851"/>
          </a:xfrm>
          <a:prstGeom prst="rect">
            <a:avLst/>
          </a:prstGeom>
        </p:spPr>
      </p:pic>
      <p:sp>
        <p:nvSpPr>
          <p:cNvPr id="46" name="文字方塊 45"/>
          <p:cNvSpPr txBox="1"/>
          <p:nvPr/>
        </p:nvSpPr>
        <p:spPr>
          <a:xfrm>
            <a:off x="8211042" y="2144810"/>
            <a:ext cx="2714205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zh-TW" altLang="en-US" sz="1200">
                <a:latin typeface="Microsoft JhengHei UI"/>
                <a:ea typeface="Microsoft JhengHei UI"/>
              </a:rPr>
              <a:t>使用</a:t>
            </a:r>
            <a:r>
              <a:rPr lang="zh-TW" altLang="en-US" sz="1200" b="1">
                <a:solidFill>
                  <a:srgbClr val="FF0000"/>
                </a:solidFill>
                <a:latin typeface="Microsoft JhengHei UI"/>
                <a:ea typeface="Microsoft JhengHei UI"/>
              </a:rPr>
              <a:t>爬蟲取得</a:t>
            </a:r>
            <a:r>
              <a:rPr lang="zh-TW" altLang="en-US" sz="1200">
                <a:latin typeface="Microsoft JhengHei UI"/>
                <a:ea typeface="Microsoft JhengHei UI"/>
              </a:rPr>
              <a:t>的資料，分類為七個情緒並將亞洲人臉另外分出標記年齡及性別</a:t>
            </a:r>
          </a:p>
        </p:txBody>
      </p:sp>
      <p:sp>
        <p:nvSpPr>
          <p:cNvPr id="51" name="矩形 50"/>
          <p:cNvSpPr/>
          <p:nvPr/>
        </p:nvSpPr>
        <p:spPr>
          <a:xfrm>
            <a:off x="4315935" y="4561056"/>
            <a:ext cx="2663207" cy="1153944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35" name="群組 34">
            <a:extLst>
              <a:ext uri="{FF2B5EF4-FFF2-40B4-BE49-F238E27FC236}">
                <a16:creationId xmlns:a16="http://schemas.microsoft.com/office/drawing/2014/main" id="{86776F2B-95C5-8C4D-F30A-B6D113F4A320}"/>
              </a:ext>
            </a:extLst>
          </p:cNvPr>
          <p:cNvGrpSpPr/>
          <p:nvPr/>
        </p:nvGrpSpPr>
        <p:grpSpPr>
          <a:xfrm>
            <a:off x="761" y="6425542"/>
            <a:ext cx="12171989" cy="446745"/>
            <a:chOff x="6081" y="6423446"/>
            <a:chExt cx="12171989" cy="446745"/>
          </a:xfrm>
        </p:grpSpPr>
        <p:sp>
          <p:nvSpPr>
            <p:cNvPr id="36" name="五邊形 12">
              <a:extLst>
                <a:ext uri="{FF2B5EF4-FFF2-40B4-BE49-F238E27FC236}">
                  <a16:creationId xmlns:a16="http://schemas.microsoft.com/office/drawing/2014/main" id="{E80A091B-6D73-9CE8-4DDB-3B8F33E6BA64}"/>
                </a:ext>
              </a:extLst>
            </p:cNvPr>
            <p:cNvSpPr/>
            <p:nvPr/>
          </p:nvSpPr>
          <p:spPr>
            <a:xfrm>
              <a:off x="6081" y="6423448"/>
              <a:ext cx="1836000" cy="434551"/>
            </a:xfrm>
            <a:prstGeom prst="homePlate">
              <a:avLst/>
            </a:prstGeom>
            <a:solidFill>
              <a:srgbClr val="EEEB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37" name="＞形箭號 13">
              <a:extLst>
                <a:ext uri="{FF2B5EF4-FFF2-40B4-BE49-F238E27FC236}">
                  <a16:creationId xmlns:a16="http://schemas.microsoft.com/office/drawing/2014/main" id="{3E62FE81-554F-CDA2-E3E4-317E31770FCB}"/>
                </a:ext>
              </a:extLst>
            </p:cNvPr>
            <p:cNvSpPr/>
            <p:nvPr/>
          </p:nvSpPr>
          <p:spPr>
            <a:xfrm>
              <a:off x="1738909" y="6423447"/>
              <a:ext cx="1836000" cy="434552"/>
            </a:xfrm>
            <a:prstGeom prst="chevron">
              <a:avLst/>
            </a:prstGeom>
            <a:solidFill>
              <a:srgbClr val="EEEB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TW" b="1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Montserrat Light" charset="0"/>
              </a:endParaRPr>
            </a:p>
          </p:txBody>
        </p:sp>
        <p:sp>
          <p:nvSpPr>
            <p:cNvPr id="38" name="＞形箭號 14">
              <a:extLst>
                <a:ext uri="{FF2B5EF4-FFF2-40B4-BE49-F238E27FC236}">
                  <a16:creationId xmlns:a16="http://schemas.microsoft.com/office/drawing/2014/main" id="{F3B35F8A-3725-1E33-D091-651E34F1919D}"/>
                </a:ext>
              </a:extLst>
            </p:cNvPr>
            <p:cNvSpPr/>
            <p:nvPr/>
          </p:nvSpPr>
          <p:spPr>
            <a:xfrm>
              <a:off x="3460015" y="6435638"/>
              <a:ext cx="1836000" cy="434552"/>
            </a:xfrm>
            <a:prstGeom prst="chevron">
              <a:avLst/>
            </a:prstGeom>
            <a:solidFill>
              <a:srgbClr val="EEEB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TW" b="1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Montserrat Light" charset="0"/>
              </a:endParaRPr>
            </a:p>
          </p:txBody>
        </p:sp>
        <p:sp>
          <p:nvSpPr>
            <p:cNvPr id="39" name="＞形箭號 15">
              <a:extLst>
                <a:ext uri="{FF2B5EF4-FFF2-40B4-BE49-F238E27FC236}">
                  <a16:creationId xmlns:a16="http://schemas.microsoft.com/office/drawing/2014/main" id="{37B916F5-5C20-0AF6-0667-0B57E3DC0962}"/>
                </a:ext>
              </a:extLst>
            </p:cNvPr>
            <p:cNvSpPr/>
            <p:nvPr/>
          </p:nvSpPr>
          <p:spPr>
            <a:xfrm>
              <a:off x="5194136" y="6435639"/>
              <a:ext cx="1836000" cy="434552"/>
            </a:xfrm>
            <a:prstGeom prst="chevron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b="1">
                  <a:solidFill>
                    <a:schemeClr val="tx1"/>
                  </a:solidFill>
                  <a:latin typeface="Microsoft JhengHei UI" panose="020B0604030504040204" pitchFamily="34" charset="-120"/>
                  <a:ea typeface="Microsoft JhengHei UI" panose="020B0604030504040204" pitchFamily="34" charset="-120"/>
                  <a:cs typeface="Montserrat Light" charset="0"/>
                </a:rPr>
                <a:t>資料預處理</a:t>
              </a:r>
              <a:endParaRPr lang="en-US" altLang="zh-TW" b="1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Montserrat Light" charset="0"/>
              </a:endParaRPr>
            </a:p>
          </p:txBody>
        </p:sp>
        <p:sp>
          <p:nvSpPr>
            <p:cNvPr id="40" name="＞形箭號 16">
              <a:extLst>
                <a:ext uri="{FF2B5EF4-FFF2-40B4-BE49-F238E27FC236}">
                  <a16:creationId xmlns:a16="http://schemas.microsoft.com/office/drawing/2014/main" id="{0E5EB2D1-B676-05A6-158B-B10C039569E8}"/>
                </a:ext>
              </a:extLst>
            </p:cNvPr>
            <p:cNvSpPr/>
            <p:nvPr/>
          </p:nvSpPr>
          <p:spPr>
            <a:xfrm>
              <a:off x="6914178" y="6423446"/>
              <a:ext cx="1836000" cy="434552"/>
            </a:xfrm>
            <a:prstGeom prst="chevron">
              <a:avLst/>
            </a:prstGeom>
            <a:solidFill>
              <a:srgbClr val="EEEB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41" name="＞形箭號 17">
              <a:extLst>
                <a:ext uri="{FF2B5EF4-FFF2-40B4-BE49-F238E27FC236}">
                  <a16:creationId xmlns:a16="http://schemas.microsoft.com/office/drawing/2014/main" id="{3D35306F-24DE-D39C-2AA4-7EDBAF684184}"/>
                </a:ext>
              </a:extLst>
            </p:cNvPr>
            <p:cNvSpPr/>
            <p:nvPr/>
          </p:nvSpPr>
          <p:spPr>
            <a:xfrm>
              <a:off x="8622028" y="6435637"/>
              <a:ext cx="1836000" cy="434552"/>
            </a:xfrm>
            <a:prstGeom prst="chevron">
              <a:avLst/>
            </a:prstGeom>
            <a:solidFill>
              <a:srgbClr val="EEEB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42" name="＞形箭號 20">
              <a:extLst>
                <a:ext uri="{FF2B5EF4-FFF2-40B4-BE49-F238E27FC236}">
                  <a16:creationId xmlns:a16="http://schemas.microsoft.com/office/drawing/2014/main" id="{132AA75A-AFF3-3713-50D0-CCD77BA0F1AF}"/>
                </a:ext>
              </a:extLst>
            </p:cNvPr>
            <p:cNvSpPr/>
            <p:nvPr/>
          </p:nvSpPr>
          <p:spPr>
            <a:xfrm>
              <a:off x="10342070" y="6435637"/>
              <a:ext cx="1836000" cy="434552"/>
            </a:xfrm>
            <a:prstGeom prst="chevron">
              <a:avLst/>
            </a:prstGeom>
            <a:solidFill>
              <a:srgbClr val="EEEB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43" name="圖片版面配置區 8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87" b="2387"/>
          <a:stretch>
            <a:fillRect/>
          </a:stretch>
        </p:blipFill>
        <p:spPr>
          <a:xfrm>
            <a:off x="10209402" y="132367"/>
            <a:ext cx="901216" cy="901215"/>
          </a:xfrm>
          <a:custGeom>
            <a:avLst/>
            <a:gdLst>
              <a:gd name="connsiteX0" fmla="*/ 927100 w 1854200"/>
              <a:gd name="connsiteY0" fmla="*/ 0 h 1854198"/>
              <a:gd name="connsiteX1" fmla="*/ 1854200 w 1854200"/>
              <a:gd name="connsiteY1" fmla="*/ 927099 h 1854198"/>
              <a:gd name="connsiteX2" fmla="*/ 927100 w 1854200"/>
              <a:gd name="connsiteY2" fmla="*/ 1854198 h 1854198"/>
              <a:gd name="connsiteX3" fmla="*/ 0 w 1854200"/>
              <a:gd name="connsiteY3" fmla="*/ 927099 h 1854198"/>
              <a:gd name="connsiteX4" fmla="*/ 927100 w 1854200"/>
              <a:gd name="connsiteY4" fmla="*/ 0 h 1854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54200" h="1854198">
                <a:moveTo>
                  <a:pt x="927100" y="0"/>
                </a:moveTo>
                <a:cubicBezTo>
                  <a:pt x="1439123" y="0"/>
                  <a:pt x="1854200" y="415076"/>
                  <a:pt x="1854200" y="927099"/>
                </a:cubicBezTo>
                <a:cubicBezTo>
                  <a:pt x="1854200" y="1439122"/>
                  <a:pt x="1439123" y="1854198"/>
                  <a:pt x="927100" y="1854198"/>
                </a:cubicBezTo>
                <a:cubicBezTo>
                  <a:pt x="415077" y="1854198"/>
                  <a:pt x="0" y="1439122"/>
                  <a:pt x="0" y="927099"/>
                </a:cubicBezTo>
                <a:cubicBezTo>
                  <a:pt x="0" y="415076"/>
                  <a:pt x="415077" y="0"/>
                  <a:pt x="927100" y="0"/>
                </a:cubicBezTo>
                <a:close/>
              </a:path>
            </a:pathLst>
          </a:custGeom>
        </p:spPr>
      </p:pic>
      <p:sp>
        <p:nvSpPr>
          <p:cNvPr id="44" name="文字方塊 43"/>
          <p:cNvSpPr txBox="1"/>
          <p:nvPr/>
        </p:nvSpPr>
        <p:spPr>
          <a:xfrm>
            <a:off x="10342070" y="740814"/>
            <a:ext cx="6078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100" b="1">
                <a:solidFill>
                  <a:schemeClr val="bg1"/>
                </a:solidFill>
                <a:effectLst>
                  <a:outerShdw blurRad="647700" dist="38100" dir="2700000" algn="tl" rotWithShape="0">
                    <a:prstClr val="black">
                      <a:alpha val="91000"/>
                    </a:prst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林奕辰</a:t>
            </a:r>
          </a:p>
        </p:txBody>
      </p:sp>
    </p:spTree>
    <p:extLst>
      <p:ext uri="{BB962C8B-B14F-4D97-AF65-F5344CB8AC3E}">
        <p14:creationId xmlns:p14="http://schemas.microsoft.com/office/powerpoint/2010/main" val="5209637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圖片 3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4110" y="2824760"/>
            <a:ext cx="1324160" cy="1428949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3410622" y="502118"/>
            <a:ext cx="5363351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zh-TW" altLang="en-US" sz="2800" b="1">
                <a:latin typeface="Microsoft JhengHei UI"/>
                <a:ea typeface="Microsoft JhengHei UI"/>
              </a:rPr>
              <a:t>資料集整理為三大類、不同用途</a:t>
            </a:r>
          </a:p>
        </p:txBody>
      </p:sp>
      <p:sp>
        <p:nvSpPr>
          <p:cNvPr id="7" name="文字方塊 6"/>
          <p:cNvSpPr txBox="1"/>
          <p:nvPr/>
        </p:nvSpPr>
        <p:spPr>
          <a:xfrm>
            <a:off x="1217267" y="1805758"/>
            <a:ext cx="2714205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zh-TW" altLang="en-US" b="1">
                <a:latin typeface="Microsoft JhengHei UI"/>
                <a:ea typeface="Microsoft JhengHei UI"/>
              </a:rPr>
              <a:t>第一類 </a:t>
            </a:r>
            <a:r>
              <a:rPr lang="en-US" altLang="zh-TW" b="1">
                <a:latin typeface="Microsoft JhengHei UI"/>
                <a:ea typeface="Microsoft JhengHei UI"/>
              </a:rPr>
              <a:t>–</a:t>
            </a:r>
            <a:r>
              <a:rPr lang="zh-TW" altLang="en-US" b="1">
                <a:latin typeface="Microsoft JhengHei UI"/>
                <a:ea typeface="Microsoft JhengHei UI"/>
              </a:rPr>
              <a:t> 情緒模型資料集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4312373" y="1805758"/>
            <a:ext cx="3406702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zh-TW" altLang="en-US" b="1">
                <a:latin typeface="Microsoft JhengHei UI"/>
                <a:ea typeface="Microsoft JhengHei UI"/>
              </a:rPr>
              <a:t>第二類 </a:t>
            </a:r>
            <a:r>
              <a:rPr lang="en-US" altLang="zh-TW" b="1">
                <a:latin typeface="Microsoft JhengHei UI"/>
                <a:ea typeface="Microsoft JhengHei UI"/>
              </a:rPr>
              <a:t>–</a:t>
            </a:r>
            <a:r>
              <a:rPr lang="zh-TW" altLang="en-US" b="1">
                <a:latin typeface="Microsoft JhengHei UI"/>
                <a:ea typeface="Microsoft JhengHei UI"/>
              </a:rPr>
              <a:t> 年紀/性別模型資料集</a:t>
            </a:r>
          </a:p>
        </p:txBody>
      </p:sp>
      <p:sp>
        <p:nvSpPr>
          <p:cNvPr id="9" name="文字方塊 8"/>
          <p:cNvSpPr txBox="1"/>
          <p:nvPr/>
        </p:nvSpPr>
        <p:spPr>
          <a:xfrm>
            <a:off x="8211042" y="1805758"/>
            <a:ext cx="2714205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zh-TW" altLang="en-US" b="1">
                <a:latin typeface="Microsoft JhengHei UI"/>
                <a:ea typeface="Microsoft JhengHei UI"/>
              </a:rPr>
              <a:t>第三類 </a:t>
            </a:r>
            <a:r>
              <a:rPr lang="en-US" altLang="zh-TW" b="1">
                <a:latin typeface="Microsoft JhengHei UI"/>
                <a:ea typeface="Microsoft JhengHei UI"/>
              </a:rPr>
              <a:t>–</a:t>
            </a:r>
            <a:r>
              <a:rPr lang="zh-TW" altLang="en-US" b="1">
                <a:latin typeface="Microsoft JhengHei UI"/>
                <a:ea typeface="Microsoft JhengHei UI"/>
              </a:rPr>
              <a:t> 增加樣本多樣性</a:t>
            </a:r>
          </a:p>
        </p:txBody>
      </p:sp>
      <p:grpSp>
        <p:nvGrpSpPr>
          <p:cNvPr id="26" name="群組 25"/>
          <p:cNvGrpSpPr/>
          <p:nvPr/>
        </p:nvGrpSpPr>
        <p:grpSpPr>
          <a:xfrm>
            <a:off x="1912728" y="2906695"/>
            <a:ext cx="1672701" cy="2957679"/>
            <a:chOff x="2315788" y="3012865"/>
            <a:chExt cx="1672701" cy="2957679"/>
          </a:xfrm>
        </p:grpSpPr>
        <p:pic>
          <p:nvPicPr>
            <p:cNvPr id="10" name="圖片 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15788" y="5131236"/>
              <a:ext cx="419100" cy="419100"/>
            </a:xfrm>
            <a:prstGeom prst="rect">
              <a:avLst/>
            </a:prstGeom>
          </p:spPr>
        </p:pic>
        <p:pic>
          <p:nvPicPr>
            <p:cNvPr id="11" name="圖片 1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15788" y="4710165"/>
              <a:ext cx="419100" cy="419100"/>
            </a:xfrm>
            <a:prstGeom prst="rect">
              <a:avLst/>
            </a:prstGeom>
          </p:spPr>
        </p:pic>
        <p:pic>
          <p:nvPicPr>
            <p:cNvPr id="12" name="圖片 1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15788" y="5551444"/>
              <a:ext cx="419100" cy="419100"/>
            </a:xfrm>
            <a:prstGeom prst="rect">
              <a:avLst/>
            </a:prstGeom>
          </p:spPr>
        </p:pic>
        <p:pic>
          <p:nvPicPr>
            <p:cNvPr id="13" name="圖片 1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15788" y="4278931"/>
              <a:ext cx="419100" cy="419100"/>
            </a:xfrm>
            <a:prstGeom prst="rect">
              <a:avLst/>
            </a:prstGeom>
          </p:spPr>
        </p:pic>
        <p:pic>
          <p:nvPicPr>
            <p:cNvPr id="14" name="圖片 13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15788" y="3431965"/>
              <a:ext cx="419100" cy="419100"/>
            </a:xfrm>
            <a:prstGeom prst="rect">
              <a:avLst/>
            </a:prstGeom>
          </p:spPr>
        </p:pic>
        <p:pic>
          <p:nvPicPr>
            <p:cNvPr id="15" name="圖片 14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15788" y="3851065"/>
              <a:ext cx="419100" cy="419100"/>
            </a:xfrm>
            <a:prstGeom prst="rect">
              <a:avLst/>
            </a:prstGeom>
          </p:spPr>
        </p:pic>
        <p:pic>
          <p:nvPicPr>
            <p:cNvPr id="16" name="圖片 15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15788" y="3012865"/>
              <a:ext cx="419100" cy="419100"/>
            </a:xfrm>
            <a:prstGeom prst="rect">
              <a:avLst/>
            </a:prstGeom>
          </p:spPr>
        </p:pic>
        <p:sp>
          <p:nvSpPr>
            <p:cNvPr id="17" name="文字方塊 16"/>
            <p:cNvSpPr txBox="1"/>
            <p:nvPr/>
          </p:nvSpPr>
          <p:spPr>
            <a:xfrm>
              <a:off x="2769902" y="3091786"/>
              <a:ext cx="764953" cy="323165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en-US" altLang="zh-TW" sz="1500" b="1">
                  <a:latin typeface="Microsoft JhengHei UI"/>
                  <a:ea typeface="Microsoft JhengHei UI"/>
                </a:rPr>
                <a:t>Angry</a:t>
              </a:r>
              <a:endParaRPr lang="zh-TW" altLang="en-US" sz="1500" b="1">
                <a:latin typeface="Microsoft JhengHei UI"/>
                <a:ea typeface="Microsoft JhengHei UI"/>
              </a:endParaRPr>
            </a:p>
          </p:txBody>
        </p:sp>
        <p:sp>
          <p:nvSpPr>
            <p:cNvPr id="18" name="文字方塊 17"/>
            <p:cNvSpPr txBox="1"/>
            <p:nvPr/>
          </p:nvSpPr>
          <p:spPr>
            <a:xfrm>
              <a:off x="2776958" y="3489719"/>
              <a:ext cx="1211531" cy="323165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altLang="zh-TW" sz="1500" b="1">
                  <a:latin typeface="Microsoft JhengHei UI"/>
                  <a:ea typeface="Microsoft JhengHei UI"/>
                </a:rPr>
                <a:t>Disgust</a:t>
              </a:r>
              <a:endParaRPr lang="zh-TW" altLang="en-US" sz="1500" b="1">
                <a:latin typeface="Microsoft JhengHei UI"/>
                <a:ea typeface="Microsoft JhengHei UI"/>
              </a:endParaRPr>
            </a:p>
          </p:txBody>
        </p:sp>
        <p:sp>
          <p:nvSpPr>
            <p:cNvPr id="19" name="文字方塊 18"/>
            <p:cNvSpPr txBox="1"/>
            <p:nvPr/>
          </p:nvSpPr>
          <p:spPr>
            <a:xfrm>
              <a:off x="2775772" y="3922930"/>
              <a:ext cx="582211" cy="323165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en-US" altLang="zh-TW" sz="1500" b="1">
                  <a:latin typeface="Microsoft JhengHei UI"/>
                  <a:ea typeface="Microsoft JhengHei UI"/>
                </a:rPr>
                <a:t>Fear</a:t>
              </a:r>
              <a:endParaRPr lang="zh-TW" altLang="en-US" sz="1500" b="1">
                <a:latin typeface="Microsoft JhengHei UI"/>
                <a:ea typeface="Microsoft JhengHei UI"/>
              </a:endParaRPr>
            </a:p>
          </p:txBody>
        </p:sp>
        <p:sp>
          <p:nvSpPr>
            <p:cNvPr id="20" name="文字方塊 19"/>
            <p:cNvSpPr txBox="1"/>
            <p:nvPr/>
          </p:nvSpPr>
          <p:spPr>
            <a:xfrm>
              <a:off x="2769970" y="4340272"/>
              <a:ext cx="798617" cy="323165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en-US" altLang="zh-TW" sz="1500" b="1">
                  <a:latin typeface="Microsoft JhengHei UI"/>
                  <a:ea typeface="Microsoft JhengHei UI"/>
                </a:rPr>
                <a:t>Happy</a:t>
              </a:r>
              <a:endParaRPr lang="zh-TW" altLang="en-US" sz="1500" b="1">
                <a:latin typeface="Microsoft JhengHei UI"/>
                <a:ea typeface="Microsoft JhengHei UI"/>
              </a:endParaRPr>
            </a:p>
          </p:txBody>
        </p:sp>
        <p:sp>
          <p:nvSpPr>
            <p:cNvPr id="21" name="文字方塊 20"/>
            <p:cNvSpPr txBox="1"/>
            <p:nvPr/>
          </p:nvSpPr>
          <p:spPr>
            <a:xfrm>
              <a:off x="2764501" y="4773455"/>
              <a:ext cx="529312" cy="323165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en-US" altLang="zh-TW" sz="1500" b="1">
                  <a:latin typeface="Microsoft JhengHei UI"/>
                  <a:ea typeface="Microsoft JhengHei UI"/>
                </a:rPr>
                <a:t>Sad</a:t>
              </a:r>
              <a:endParaRPr lang="zh-TW" altLang="en-US" sz="1500" b="1">
                <a:latin typeface="Microsoft JhengHei UI"/>
                <a:ea typeface="Microsoft JhengHei UI"/>
              </a:endParaRPr>
            </a:p>
          </p:txBody>
        </p:sp>
        <p:sp>
          <p:nvSpPr>
            <p:cNvPr id="22" name="文字方塊 21"/>
            <p:cNvSpPr txBox="1"/>
            <p:nvPr/>
          </p:nvSpPr>
          <p:spPr>
            <a:xfrm>
              <a:off x="2754605" y="5191121"/>
              <a:ext cx="947695" cy="323165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en-US" altLang="zh-TW" sz="1500" b="1">
                  <a:latin typeface="Microsoft JhengHei UI"/>
                  <a:ea typeface="Microsoft JhengHei UI"/>
                </a:rPr>
                <a:t>Surprise</a:t>
              </a:r>
              <a:endParaRPr lang="zh-TW" altLang="en-US" sz="1500" b="1">
                <a:latin typeface="Microsoft JhengHei UI"/>
                <a:ea typeface="Microsoft JhengHei UI"/>
              </a:endParaRPr>
            </a:p>
          </p:txBody>
        </p:sp>
        <p:sp>
          <p:nvSpPr>
            <p:cNvPr id="23" name="文字方塊 22"/>
            <p:cNvSpPr txBox="1"/>
            <p:nvPr/>
          </p:nvSpPr>
          <p:spPr>
            <a:xfrm>
              <a:off x="2754605" y="5608787"/>
              <a:ext cx="883575" cy="323165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en-US" altLang="zh-TW" sz="1500" b="1">
                  <a:latin typeface="Microsoft JhengHei UI"/>
                  <a:ea typeface="Microsoft JhengHei UI"/>
                </a:rPr>
                <a:t>Neutral</a:t>
              </a:r>
              <a:endParaRPr lang="zh-TW" altLang="en-US" sz="1500" b="1">
                <a:latin typeface="Microsoft JhengHei UI"/>
                <a:ea typeface="Microsoft JhengHei UI"/>
              </a:endParaRPr>
            </a:p>
          </p:txBody>
        </p:sp>
      </p:grpSp>
      <p:sp>
        <p:nvSpPr>
          <p:cNvPr id="32" name="文字方塊 31"/>
          <p:cNvSpPr txBox="1"/>
          <p:nvPr/>
        </p:nvSpPr>
        <p:spPr>
          <a:xfrm>
            <a:off x="1265103" y="2145055"/>
            <a:ext cx="2714205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zh-TW" altLang="en-US" sz="1200">
                <a:latin typeface="Microsoft JhengHei UI"/>
                <a:ea typeface="Microsoft JhengHei UI"/>
              </a:rPr>
              <a:t>使用</a:t>
            </a:r>
            <a:r>
              <a:rPr lang="en-US" altLang="zh-TW" sz="1200" b="1">
                <a:solidFill>
                  <a:srgbClr val="FF0000"/>
                </a:solidFill>
                <a:latin typeface="Microsoft JhengHei UI"/>
                <a:ea typeface="Microsoft JhengHei UI"/>
              </a:rPr>
              <a:t>CK+</a:t>
            </a:r>
            <a:r>
              <a:rPr lang="zh-TW" altLang="en-US" sz="1200">
                <a:latin typeface="Microsoft JhengHei UI"/>
                <a:ea typeface="Microsoft JhengHei UI"/>
              </a:rPr>
              <a:t>、</a:t>
            </a:r>
            <a:r>
              <a:rPr lang="en-US" altLang="zh-TW" sz="1200" b="1">
                <a:solidFill>
                  <a:srgbClr val="FF0000"/>
                </a:solidFill>
                <a:latin typeface="Microsoft JhengHei UI"/>
                <a:ea typeface="Microsoft JhengHei UI"/>
              </a:rPr>
              <a:t>FER-2013</a:t>
            </a:r>
            <a:r>
              <a:rPr lang="en-US" altLang="zh-TW" sz="1200">
                <a:latin typeface="Microsoft JhengHei UI"/>
                <a:ea typeface="Microsoft JhengHei UI"/>
              </a:rPr>
              <a:t> </a:t>
            </a:r>
            <a:r>
              <a:rPr lang="zh-TW" altLang="en-US" sz="1200">
                <a:latin typeface="Microsoft JhengHei UI"/>
                <a:ea typeface="Microsoft JhengHei UI"/>
              </a:rPr>
              <a:t>，按照欲分析的七個情緒分類</a:t>
            </a:r>
          </a:p>
        </p:txBody>
      </p:sp>
      <p:sp>
        <p:nvSpPr>
          <p:cNvPr id="33" name="文字方塊 32"/>
          <p:cNvSpPr txBox="1"/>
          <p:nvPr/>
        </p:nvSpPr>
        <p:spPr>
          <a:xfrm>
            <a:off x="4611297" y="2144810"/>
            <a:ext cx="2834520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zh-TW" altLang="en-US" sz="1200">
                <a:latin typeface="Microsoft JhengHei UI"/>
                <a:ea typeface="Microsoft JhengHei UI"/>
              </a:rPr>
              <a:t>使用</a:t>
            </a:r>
            <a:r>
              <a:rPr lang="en-US" altLang="zh-TW" sz="1200">
                <a:latin typeface="Microsoft JhengHei UI"/>
                <a:ea typeface="Microsoft JhengHei UI"/>
              </a:rPr>
              <a:t>AAF</a:t>
            </a:r>
            <a:r>
              <a:rPr lang="zh-TW" altLang="en-US" sz="1200">
                <a:latin typeface="Microsoft JhengHei UI"/>
                <a:ea typeface="Microsoft JhengHei UI"/>
              </a:rPr>
              <a:t>、</a:t>
            </a:r>
            <a:r>
              <a:rPr lang="en-US" altLang="zh-TW" sz="1200">
                <a:latin typeface="Microsoft JhengHei UI"/>
                <a:ea typeface="Microsoft JhengHei UI"/>
              </a:rPr>
              <a:t>UTK </a:t>
            </a:r>
            <a:r>
              <a:rPr lang="zh-TW" altLang="en-US" sz="1200">
                <a:latin typeface="Microsoft JhengHei UI"/>
                <a:ea typeface="Microsoft JhengHei UI"/>
              </a:rPr>
              <a:t>，保留亞洲人臉後標註年齡及性別</a:t>
            </a:r>
          </a:p>
        </p:txBody>
      </p:sp>
      <p:pic>
        <p:nvPicPr>
          <p:cNvPr id="45" name="圖片 4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21197" y="2824760"/>
            <a:ext cx="1893896" cy="2306851"/>
          </a:xfrm>
          <a:prstGeom prst="rect">
            <a:avLst/>
          </a:prstGeom>
        </p:spPr>
      </p:pic>
      <p:sp>
        <p:nvSpPr>
          <p:cNvPr id="46" name="文字方塊 45"/>
          <p:cNvSpPr txBox="1"/>
          <p:nvPr/>
        </p:nvSpPr>
        <p:spPr>
          <a:xfrm>
            <a:off x="8211042" y="2144810"/>
            <a:ext cx="2714205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zh-TW" altLang="en-US" sz="1200">
                <a:latin typeface="Microsoft JhengHei UI"/>
                <a:ea typeface="Microsoft JhengHei UI"/>
              </a:rPr>
              <a:t>使用爬蟲取得的資料，分類為七個情緒並將亞洲人臉另外分出標記年齡及性別</a:t>
            </a:r>
          </a:p>
        </p:txBody>
      </p:sp>
      <p:sp>
        <p:nvSpPr>
          <p:cNvPr id="51" name="矩形 50"/>
          <p:cNvSpPr/>
          <p:nvPr/>
        </p:nvSpPr>
        <p:spPr>
          <a:xfrm>
            <a:off x="4315934" y="1576390"/>
            <a:ext cx="7871700" cy="4850662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35" name="群組 34">
            <a:extLst>
              <a:ext uri="{FF2B5EF4-FFF2-40B4-BE49-F238E27FC236}">
                <a16:creationId xmlns:a16="http://schemas.microsoft.com/office/drawing/2014/main" id="{86776F2B-95C5-8C4D-F30A-B6D113F4A320}"/>
              </a:ext>
            </a:extLst>
          </p:cNvPr>
          <p:cNvGrpSpPr/>
          <p:nvPr/>
        </p:nvGrpSpPr>
        <p:grpSpPr>
          <a:xfrm>
            <a:off x="761" y="6425542"/>
            <a:ext cx="12171989" cy="446745"/>
            <a:chOff x="6081" y="6423446"/>
            <a:chExt cx="12171989" cy="446745"/>
          </a:xfrm>
        </p:grpSpPr>
        <p:sp>
          <p:nvSpPr>
            <p:cNvPr id="36" name="五邊形 12">
              <a:extLst>
                <a:ext uri="{FF2B5EF4-FFF2-40B4-BE49-F238E27FC236}">
                  <a16:creationId xmlns:a16="http://schemas.microsoft.com/office/drawing/2014/main" id="{E80A091B-6D73-9CE8-4DDB-3B8F33E6BA64}"/>
                </a:ext>
              </a:extLst>
            </p:cNvPr>
            <p:cNvSpPr/>
            <p:nvPr/>
          </p:nvSpPr>
          <p:spPr>
            <a:xfrm>
              <a:off x="6081" y="6423448"/>
              <a:ext cx="1836000" cy="434551"/>
            </a:xfrm>
            <a:prstGeom prst="homePlate">
              <a:avLst/>
            </a:prstGeom>
            <a:solidFill>
              <a:srgbClr val="EEEB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37" name="＞形箭號 13">
              <a:extLst>
                <a:ext uri="{FF2B5EF4-FFF2-40B4-BE49-F238E27FC236}">
                  <a16:creationId xmlns:a16="http://schemas.microsoft.com/office/drawing/2014/main" id="{3E62FE81-554F-CDA2-E3E4-317E31770FCB}"/>
                </a:ext>
              </a:extLst>
            </p:cNvPr>
            <p:cNvSpPr/>
            <p:nvPr/>
          </p:nvSpPr>
          <p:spPr>
            <a:xfrm>
              <a:off x="1738909" y="6423447"/>
              <a:ext cx="1836000" cy="434552"/>
            </a:xfrm>
            <a:prstGeom prst="chevron">
              <a:avLst/>
            </a:prstGeom>
            <a:solidFill>
              <a:srgbClr val="EEEB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TW" b="1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Montserrat Light" charset="0"/>
              </a:endParaRPr>
            </a:p>
          </p:txBody>
        </p:sp>
        <p:sp>
          <p:nvSpPr>
            <p:cNvPr id="38" name="＞形箭號 14">
              <a:extLst>
                <a:ext uri="{FF2B5EF4-FFF2-40B4-BE49-F238E27FC236}">
                  <a16:creationId xmlns:a16="http://schemas.microsoft.com/office/drawing/2014/main" id="{F3B35F8A-3725-1E33-D091-651E34F1919D}"/>
                </a:ext>
              </a:extLst>
            </p:cNvPr>
            <p:cNvSpPr/>
            <p:nvPr/>
          </p:nvSpPr>
          <p:spPr>
            <a:xfrm>
              <a:off x="3460015" y="6435638"/>
              <a:ext cx="1836000" cy="434552"/>
            </a:xfrm>
            <a:prstGeom prst="chevron">
              <a:avLst/>
            </a:prstGeom>
            <a:solidFill>
              <a:srgbClr val="EEEB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TW" b="1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Montserrat Light" charset="0"/>
              </a:endParaRPr>
            </a:p>
          </p:txBody>
        </p:sp>
        <p:sp>
          <p:nvSpPr>
            <p:cNvPr id="39" name="＞形箭號 15">
              <a:extLst>
                <a:ext uri="{FF2B5EF4-FFF2-40B4-BE49-F238E27FC236}">
                  <a16:creationId xmlns:a16="http://schemas.microsoft.com/office/drawing/2014/main" id="{37B916F5-5C20-0AF6-0667-0B57E3DC0962}"/>
                </a:ext>
              </a:extLst>
            </p:cNvPr>
            <p:cNvSpPr/>
            <p:nvPr/>
          </p:nvSpPr>
          <p:spPr>
            <a:xfrm>
              <a:off x="5194136" y="6435639"/>
              <a:ext cx="1836000" cy="434552"/>
            </a:xfrm>
            <a:prstGeom prst="chevron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b="1">
                  <a:solidFill>
                    <a:schemeClr val="tx1"/>
                  </a:solidFill>
                  <a:latin typeface="Microsoft JhengHei UI" panose="020B0604030504040204" pitchFamily="34" charset="-120"/>
                  <a:ea typeface="Microsoft JhengHei UI" panose="020B0604030504040204" pitchFamily="34" charset="-120"/>
                  <a:cs typeface="Montserrat Light" charset="0"/>
                </a:rPr>
                <a:t>資料預處理</a:t>
              </a:r>
              <a:endParaRPr lang="en-US" altLang="zh-TW" b="1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Montserrat Light" charset="0"/>
              </a:endParaRPr>
            </a:p>
          </p:txBody>
        </p:sp>
        <p:sp>
          <p:nvSpPr>
            <p:cNvPr id="40" name="＞形箭號 16">
              <a:extLst>
                <a:ext uri="{FF2B5EF4-FFF2-40B4-BE49-F238E27FC236}">
                  <a16:creationId xmlns:a16="http://schemas.microsoft.com/office/drawing/2014/main" id="{0E5EB2D1-B676-05A6-158B-B10C039569E8}"/>
                </a:ext>
              </a:extLst>
            </p:cNvPr>
            <p:cNvSpPr/>
            <p:nvPr/>
          </p:nvSpPr>
          <p:spPr>
            <a:xfrm>
              <a:off x="6914178" y="6423446"/>
              <a:ext cx="1836000" cy="434552"/>
            </a:xfrm>
            <a:prstGeom prst="chevron">
              <a:avLst/>
            </a:prstGeom>
            <a:solidFill>
              <a:srgbClr val="EEEB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41" name="＞形箭號 17">
              <a:extLst>
                <a:ext uri="{FF2B5EF4-FFF2-40B4-BE49-F238E27FC236}">
                  <a16:creationId xmlns:a16="http://schemas.microsoft.com/office/drawing/2014/main" id="{3D35306F-24DE-D39C-2AA4-7EDBAF684184}"/>
                </a:ext>
              </a:extLst>
            </p:cNvPr>
            <p:cNvSpPr/>
            <p:nvPr/>
          </p:nvSpPr>
          <p:spPr>
            <a:xfrm>
              <a:off x="8622028" y="6435637"/>
              <a:ext cx="1836000" cy="434552"/>
            </a:xfrm>
            <a:prstGeom prst="chevron">
              <a:avLst/>
            </a:prstGeom>
            <a:solidFill>
              <a:srgbClr val="EEEB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42" name="＞形箭號 20">
              <a:extLst>
                <a:ext uri="{FF2B5EF4-FFF2-40B4-BE49-F238E27FC236}">
                  <a16:creationId xmlns:a16="http://schemas.microsoft.com/office/drawing/2014/main" id="{132AA75A-AFF3-3713-50D0-CCD77BA0F1AF}"/>
                </a:ext>
              </a:extLst>
            </p:cNvPr>
            <p:cNvSpPr/>
            <p:nvPr/>
          </p:nvSpPr>
          <p:spPr>
            <a:xfrm>
              <a:off x="10342070" y="6435637"/>
              <a:ext cx="1836000" cy="434552"/>
            </a:xfrm>
            <a:prstGeom prst="chevron">
              <a:avLst/>
            </a:prstGeom>
            <a:solidFill>
              <a:srgbClr val="EEEB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43" name="圖片版面配置區 8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87" b="2387"/>
          <a:stretch>
            <a:fillRect/>
          </a:stretch>
        </p:blipFill>
        <p:spPr>
          <a:xfrm>
            <a:off x="10209402" y="132367"/>
            <a:ext cx="901216" cy="901215"/>
          </a:xfrm>
          <a:custGeom>
            <a:avLst/>
            <a:gdLst>
              <a:gd name="connsiteX0" fmla="*/ 927100 w 1854200"/>
              <a:gd name="connsiteY0" fmla="*/ 0 h 1854198"/>
              <a:gd name="connsiteX1" fmla="*/ 1854200 w 1854200"/>
              <a:gd name="connsiteY1" fmla="*/ 927099 h 1854198"/>
              <a:gd name="connsiteX2" fmla="*/ 927100 w 1854200"/>
              <a:gd name="connsiteY2" fmla="*/ 1854198 h 1854198"/>
              <a:gd name="connsiteX3" fmla="*/ 0 w 1854200"/>
              <a:gd name="connsiteY3" fmla="*/ 927099 h 1854198"/>
              <a:gd name="connsiteX4" fmla="*/ 927100 w 1854200"/>
              <a:gd name="connsiteY4" fmla="*/ 0 h 1854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54200" h="1854198">
                <a:moveTo>
                  <a:pt x="927100" y="0"/>
                </a:moveTo>
                <a:cubicBezTo>
                  <a:pt x="1439123" y="0"/>
                  <a:pt x="1854200" y="415076"/>
                  <a:pt x="1854200" y="927099"/>
                </a:cubicBezTo>
                <a:cubicBezTo>
                  <a:pt x="1854200" y="1439122"/>
                  <a:pt x="1439123" y="1854198"/>
                  <a:pt x="927100" y="1854198"/>
                </a:cubicBezTo>
                <a:cubicBezTo>
                  <a:pt x="415077" y="1854198"/>
                  <a:pt x="0" y="1439122"/>
                  <a:pt x="0" y="927099"/>
                </a:cubicBezTo>
                <a:cubicBezTo>
                  <a:pt x="0" y="415076"/>
                  <a:pt x="415077" y="0"/>
                  <a:pt x="927100" y="0"/>
                </a:cubicBezTo>
                <a:close/>
              </a:path>
            </a:pathLst>
          </a:custGeom>
        </p:spPr>
      </p:pic>
      <p:sp>
        <p:nvSpPr>
          <p:cNvPr id="44" name="文字方塊 43"/>
          <p:cNvSpPr txBox="1"/>
          <p:nvPr/>
        </p:nvSpPr>
        <p:spPr>
          <a:xfrm>
            <a:off x="10342070" y="740814"/>
            <a:ext cx="6078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100" b="1">
                <a:solidFill>
                  <a:schemeClr val="bg1"/>
                </a:solidFill>
                <a:effectLst>
                  <a:outerShdw blurRad="647700" dist="38100" dir="2700000" algn="tl" rotWithShape="0">
                    <a:prstClr val="black">
                      <a:alpha val="91000"/>
                    </a:prst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林奕辰</a:t>
            </a:r>
          </a:p>
        </p:txBody>
      </p:sp>
    </p:spTree>
    <p:extLst>
      <p:ext uri="{BB962C8B-B14F-4D97-AF65-F5344CB8AC3E}">
        <p14:creationId xmlns:p14="http://schemas.microsoft.com/office/powerpoint/2010/main" val="1335994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圖片 3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4110" y="2824760"/>
            <a:ext cx="1324160" cy="1428949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3410622" y="502118"/>
            <a:ext cx="5363351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zh-TW" altLang="en-US" sz="2800" b="1">
                <a:latin typeface="Microsoft JhengHei UI"/>
                <a:ea typeface="Microsoft JhengHei UI"/>
              </a:rPr>
              <a:t>資料集整理為三大類、不同用途</a:t>
            </a:r>
          </a:p>
        </p:txBody>
      </p:sp>
      <p:sp>
        <p:nvSpPr>
          <p:cNvPr id="7" name="文字方塊 6"/>
          <p:cNvSpPr txBox="1"/>
          <p:nvPr/>
        </p:nvSpPr>
        <p:spPr>
          <a:xfrm>
            <a:off x="1217267" y="1805758"/>
            <a:ext cx="2714205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zh-TW" altLang="en-US" b="1">
                <a:latin typeface="Microsoft JhengHei UI"/>
                <a:ea typeface="Microsoft JhengHei UI"/>
              </a:rPr>
              <a:t>第一類 </a:t>
            </a:r>
            <a:r>
              <a:rPr lang="en-US" altLang="zh-TW" b="1">
                <a:latin typeface="Microsoft JhengHei UI"/>
                <a:ea typeface="Microsoft JhengHei UI"/>
              </a:rPr>
              <a:t>–</a:t>
            </a:r>
            <a:r>
              <a:rPr lang="zh-TW" altLang="en-US" b="1">
                <a:latin typeface="Microsoft JhengHei UI"/>
                <a:ea typeface="Microsoft JhengHei UI"/>
              </a:rPr>
              <a:t> 情緒模型資料集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4312373" y="1805758"/>
            <a:ext cx="3297698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zh-TW" altLang="en-US" b="1">
                <a:latin typeface="Microsoft JhengHei UI"/>
                <a:ea typeface="Microsoft JhengHei UI"/>
              </a:rPr>
              <a:t>第二類 </a:t>
            </a:r>
            <a:r>
              <a:rPr lang="en-US" altLang="zh-TW" b="1">
                <a:latin typeface="Microsoft JhengHei UI"/>
                <a:ea typeface="Microsoft JhengHei UI"/>
              </a:rPr>
              <a:t>–</a:t>
            </a:r>
            <a:r>
              <a:rPr lang="zh-TW" altLang="en-US" b="1">
                <a:latin typeface="Microsoft JhengHei UI"/>
                <a:ea typeface="Microsoft JhengHei UI"/>
              </a:rPr>
              <a:t> 年紀/性別模型資料集</a:t>
            </a:r>
          </a:p>
        </p:txBody>
      </p:sp>
      <p:sp>
        <p:nvSpPr>
          <p:cNvPr id="9" name="文字方塊 8"/>
          <p:cNvSpPr txBox="1"/>
          <p:nvPr/>
        </p:nvSpPr>
        <p:spPr>
          <a:xfrm>
            <a:off x="8211042" y="1805758"/>
            <a:ext cx="2714205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zh-TW" altLang="en-US" b="1">
                <a:latin typeface="Microsoft JhengHei UI"/>
                <a:ea typeface="Microsoft JhengHei UI"/>
              </a:rPr>
              <a:t>第三類 </a:t>
            </a:r>
            <a:r>
              <a:rPr lang="en-US" altLang="zh-TW" b="1">
                <a:latin typeface="Microsoft JhengHei UI"/>
                <a:ea typeface="Microsoft JhengHei UI"/>
              </a:rPr>
              <a:t>–</a:t>
            </a:r>
            <a:r>
              <a:rPr lang="zh-TW" altLang="en-US" b="1">
                <a:latin typeface="Microsoft JhengHei UI"/>
                <a:ea typeface="Microsoft JhengHei UI"/>
              </a:rPr>
              <a:t> 增加樣本多樣性</a:t>
            </a:r>
          </a:p>
        </p:txBody>
      </p:sp>
      <p:grpSp>
        <p:nvGrpSpPr>
          <p:cNvPr id="26" name="群組 25"/>
          <p:cNvGrpSpPr/>
          <p:nvPr/>
        </p:nvGrpSpPr>
        <p:grpSpPr>
          <a:xfrm>
            <a:off x="1912728" y="2906695"/>
            <a:ext cx="1672701" cy="2957679"/>
            <a:chOff x="2315788" y="3012865"/>
            <a:chExt cx="1672701" cy="2957679"/>
          </a:xfrm>
        </p:grpSpPr>
        <p:pic>
          <p:nvPicPr>
            <p:cNvPr id="10" name="圖片 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15788" y="5131236"/>
              <a:ext cx="419100" cy="419100"/>
            </a:xfrm>
            <a:prstGeom prst="rect">
              <a:avLst/>
            </a:prstGeom>
          </p:spPr>
        </p:pic>
        <p:pic>
          <p:nvPicPr>
            <p:cNvPr id="11" name="圖片 1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15788" y="4710165"/>
              <a:ext cx="419100" cy="419100"/>
            </a:xfrm>
            <a:prstGeom prst="rect">
              <a:avLst/>
            </a:prstGeom>
          </p:spPr>
        </p:pic>
        <p:pic>
          <p:nvPicPr>
            <p:cNvPr id="12" name="圖片 1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15788" y="5551444"/>
              <a:ext cx="419100" cy="419100"/>
            </a:xfrm>
            <a:prstGeom prst="rect">
              <a:avLst/>
            </a:prstGeom>
          </p:spPr>
        </p:pic>
        <p:pic>
          <p:nvPicPr>
            <p:cNvPr id="13" name="圖片 1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15788" y="4278931"/>
              <a:ext cx="419100" cy="419100"/>
            </a:xfrm>
            <a:prstGeom prst="rect">
              <a:avLst/>
            </a:prstGeom>
          </p:spPr>
        </p:pic>
        <p:pic>
          <p:nvPicPr>
            <p:cNvPr id="14" name="圖片 13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15788" y="3431965"/>
              <a:ext cx="419100" cy="419100"/>
            </a:xfrm>
            <a:prstGeom prst="rect">
              <a:avLst/>
            </a:prstGeom>
          </p:spPr>
        </p:pic>
        <p:pic>
          <p:nvPicPr>
            <p:cNvPr id="15" name="圖片 14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15788" y="3851065"/>
              <a:ext cx="419100" cy="419100"/>
            </a:xfrm>
            <a:prstGeom prst="rect">
              <a:avLst/>
            </a:prstGeom>
          </p:spPr>
        </p:pic>
        <p:pic>
          <p:nvPicPr>
            <p:cNvPr id="16" name="圖片 15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15788" y="3012865"/>
              <a:ext cx="419100" cy="419100"/>
            </a:xfrm>
            <a:prstGeom prst="rect">
              <a:avLst/>
            </a:prstGeom>
          </p:spPr>
        </p:pic>
        <p:sp>
          <p:nvSpPr>
            <p:cNvPr id="17" name="文字方塊 16"/>
            <p:cNvSpPr txBox="1"/>
            <p:nvPr/>
          </p:nvSpPr>
          <p:spPr>
            <a:xfrm>
              <a:off x="2769902" y="3091786"/>
              <a:ext cx="764953" cy="323165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en-US" altLang="zh-TW" sz="1500" b="1">
                  <a:latin typeface="Microsoft JhengHei UI"/>
                  <a:ea typeface="Microsoft JhengHei UI"/>
                </a:rPr>
                <a:t>Angry</a:t>
              </a:r>
              <a:endParaRPr lang="zh-TW" altLang="en-US" sz="1500" b="1">
                <a:latin typeface="Microsoft JhengHei UI"/>
                <a:ea typeface="Microsoft JhengHei UI"/>
              </a:endParaRPr>
            </a:p>
          </p:txBody>
        </p:sp>
        <p:sp>
          <p:nvSpPr>
            <p:cNvPr id="18" name="文字方塊 17"/>
            <p:cNvSpPr txBox="1"/>
            <p:nvPr/>
          </p:nvSpPr>
          <p:spPr>
            <a:xfrm>
              <a:off x="2776958" y="3489719"/>
              <a:ext cx="1211531" cy="323165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altLang="zh-TW" sz="1500" b="1">
                  <a:latin typeface="Microsoft JhengHei UI"/>
                  <a:ea typeface="Microsoft JhengHei UI"/>
                </a:rPr>
                <a:t>Disgust</a:t>
              </a:r>
              <a:endParaRPr lang="zh-TW" altLang="en-US" sz="1500" b="1">
                <a:latin typeface="Microsoft JhengHei UI"/>
                <a:ea typeface="Microsoft JhengHei UI"/>
              </a:endParaRPr>
            </a:p>
          </p:txBody>
        </p:sp>
        <p:sp>
          <p:nvSpPr>
            <p:cNvPr id="19" name="文字方塊 18"/>
            <p:cNvSpPr txBox="1"/>
            <p:nvPr/>
          </p:nvSpPr>
          <p:spPr>
            <a:xfrm>
              <a:off x="2775772" y="3922930"/>
              <a:ext cx="582211" cy="323165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en-US" altLang="zh-TW" sz="1500" b="1">
                  <a:latin typeface="Microsoft JhengHei UI"/>
                  <a:ea typeface="Microsoft JhengHei UI"/>
                </a:rPr>
                <a:t>Fear</a:t>
              </a:r>
              <a:endParaRPr lang="zh-TW" altLang="en-US" sz="1500" b="1">
                <a:latin typeface="Microsoft JhengHei UI"/>
                <a:ea typeface="Microsoft JhengHei UI"/>
              </a:endParaRPr>
            </a:p>
          </p:txBody>
        </p:sp>
        <p:sp>
          <p:nvSpPr>
            <p:cNvPr id="20" name="文字方塊 19"/>
            <p:cNvSpPr txBox="1"/>
            <p:nvPr/>
          </p:nvSpPr>
          <p:spPr>
            <a:xfrm>
              <a:off x="2769970" y="4360064"/>
              <a:ext cx="798617" cy="323165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en-US" altLang="zh-TW" sz="1500" b="1">
                  <a:latin typeface="Microsoft JhengHei UI"/>
                  <a:ea typeface="Microsoft JhengHei UI"/>
                </a:rPr>
                <a:t>Happy</a:t>
              </a:r>
              <a:endParaRPr lang="zh-TW" altLang="en-US" sz="1500" b="1">
                <a:latin typeface="Microsoft JhengHei UI"/>
                <a:ea typeface="Microsoft JhengHei UI"/>
              </a:endParaRPr>
            </a:p>
          </p:txBody>
        </p:sp>
        <p:sp>
          <p:nvSpPr>
            <p:cNvPr id="21" name="文字方塊 20"/>
            <p:cNvSpPr txBox="1"/>
            <p:nvPr/>
          </p:nvSpPr>
          <p:spPr>
            <a:xfrm>
              <a:off x="2764501" y="4773455"/>
              <a:ext cx="529312" cy="323165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en-US" altLang="zh-TW" sz="1500" b="1">
                  <a:latin typeface="Microsoft JhengHei UI"/>
                  <a:ea typeface="Microsoft JhengHei UI"/>
                </a:rPr>
                <a:t>Sad</a:t>
              </a:r>
              <a:endParaRPr lang="zh-TW" altLang="en-US" sz="1500" b="1">
                <a:latin typeface="Microsoft JhengHei UI"/>
                <a:ea typeface="Microsoft JhengHei UI"/>
              </a:endParaRPr>
            </a:p>
          </p:txBody>
        </p:sp>
        <p:sp>
          <p:nvSpPr>
            <p:cNvPr id="22" name="文字方塊 21"/>
            <p:cNvSpPr txBox="1"/>
            <p:nvPr/>
          </p:nvSpPr>
          <p:spPr>
            <a:xfrm>
              <a:off x="2754605" y="5191121"/>
              <a:ext cx="947695" cy="323165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en-US" altLang="zh-TW" sz="1500" b="1">
                  <a:latin typeface="Microsoft JhengHei UI"/>
                  <a:ea typeface="Microsoft JhengHei UI"/>
                </a:rPr>
                <a:t>Surprise</a:t>
              </a:r>
              <a:endParaRPr lang="zh-TW" altLang="en-US" sz="1500" b="1">
                <a:latin typeface="Microsoft JhengHei UI"/>
                <a:ea typeface="Microsoft JhengHei UI"/>
              </a:endParaRPr>
            </a:p>
          </p:txBody>
        </p:sp>
        <p:sp>
          <p:nvSpPr>
            <p:cNvPr id="23" name="文字方塊 22"/>
            <p:cNvSpPr txBox="1"/>
            <p:nvPr/>
          </p:nvSpPr>
          <p:spPr>
            <a:xfrm>
              <a:off x="2754605" y="5608787"/>
              <a:ext cx="883575" cy="323165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en-US" altLang="zh-TW" sz="1500" b="1">
                  <a:latin typeface="Microsoft JhengHei UI"/>
                  <a:ea typeface="Microsoft JhengHei UI"/>
                </a:rPr>
                <a:t>Neutral</a:t>
              </a:r>
              <a:endParaRPr lang="zh-TW" altLang="en-US" sz="1500" b="1">
                <a:latin typeface="Microsoft JhengHei UI"/>
                <a:ea typeface="Microsoft JhengHei UI"/>
              </a:endParaRPr>
            </a:p>
          </p:txBody>
        </p:sp>
      </p:grpSp>
      <p:sp>
        <p:nvSpPr>
          <p:cNvPr id="32" name="文字方塊 31"/>
          <p:cNvSpPr txBox="1"/>
          <p:nvPr/>
        </p:nvSpPr>
        <p:spPr>
          <a:xfrm>
            <a:off x="1265103" y="2145055"/>
            <a:ext cx="2714205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zh-TW" altLang="en-US" sz="1200">
                <a:latin typeface="Microsoft JhengHei UI"/>
                <a:ea typeface="Microsoft JhengHei UI"/>
              </a:rPr>
              <a:t>使用</a:t>
            </a:r>
            <a:r>
              <a:rPr lang="en-US" altLang="zh-TW" sz="1200" b="1">
                <a:latin typeface="Microsoft JhengHei UI"/>
                <a:ea typeface="Microsoft JhengHei UI"/>
              </a:rPr>
              <a:t>CK+</a:t>
            </a:r>
            <a:r>
              <a:rPr lang="zh-TW" altLang="en-US" sz="1200">
                <a:latin typeface="Microsoft JhengHei UI"/>
                <a:ea typeface="Microsoft JhengHei UI"/>
              </a:rPr>
              <a:t>、</a:t>
            </a:r>
            <a:r>
              <a:rPr lang="en-US" altLang="zh-TW" sz="1200" b="1">
                <a:latin typeface="Microsoft JhengHei UI"/>
                <a:ea typeface="Microsoft JhengHei UI"/>
              </a:rPr>
              <a:t>FER-2013</a:t>
            </a:r>
            <a:r>
              <a:rPr lang="en-US" altLang="zh-TW" sz="1200">
                <a:latin typeface="Microsoft JhengHei UI"/>
                <a:ea typeface="Microsoft JhengHei UI"/>
              </a:rPr>
              <a:t> </a:t>
            </a:r>
            <a:r>
              <a:rPr lang="zh-TW" altLang="en-US" sz="1200">
                <a:latin typeface="Microsoft JhengHei UI"/>
                <a:ea typeface="Microsoft JhengHei UI"/>
              </a:rPr>
              <a:t>，按照欲分析的七個情緒分類</a:t>
            </a:r>
          </a:p>
        </p:txBody>
      </p:sp>
      <p:sp>
        <p:nvSpPr>
          <p:cNvPr id="33" name="文字方塊 32"/>
          <p:cNvSpPr txBox="1"/>
          <p:nvPr/>
        </p:nvSpPr>
        <p:spPr>
          <a:xfrm>
            <a:off x="4611297" y="2144810"/>
            <a:ext cx="2834520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zh-TW" altLang="en-US" sz="1200">
                <a:latin typeface="Microsoft JhengHei UI"/>
                <a:ea typeface="Microsoft JhengHei UI"/>
              </a:rPr>
              <a:t>使用</a:t>
            </a:r>
            <a:r>
              <a:rPr lang="en-US" altLang="zh-TW" sz="1200" b="1">
                <a:solidFill>
                  <a:srgbClr val="FF0000"/>
                </a:solidFill>
                <a:latin typeface="Microsoft JhengHei UI"/>
                <a:ea typeface="Microsoft JhengHei UI"/>
              </a:rPr>
              <a:t>AAF</a:t>
            </a:r>
            <a:r>
              <a:rPr lang="zh-TW" altLang="en-US" sz="1200">
                <a:latin typeface="Microsoft JhengHei UI"/>
                <a:ea typeface="Microsoft JhengHei UI"/>
              </a:rPr>
              <a:t>、</a:t>
            </a:r>
            <a:r>
              <a:rPr lang="en-US" altLang="zh-TW" sz="1200" b="1">
                <a:solidFill>
                  <a:srgbClr val="FF0000"/>
                </a:solidFill>
                <a:latin typeface="Microsoft JhengHei UI"/>
                <a:ea typeface="Microsoft JhengHei UI"/>
              </a:rPr>
              <a:t>UTK</a:t>
            </a:r>
            <a:r>
              <a:rPr lang="en-US" altLang="zh-TW" sz="1200">
                <a:latin typeface="Microsoft JhengHei UI"/>
                <a:ea typeface="Microsoft JhengHei UI"/>
              </a:rPr>
              <a:t> </a:t>
            </a:r>
            <a:r>
              <a:rPr lang="zh-TW" altLang="en-US" sz="1200">
                <a:latin typeface="Microsoft JhengHei UI"/>
                <a:ea typeface="Microsoft JhengHei UI"/>
              </a:rPr>
              <a:t>，保留亞洲人臉後標註年齡及性別</a:t>
            </a: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6FF0F6E6-65D8-93F2-978F-7D56245DC67F}"/>
              </a:ext>
            </a:extLst>
          </p:cNvPr>
          <p:cNvGrpSpPr/>
          <p:nvPr/>
        </p:nvGrpSpPr>
        <p:grpSpPr>
          <a:xfrm>
            <a:off x="4979357" y="2822363"/>
            <a:ext cx="1676772" cy="2153857"/>
            <a:chOff x="4979357" y="2822363"/>
            <a:chExt cx="1676772" cy="2153857"/>
          </a:xfrm>
        </p:grpSpPr>
        <p:grpSp>
          <p:nvGrpSpPr>
            <p:cNvPr id="42" name="群組 41"/>
            <p:cNvGrpSpPr/>
            <p:nvPr/>
          </p:nvGrpSpPr>
          <p:grpSpPr>
            <a:xfrm>
              <a:off x="4979357" y="2822363"/>
              <a:ext cx="635763" cy="2145384"/>
              <a:chOff x="4667255" y="3123854"/>
              <a:chExt cx="635763" cy="2145384"/>
            </a:xfrm>
          </p:grpSpPr>
          <p:sp>
            <p:nvSpPr>
              <p:cNvPr id="31" name="矩形 30"/>
              <p:cNvSpPr/>
              <p:nvPr/>
            </p:nvSpPr>
            <p:spPr>
              <a:xfrm>
                <a:off x="5136763" y="3123854"/>
                <a:ext cx="166255" cy="1459227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36" name="直線接點 35"/>
              <p:cNvCxnSpPr>
                <a:stCxn id="31" idx="2"/>
              </p:cNvCxnSpPr>
              <p:nvPr/>
            </p:nvCxnSpPr>
            <p:spPr>
              <a:xfrm flipH="1">
                <a:off x="4987636" y="4583081"/>
                <a:ext cx="232255" cy="362992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文字方塊 36"/>
              <p:cNvSpPr txBox="1"/>
              <p:nvPr/>
            </p:nvSpPr>
            <p:spPr>
              <a:xfrm>
                <a:off x="4667255" y="4946073"/>
                <a:ext cx="574196" cy="323165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txBody>
              <a:bodyPr wrap="none" lIns="91440" tIns="45720" rIns="91440" bIns="45720" rtlCol="0" anchor="t">
                <a:spAutoFit/>
              </a:bodyPr>
              <a:lstStyle/>
              <a:p>
                <a:r>
                  <a:rPr lang="en-US" altLang="zh-TW" sz="1500" b="1">
                    <a:latin typeface="Microsoft JhengHei UI"/>
                    <a:ea typeface="Microsoft JhengHei UI"/>
                  </a:rPr>
                  <a:t>AGE</a:t>
                </a:r>
                <a:endParaRPr lang="zh-TW" altLang="en-US" sz="1500" b="1">
                  <a:latin typeface="Microsoft JhengHei UI"/>
                  <a:ea typeface="Microsoft JhengHei UI"/>
                </a:endParaRPr>
              </a:p>
            </p:txBody>
          </p:sp>
        </p:grpSp>
        <p:grpSp>
          <p:nvGrpSpPr>
            <p:cNvPr id="43" name="群組 42"/>
            <p:cNvGrpSpPr/>
            <p:nvPr/>
          </p:nvGrpSpPr>
          <p:grpSpPr>
            <a:xfrm>
              <a:off x="5637623" y="2822363"/>
              <a:ext cx="1018506" cy="2153857"/>
              <a:chOff x="5325520" y="3123854"/>
              <a:chExt cx="1018506" cy="2153857"/>
            </a:xfrm>
          </p:grpSpPr>
          <p:sp>
            <p:nvSpPr>
              <p:cNvPr id="38" name="矩形 37"/>
              <p:cNvSpPr/>
              <p:nvPr/>
            </p:nvSpPr>
            <p:spPr>
              <a:xfrm>
                <a:off x="5325520" y="3123854"/>
                <a:ext cx="126626" cy="1459227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39" name="直線接點 38"/>
              <p:cNvCxnSpPr/>
              <p:nvPr/>
            </p:nvCxnSpPr>
            <p:spPr>
              <a:xfrm>
                <a:off x="5399257" y="4583081"/>
                <a:ext cx="144831" cy="362992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文字方塊 40"/>
              <p:cNvSpPr txBox="1"/>
              <p:nvPr/>
            </p:nvSpPr>
            <p:spPr>
              <a:xfrm>
                <a:off x="5364271" y="4954546"/>
                <a:ext cx="979755" cy="323165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txBody>
              <a:bodyPr wrap="none" lIns="91440" tIns="45720" rIns="91440" bIns="45720" rtlCol="0" anchor="t">
                <a:spAutoFit/>
              </a:bodyPr>
              <a:lstStyle/>
              <a:p>
                <a:r>
                  <a:rPr lang="en-US" altLang="zh-TW" sz="1500" b="1">
                    <a:latin typeface="Microsoft JhengHei UI"/>
                    <a:ea typeface="Microsoft JhengHei UI"/>
                  </a:rPr>
                  <a:t>GENDER</a:t>
                </a:r>
                <a:endParaRPr lang="zh-TW" altLang="en-US" sz="1500" b="1">
                  <a:latin typeface="Microsoft JhengHei UI"/>
                  <a:ea typeface="Microsoft JhengHei UI"/>
                </a:endParaRPr>
              </a:p>
            </p:txBody>
          </p:sp>
        </p:grpSp>
      </p:grpSp>
      <p:pic>
        <p:nvPicPr>
          <p:cNvPr id="45" name="圖片 4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21197" y="2824760"/>
            <a:ext cx="1893896" cy="2306851"/>
          </a:xfrm>
          <a:prstGeom prst="rect">
            <a:avLst/>
          </a:prstGeom>
        </p:spPr>
      </p:pic>
      <p:sp>
        <p:nvSpPr>
          <p:cNvPr id="46" name="文字方塊 45"/>
          <p:cNvSpPr txBox="1"/>
          <p:nvPr/>
        </p:nvSpPr>
        <p:spPr>
          <a:xfrm>
            <a:off x="8211042" y="2144810"/>
            <a:ext cx="2714205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zh-TW" altLang="en-US" sz="1200">
                <a:latin typeface="Microsoft JhengHei UI"/>
                <a:ea typeface="Microsoft JhengHei UI"/>
              </a:rPr>
              <a:t>使用爬蟲取得的資料，分類為七個情緒並將亞洲人臉另外分出標記年齡及性別</a:t>
            </a:r>
          </a:p>
        </p:txBody>
      </p:sp>
      <p:sp>
        <p:nvSpPr>
          <p:cNvPr id="51" name="矩形 50"/>
          <p:cNvSpPr/>
          <p:nvPr/>
        </p:nvSpPr>
        <p:spPr>
          <a:xfrm>
            <a:off x="224303" y="1714471"/>
            <a:ext cx="4043772" cy="4999803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0F73730F-EFAD-47EA-8A57-1AAEF956697F}"/>
              </a:ext>
            </a:extLst>
          </p:cNvPr>
          <p:cNvSpPr/>
          <p:nvPr/>
        </p:nvSpPr>
        <p:spPr>
          <a:xfrm>
            <a:off x="7830099" y="1755103"/>
            <a:ext cx="4043772" cy="4999803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44" name="群組 43">
            <a:extLst>
              <a:ext uri="{FF2B5EF4-FFF2-40B4-BE49-F238E27FC236}">
                <a16:creationId xmlns:a16="http://schemas.microsoft.com/office/drawing/2014/main" id="{86776F2B-95C5-8C4D-F30A-B6D113F4A320}"/>
              </a:ext>
            </a:extLst>
          </p:cNvPr>
          <p:cNvGrpSpPr/>
          <p:nvPr/>
        </p:nvGrpSpPr>
        <p:grpSpPr>
          <a:xfrm>
            <a:off x="761" y="6425542"/>
            <a:ext cx="12171989" cy="446745"/>
            <a:chOff x="6081" y="6423446"/>
            <a:chExt cx="12171989" cy="446745"/>
          </a:xfrm>
        </p:grpSpPr>
        <p:sp>
          <p:nvSpPr>
            <p:cNvPr id="47" name="五邊形 12">
              <a:extLst>
                <a:ext uri="{FF2B5EF4-FFF2-40B4-BE49-F238E27FC236}">
                  <a16:creationId xmlns:a16="http://schemas.microsoft.com/office/drawing/2014/main" id="{E80A091B-6D73-9CE8-4DDB-3B8F33E6BA64}"/>
                </a:ext>
              </a:extLst>
            </p:cNvPr>
            <p:cNvSpPr/>
            <p:nvPr/>
          </p:nvSpPr>
          <p:spPr>
            <a:xfrm>
              <a:off x="6081" y="6423448"/>
              <a:ext cx="1836000" cy="434551"/>
            </a:xfrm>
            <a:prstGeom prst="homePlate">
              <a:avLst/>
            </a:prstGeom>
            <a:solidFill>
              <a:srgbClr val="EEEB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8" name="＞形箭號 13">
              <a:extLst>
                <a:ext uri="{FF2B5EF4-FFF2-40B4-BE49-F238E27FC236}">
                  <a16:creationId xmlns:a16="http://schemas.microsoft.com/office/drawing/2014/main" id="{3E62FE81-554F-CDA2-E3E4-317E31770FCB}"/>
                </a:ext>
              </a:extLst>
            </p:cNvPr>
            <p:cNvSpPr/>
            <p:nvPr/>
          </p:nvSpPr>
          <p:spPr>
            <a:xfrm>
              <a:off x="1738909" y="6423447"/>
              <a:ext cx="1836000" cy="434552"/>
            </a:xfrm>
            <a:prstGeom prst="chevron">
              <a:avLst/>
            </a:prstGeom>
            <a:solidFill>
              <a:srgbClr val="EEEB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TW" b="1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Montserrat Light" charset="0"/>
              </a:endParaRPr>
            </a:p>
          </p:txBody>
        </p:sp>
        <p:sp>
          <p:nvSpPr>
            <p:cNvPr id="49" name="＞形箭號 14">
              <a:extLst>
                <a:ext uri="{FF2B5EF4-FFF2-40B4-BE49-F238E27FC236}">
                  <a16:creationId xmlns:a16="http://schemas.microsoft.com/office/drawing/2014/main" id="{F3B35F8A-3725-1E33-D091-651E34F1919D}"/>
                </a:ext>
              </a:extLst>
            </p:cNvPr>
            <p:cNvSpPr/>
            <p:nvPr/>
          </p:nvSpPr>
          <p:spPr>
            <a:xfrm>
              <a:off x="3460015" y="6435638"/>
              <a:ext cx="1836000" cy="434552"/>
            </a:xfrm>
            <a:prstGeom prst="chevron">
              <a:avLst/>
            </a:prstGeom>
            <a:solidFill>
              <a:srgbClr val="EEEB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TW" b="1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Montserrat Light" charset="0"/>
              </a:endParaRPr>
            </a:p>
          </p:txBody>
        </p:sp>
        <p:sp>
          <p:nvSpPr>
            <p:cNvPr id="50" name="＞形箭號 15">
              <a:extLst>
                <a:ext uri="{FF2B5EF4-FFF2-40B4-BE49-F238E27FC236}">
                  <a16:creationId xmlns:a16="http://schemas.microsoft.com/office/drawing/2014/main" id="{37B916F5-5C20-0AF6-0667-0B57E3DC0962}"/>
                </a:ext>
              </a:extLst>
            </p:cNvPr>
            <p:cNvSpPr/>
            <p:nvPr/>
          </p:nvSpPr>
          <p:spPr>
            <a:xfrm>
              <a:off x="5194136" y="6435639"/>
              <a:ext cx="1836000" cy="434552"/>
            </a:xfrm>
            <a:prstGeom prst="chevron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b="1">
                  <a:solidFill>
                    <a:schemeClr val="tx1"/>
                  </a:solidFill>
                  <a:latin typeface="Microsoft JhengHei UI" panose="020B0604030504040204" pitchFamily="34" charset="-120"/>
                  <a:ea typeface="Microsoft JhengHei UI" panose="020B0604030504040204" pitchFamily="34" charset="-120"/>
                  <a:cs typeface="Montserrat Light" charset="0"/>
                </a:rPr>
                <a:t>資料預處理</a:t>
              </a:r>
              <a:endParaRPr lang="en-US" altLang="zh-TW" b="1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Montserrat Light" charset="0"/>
              </a:endParaRPr>
            </a:p>
          </p:txBody>
        </p:sp>
        <p:sp>
          <p:nvSpPr>
            <p:cNvPr id="52" name="＞形箭號 16">
              <a:extLst>
                <a:ext uri="{FF2B5EF4-FFF2-40B4-BE49-F238E27FC236}">
                  <a16:creationId xmlns:a16="http://schemas.microsoft.com/office/drawing/2014/main" id="{0E5EB2D1-B676-05A6-158B-B10C039569E8}"/>
                </a:ext>
              </a:extLst>
            </p:cNvPr>
            <p:cNvSpPr/>
            <p:nvPr/>
          </p:nvSpPr>
          <p:spPr>
            <a:xfrm>
              <a:off x="6914178" y="6423446"/>
              <a:ext cx="1836000" cy="434552"/>
            </a:xfrm>
            <a:prstGeom prst="chevron">
              <a:avLst/>
            </a:prstGeom>
            <a:solidFill>
              <a:srgbClr val="EEEB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53" name="＞形箭號 17">
              <a:extLst>
                <a:ext uri="{FF2B5EF4-FFF2-40B4-BE49-F238E27FC236}">
                  <a16:creationId xmlns:a16="http://schemas.microsoft.com/office/drawing/2014/main" id="{3D35306F-24DE-D39C-2AA4-7EDBAF684184}"/>
                </a:ext>
              </a:extLst>
            </p:cNvPr>
            <p:cNvSpPr/>
            <p:nvPr/>
          </p:nvSpPr>
          <p:spPr>
            <a:xfrm>
              <a:off x="8622028" y="6435637"/>
              <a:ext cx="1836000" cy="434552"/>
            </a:xfrm>
            <a:prstGeom prst="chevron">
              <a:avLst/>
            </a:prstGeom>
            <a:solidFill>
              <a:srgbClr val="EEEB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54" name="＞形箭號 20">
              <a:extLst>
                <a:ext uri="{FF2B5EF4-FFF2-40B4-BE49-F238E27FC236}">
                  <a16:creationId xmlns:a16="http://schemas.microsoft.com/office/drawing/2014/main" id="{132AA75A-AFF3-3713-50D0-CCD77BA0F1AF}"/>
                </a:ext>
              </a:extLst>
            </p:cNvPr>
            <p:cNvSpPr/>
            <p:nvPr/>
          </p:nvSpPr>
          <p:spPr>
            <a:xfrm>
              <a:off x="10342070" y="6435637"/>
              <a:ext cx="1836000" cy="434552"/>
            </a:xfrm>
            <a:prstGeom prst="chevron">
              <a:avLst/>
            </a:prstGeom>
            <a:solidFill>
              <a:srgbClr val="EEEB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55" name="圖片版面配置區 8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87" b="2387"/>
          <a:stretch>
            <a:fillRect/>
          </a:stretch>
        </p:blipFill>
        <p:spPr>
          <a:xfrm>
            <a:off x="10209402" y="132367"/>
            <a:ext cx="901216" cy="901215"/>
          </a:xfrm>
          <a:custGeom>
            <a:avLst/>
            <a:gdLst>
              <a:gd name="connsiteX0" fmla="*/ 927100 w 1854200"/>
              <a:gd name="connsiteY0" fmla="*/ 0 h 1854198"/>
              <a:gd name="connsiteX1" fmla="*/ 1854200 w 1854200"/>
              <a:gd name="connsiteY1" fmla="*/ 927099 h 1854198"/>
              <a:gd name="connsiteX2" fmla="*/ 927100 w 1854200"/>
              <a:gd name="connsiteY2" fmla="*/ 1854198 h 1854198"/>
              <a:gd name="connsiteX3" fmla="*/ 0 w 1854200"/>
              <a:gd name="connsiteY3" fmla="*/ 927099 h 1854198"/>
              <a:gd name="connsiteX4" fmla="*/ 927100 w 1854200"/>
              <a:gd name="connsiteY4" fmla="*/ 0 h 1854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54200" h="1854198">
                <a:moveTo>
                  <a:pt x="927100" y="0"/>
                </a:moveTo>
                <a:cubicBezTo>
                  <a:pt x="1439123" y="0"/>
                  <a:pt x="1854200" y="415076"/>
                  <a:pt x="1854200" y="927099"/>
                </a:cubicBezTo>
                <a:cubicBezTo>
                  <a:pt x="1854200" y="1439122"/>
                  <a:pt x="1439123" y="1854198"/>
                  <a:pt x="927100" y="1854198"/>
                </a:cubicBezTo>
                <a:cubicBezTo>
                  <a:pt x="415077" y="1854198"/>
                  <a:pt x="0" y="1439122"/>
                  <a:pt x="0" y="927099"/>
                </a:cubicBezTo>
                <a:cubicBezTo>
                  <a:pt x="0" y="415076"/>
                  <a:pt x="415077" y="0"/>
                  <a:pt x="927100" y="0"/>
                </a:cubicBezTo>
                <a:close/>
              </a:path>
            </a:pathLst>
          </a:custGeom>
        </p:spPr>
      </p:pic>
      <p:sp>
        <p:nvSpPr>
          <p:cNvPr id="56" name="文字方塊 55"/>
          <p:cNvSpPr txBox="1"/>
          <p:nvPr/>
        </p:nvSpPr>
        <p:spPr>
          <a:xfrm>
            <a:off x="10342070" y="740814"/>
            <a:ext cx="6078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100" b="1">
                <a:solidFill>
                  <a:schemeClr val="bg1"/>
                </a:solidFill>
                <a:effectLst>
                  <a:outerShdw blurRad="647700" dist="38100" dir="2700000" algn="tl" rotWithShape="0">
                    <a:prstClr val="black">
                      <a:alpha val="91000"/>
                    </a:prst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林奕辰</a:t>
            </a:r>
          </a:p>
        </p:txBody>
      </p:sp>
    </p:spTree>
    <p:extLst>
      <p:ext uri="{BB962C8B-B14F-4D97-AF65-F5344CB8AC3E}">
        <p14:creationId xmlns:p14="http://schemas.microsoft.com/office/powerpoint/2010/main" val="3137215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圖片 3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4110" y="2824760"/>
            <a:ext cx="1324160" cy="1428949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3410622" y="502118"/>
            <a:ext cx="5363351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zh-TW" altLang="en-US" sz="2800" b="1">
                <a:latin typeface="Microsoft JhengHei UI"/>
                <a:ea typeface="Microsoft JhengHei UI"/>
              </a:rPr>
              <a:t>資料集整理為三大類、不同用途</a:t>
            </a:r>
          </a:p>
        </p:txBody>
      </p:sp>
      <p:sp>
        <p:nvSpPr>
          <p:cNvPr id="7" name="文字方塊 6"/>
          <p:cNvSpPr txBox="1"/>
          <p:nvPr/>
        </p:nvSpPr>
        <p:spPr>
          <a:xfrm>
            <a:off x="1217267" y="1805758"/>
            <a:ext cx="2714205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zh-TW" altLang="en-US" b="1">
                <a:latin typeface="Microsoft JhengHei UI"/>
                <a:ea typeface="Microsoft JhengHei UI"/>
              </a:rPr>
              <a:t>第一類 </a:t>
            </a:r>
            <a:r>
              <a:rPr lang="en-US" altLang="zh-TW" b="1">
                <a:latin typeface="Microsoft JhengHei UI"/>
                <a:ea typeface="Microsoft JhengHei UI"/>
              </a:rPr>
              <a:t>–</a:t>
            </a:r>
            <a:r>
              <a:rPr lang="zh-TW" altLang="en-US" b="1">
                <a:latin typeface="Microsoft JhengHei UI"/>
                <a:ea typeface="Microsoft JhengHei UI"/>
              </a:rPr>
              <a:t> 情緒模型資料集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4312373" y="1805758"/>
            <a:ext cx="3406702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zh-TW" altLang="en-US" b="1">
                <a:latin typeface="Microsoft JhengHei UI"/>
                <a:ea typeface="Microsoft JhengHei UI"/>
              </a:rPr>
              <a:t>第二類 </a:t>
            </a:r>
            <a:r>
              <a:rPr lang="en-US" altLang="zh-TW" b="1">
                <a:latin typeface="Microsoft JhengHei UI"/>
                <a:ea typeface="Microsoft JhengHei UI"/>
              </a:rPr>
              <a:t>–</a:t>
            </a:r>
            <a:r>
              <a:rPr lang="zh-TW" altLang="en-US" b="1">
                <a:latin typeface="Microsoft JhengHei UI"/>
                <a:ea typeface="Microsoft JhengHei UI"/>
              </a:rPr>
              <a:t> 年紀/性別模型資料集</a:t>
            </a:r>
          </a:p>
        </p:txBody>
      </p:sp>
      <p:sp>
        <p:nvSpPr>
          <p:cNvPr id="9" name="文字方塊 8"/>
          <p:cNvSpPr txBox="1"/>
          <p:nvPr/>
        </p:nvSpPr>
        <p:spPr>
          <a:xfrm>
            <a:off x="8211042" y="1805758"/>
            <a:ext cx="2714205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zh-TW" altLang="en-US" b="1">
                <a:latin typeface="Microsoft JhengHei UI"/>
                <a:ea typeface="Microsoft JhengHei UI"/>
              </a:rPr>
              <a:t>第三類 </a:t>
            </a:r>
            <a:r>
              <a:rPr lang="en-US" altLang="zh-TW" b="1">
                <a:latin typeface="Microsoft JhengHei UI"/>
                <a:ea typeface="Microsoft JhengHei UI"/>
              </a:rPr>
              <a:t>–</a:t>
            </a:r>
            <a:r>
              <a:rPr lang="zh-TW" altLang="en-US" b="1">
                <a:latin typeface="Microsoft JhengHei UI"/>
                <a:ea typeface="Microsoft JhengHei UI"/>
              </a:rPr>
              <a:t> 增加樣本多樣性</a:t>
            </a:r>
          </a:p>
        </p:txBody>
      </p:sp>
      <p:grpSp>
        <p:nvGrpSpPr>
          <p:cNvPr id="26" name="群組 25"/>
          <p:cNvGrpSpPr/>
          <p:nvPr/>
        </p:nvGrpSpPr>
        <p:grpSpPr>
          <a:xfrm>
            <a:off x="1912728" y="2906695"/>
            <a:ext cx="1672701" cy="2957679"/>
            <a:chOff x="2315788" y="3012865"/>
            <a:chExt cx="1672701" cy="2957679"/>
          </a:xfrm>
        </p:grpSpPr>
        <p:pic>
          <p:nvPicPr>
            <p:cNvPr id="10" name="圖片 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15788" y="5131236"/>
              <a:ext cx="419100" cy="419100"/>
            </a:xfrm>
            <a:prstGeom prst="rect">
              <a:avLst/>
            </a:prstGeom>
          </p:spPr>
        </p:pic>
        <p:pic>
          <p:nvPicPr>
            <p:cNvPr id="11" name="圖片 1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15788" y="4710165"/>
              <a:ext cx="419100" cy="419100"/>
            </a:xfrm>
            <a:prstGeom prst="rect">
              <a:avLst/>
            </a:prstGeom>
          </p:spPr>
        </p:pic>
        <p:pic>
          <p:nvPicPr>
            <p:cNvPr id="12" name="圖片 1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15788" y="5551444"/>
              <a:ext cx="419100" cy="419100"/>
            </a:xfrm>
            <a:prstGeom prst="rect">
              <a:avLst/>
            </a:prstGeom>
          </p:spPr>
        </p:pic>
        <p:pic>
          <p:nvPicPr>
            <p:cNvPr id="13" name="圖片 1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15788" y="4278931"/>
              <a:ext cx="419100" cy="419100"/>
            </a:xfrm>
            <a:prstGeom prst="rect">
              <a:avLst/>
            </a:prstGeom>
          </p:spPr>
        </p:pic>
        <p:pic>
          <p:nvPicPr>
            <p:cNvPr id="14" name="圖片 13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15788" y="3431965"/>
              <a:ext cx="419100" cy="419100"/>
            </a:xfrm>
            <a:prstGeom prst="rect">
              <a:avLst/>
            </a:prstGeom>
          </p:spPr>
        </p:pic>
        <p:pic>
          <p:nvPicPr>
            <p:cNvPr id="15" name="圖片 14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15788" y="3851065"/>
              <a:ext cx="419100" cy="419100"/>
            </a:xfrm>
            <a:prstGeom prst="rect">
              <a:avLst/>
            </a:prstGeom>
          </p:spPr>
        </p:pic>
        <p:pic>
          <p:nvPicPr>
            <p:cNvPr id="16" name="圖片 15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15788" y="3012865"/>
              <a:ext cx="419100" cy="419100"/>
            </a:xfrm>
            <a:prstGeom prst="rect">
              <a:avLst/>
            </a:prstGeom>
          </p:spPr>
        </p:pic>
        <p:sp>
          <p:nvSpPr>
            <p:cNvPr id="17" name="文字方塊 16"/>
            <p:cNvSpPr txBox="1"/>
            <p:nvPr/>
          </p:nvSpPr>
          <p:spPr>
            <a:xfrm>
              <a:off x="2769902" y="3091786"/>
              <a:ext cx="764953" cy="323165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en-US" altLang="zh-TW" sz="1500" b="1">
                  <a:latin typeface="Microsoft JhengHei UI"/>
                  <a:ea typeface="Microsoft JhengHei UI"/>
                </a:rPr>
                <a:t>Angry</a:t>
              </a:r>
              <a:endParaRPr lang="zh-TW" altLang="en-US" sz="1500" b="1">
                <a:latin typeface="Microsoft JhengHei UI"/>
                <a:ea typeface="Microsoft JhengHei UI"/>
              </a:endParaRPr>
            </a:p>
          </p:txBody>
        </p:sp>
        <p:sp>
          <p:nvSpPr>
            <p:cNvPr id="18" name="文字方塊 17"/>
            <p:cNvSpPr txBox="1"/>
            <p:nvPr/>
          </p:nvSpPr>
          <p:spPr>
            <a:xfrm>
              <a:off x="2776958" y="3489719"/>
              <a:ext cx="1211531" cy="323165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altLang="zh-TW" sz="1500" b="1">
                  <a:latin typeface="Microsoft JhengHei UI"/>
                  <a:ea typeface="Microsoft JhengHei UI"/>
                </a:rPr>
                <a:t>Disgust</a:t>
              </a:r>
              <a:endParaRPr lang="zh-TW" altLang="en-US" sz="1500" b="1">
                <a:latin typeface="Microsoft JhengHei UI"/>
                <a:ea typeface="Microsoft JhengHei UI"/>
              </a:endParaRPr>
            </a:p>
          </p:txBody>
        </p:sp>
        <p:sp>
          <p:nvSpPr>
            <p:cNvPr id="19" name="文字方塊 18"/>
            <p:cNvSpPr txBox="1"/>
            <p:nvPr/>
          </p:nvSpPr>
          <p:spPr>
            <a:xfrm>
              <a:off x="2775772" y="3922930"/>
              <a:ext cx="582211" cy="323165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en-US" altLang="zh-TW" sz="1500" b="1">
                  <a:latin typeface="Microsoft JhengHei UI"/>
                  <a:ea typeface="Microsoft JhengHei UI"/>
                </a:rPr>
                <a:t>Fear</a:t>
              </a:r>
              <a:endParaRPr lang="zh-TW" altLang="en-US" sz="1500" b="1">
                <a:latin typeface="Microsoft JhengHei UI"/>
                <a:ea typeface="Microsoft JhengHei UI"/>
              </a:endParaRPr>
            </a:p>
          </p:txBody>
        </p:sp>
        <p:sp>
          <p:nvSpPr>
            <p:cNvPr id="20" name="文字方塊 19"/>
            <p:cNvSpPr txBox="1"/>
            <p:nvPr/>
          </p:nvSpPr>
          <p:spPr>
            <a:xfrm>
              <a:off x="2769970" y="4360064"/>
              <a:ext cx="798617" cy="323165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en-US" altLang="zh-TW" sz="1500" b="1">
                  <a:latin typeface="Microsoft JhengHei UI"/>
                  <a:ea typeface="Microsoft JhengHei UI"/>
                </a:rPr>
                <a:t>Happy</a:t>
              </a:r>
              <a:endParaRPr lang="zh-TW" altLang="en-US" sz="1500" b="1">
                <a:latin typeface="Microsoft JhengHei UI"/>
                <a:ea typeface="Microsoft JhengHei UI"/>
              </a:endParaRPr>
            </a:p>
          </p:txBody>
        </p:sp>
        <p:sp>
          <p:nvSpPr>
            <p:cNvPr id="21" name="文字方塊 20"/>
            <p:cNvSpPr txBox="1"/>
            <p:nvPr/>
          </p:nvSpPr>
          <p:spPr>
            <a:xfrm>
              <a:off x="2764501" y="4773455"/>
              <a:ext cx="529312" cy="323165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en-US" altLang="zh-TW" sz="1500" b="1">
                  <a:latin typeface="Microsoft JhengHei UI"/>
                  <a:ea typeface="Microsoft JhengHei UI"/>
                </a:rPr>
                <a:t>Sad</a:t>
              </a:r>
              <a:endParaRPr lang="zh-TW" altLang="en-US" sz="1500" b="1">
                <a:latin typeface="Microsoft JhengHei UI"/>
                <a:ea typeface="Microsoft JhengHei UI"/>
              </a:endParaRPr>
            </a:p>
          </p:txBody>
        </p:sp>
        <p:sp>
          <p:nvSpPr>
            <p:cNvPr id="22" name="文字方塊 21"/>
            <p:cNvSpPr txBox="1"/>
            <p:nvPr/>
          </p:nvSpPr>
          <p:spPr>
            <a:xfrm>
              <a:off x="2754605" y="5191121"/>
              <a:ext cx="947695" cy="323165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en-US" altLang="zh-TW" sz="1500" b="1">
                  <a:latin typeface="Microsoft JhengHei UI"/>
                  <a:ea typeface="Microsoft JhengHei UI"/>
                </a:rPr>
                <a:t>Surprise</a:t>
              </a:r>
              <a:endParaRPr lang="zh-TW" altLang="en-US" sz="1500" b="1">
                <a:latin typeface="Microsoft JhengHei UI"/>
                <a:ea typeface="Microsoft JhengHei UI"/>
              </a:endParaRPr>
            </a:p>
          </p:txBody>
        </p:sp>
        <p:sp>
          <p:nvSpPr>
            <p:cNvPr id="23" name="文字方塊 22"/>
            <p:cNvSpPr txBox="1"/>
            <p:nvPr/>
          </p:nvSpPr>
          <p:spPr>
            <a:xfrm>
              <a:off x="2754605" y="5608787"/>
              <a:ext cx="883575" cy="323165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en-US" altLang="zh-TW" sz="1500" b="1">
                  <a:latin typeface="Microsoft JhengHei UI"/>
                  <a:ea typeface="Microsoft JhengHei UI"/>
                </a:rPr>
                <a:t>Neutral</a:t>
              </a:r>
              <a:endParaRPr lang="zh-TW" altLang="en-US" sz="1500" b="1">
                <a:latin typeface="Microsoft JhengHei UI"/>
                <a:ea typeface="Microsoft JhengHei UI"/>
              </a:endParaRPr>
            </a:p>
          </p:txBody>
        </p:sp>
      </p:grpSp>
      <p:sp>
        <p:nvSpPr>
          <p:cNvPr id="32" name="文字方塊 31"/>
          <p:cNvSpPr txBox="1"/>
          <p:nvPr/>
        </p:nvSpPr>
        <p:spPr>
          <a:xfrm>
            <a:off x="1265103" y="2145055"/>
            <a:ext cx="2714205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zh-TW" altLang="en-US" sz="1200">
                <a:latin typeface="Microsoft JhengHei UI"/>
                <a:ea typeface="Microsoft JhengHei UI"/>
              </a:rPr>
              <a:t>使用</a:t>
            </a:r>
            <a:r>
              <a:rPr lang="en-US" altLang="zh-TW" sz="1200" b="1">
                <a:latin typeface="Microsoft JhengHei UI"/>
                <a:ea typeface="Microsoft JhengHei UI"/>
              </a:rPr>
              <a:t>CK+</a:t>
            </a:r>
            <a:r>
              <a:rPr lang="zh-TW" altLang="en-US" sz="1200">
                <a:latin typeface="Microsoft JhengHei UI"/>
                <a:ea typeface="Microsoft JhengHei UI"/>
              </a:rPr>
              <a:t>、</a:t>
            </a:r>
            <a:r>
              <a:rPr lang="en-US" altLang="zh-TW" sz="1200" b="1">
                <a:latin typeface="Microsoft JhengHei UI"/>
                <a:ea typeface="Microsoft JhengHei UI"/>
              </a:rPr>
              <a:t>FER-2013</a:t>
            </a:r>
            <a:r>
              <a:rPr lang="en-US" altLang="zh-TW" sz="1200">
                <a:latin typeface="Microsoft JhengHei UI"/>
                <a:ea typeface="Microsoft JhengHei UI"/>
              </a:rPr>
              <a:t> </a:t>
            </a:r>
            <a:r>
              <a:rPr lang="zh-TW" altLang="en-US" sz="1200">
                <a:latin typeface="Microsoft JhengHei UI"/>
                <a:ea typeface="Microsoft JhengHei UI"/>
              </a:rPr>
              <a:t>，按照欲分析的七個情緒分類</a:t>
            </a:r>
          </a:p>
        </p:txBody>
      </p:sp>
      <p:sp>
        <p:nvSpPr>
          <p:cNvPr id="33" name="文字方塊 32"/>
          <p:cNvSpPr txBox="1"/>
          <p:nvPr/>
        </p:nvSpPr>
        <p:spPr>
          <a:xfrm>
            <a:off x="4611297" y="2144810"/>
            <a:ext cx="2834520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zh-TW" altLang="en-US" sz="1200">
                <a:latin typeface="Microsoft JhengHei UI"/>
                <a:ea typeface="Microsoft JhengHei UI"/>
              </a:rPr>
              <a:t>使用</a:t>
            </a:r>
            <a:r>
              <a:rPr lang="en-US" altLang="zh-TW" sz="1200">
                <a:latin typeface="Microsoft JhengHei UI"/>
                <a:ea typeface="Microsoft JhengHei UI"/>
              </a:rPr>
              <a:t>AAF</a:t>
            </a:r>
            <a:r>
              <a:rPr lang="zh-TW" altLang="en-US" sz="1200">
                <a:latin typeface="Microsoft JhengHei UI"/>
                <a:ea typeface="Microsoft JhengHei UI"/>
              </a:rPr>
              <a:t>、</a:t>
            </a:r>
            <a:r>
              <a:rPr lang="en-US" altLang="zh-TW" sz="1200">
                <a:latin typeface="Microsoft JhengHei UI"/>
                <a:ea typeface="Microsoft JhengHei UI"/>
              </a:rPr>
              <a:t>UTK </a:t>
            </a:r>
            <a:r>
              <a:rPr lang="zh-TW" altLang="en-US" sz="1200">
                <a:latin typeface="Microsoft JhengHei UI"/>
                <a:ea typeface="Microsoft JhengHei UI"/>
              </a:rPr>
              <a:t>，保留亞洲人臉後標註年齡及性別</a:t>
            </a:r>
          </a:p>
        </p:txBody>
      </p:sp>
      <p:pic>
        <p:nvPicPr>
          <p:cNvPr id="45" name="圖片 4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21197" y="2824760"/>
            <a:ext cx="1893896" cy="2306851"/>
          </a:xfrm>
          <a:prstGeom prst="rect">
            <a:avLst/>
          </a:prstGeom>
        </p:spPr>
      </p:pic>
      <p:sp>
        <p:nvSpPr>
          <p:cNvPr id="46" name="文字方塊 45"/>
          <p:cNvSpPr txBox="1"/>
          <p:nvPr/>
        </p:nvSpPr>
        <p:spPr>
          <a:xfrm>
            <a:off x="8211042" y="2144810"/>
            <a:ext cx="2714205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zh-TW" altLang="en-US" sz="1200">
                <a:latin typeface="Microsoft JhengHei UI"/>
                <a:ea typeface="Microsoft JhengHei UI"/>
              </a:rPr>
              <a:t>使用</a:t>
            </a:r>
            <a:r>
              <a:rPr lang="zh-TW" altLang="en-US" sz="1200" b="1">
                <a:solidFill>
                  <a:srgbClr val="FF0000"/>
                </a:solidFill>
                <a:latin typeface="Microsoft JhengHei UI"/>
                <a:ea typeface="Microsoft JhengHei UI"/>
              </a:rPr>
              <a:t>爬蟲取得</a:t>
            </a:r>
            <a:r>
              <a:rPr lang="zh-TW" altLang="en-US" sz="1200">
                <a:latin typeface="Microsoft JhengHei UI"/>
                <a:ea typeface="Microsoft JhengHei UI"/>
              </a:rPr>
              <a:t>的資料，分類為七個情緒並將亞洲人臉另外分出標記年齡及性別</a:t>
            </a:r>
          </a:p>
        </p:txBody>
      </p:sp>
      <p:sp>
        <p:nvSpPr>
          <p:cNvPr id="51" name="矩形 50"/>
          <p:cNvSpPr/>
          <p:nvPr/>
        </p:nvSpPr>
        <p:spPr>
          <a:xfrm>
            <a:off x="1030778" y="1607593"/>
            <a:ext cx="6576591" cy="4443874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50" name="群組 49"/>
          <p:cNvGrpSpPr/>
          <p:nvPr/>
        </p:nvGrpSpPr>
        <p:grpSpPr>
          <a:xfrm>
            <a:off x="3583235" y="4215030"/>
            <a:ext cx="5035624" cy="1579523"/>
            <a:chOff x="3853946" y="4495767"/>
            <a:chExt cx="5035624" cy="1579523"/>
          </a:xfrm>
        </p:grpSpPr>
        <p:pic>
          <p:nvPicPr>
            <p:cNvPr id="47" name="圖片 46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424460" flipH="1">
              <a:off x="7043751" y="4495767"/>
              <a:ext cx="1597982" cy="397503"/>
            </a:xfrm>
            <a:prstGeom prst="rect">
              <a:avLst/>
            </a:prstGeom>
          </p:spPr>
        </p:pic>
        <p:pic>
          <p:nvPicPr>
            <p:cNvPr id="48" name="圖片 47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626165" flipH="1">
              <a:off x="4529886" y="4990805"/>
              <a:ext cx="4359684" cy="1084485"/>
            </a:xfrm>
            <a:prstGeom prst="rect">
              <a:avLst/>
            </a:prstGeom>
          </p:spPr>
        </p:pic>
        <p:sp>
          <p:nvSpPr>
            <p:cNvPr id="49" name="文字方塊 48"/>
            <p:cNvSpPr txBox="1"/>
            <p:nvPr/>
          </p:nvSpPr>
          <p:spPr>
            <a:xfrm>
              <a:off x="3853946" y="4715471"/>
              <a:ext cx="3021300" cy="646331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zh-TW" altLang="en-US">
                  <a:latin typeface="Microsoft JhengHei UI"/>
                  <a:ea typeface="Microsoft JhengHei UI"/>
                </a:rPr>
                <a:t>資料補充至前兩類，解決分類後樣本分布不平均問題</a:t>
              </a:r>
            </a:p>
          </p:txBody>
        </p:sp>
      </p:grpSp>
      <p:grpSp>
        <p:nvGrpSpPr>
          <p:cNvPr id="39" name="群組 38">
            <a:extLst>
              <a:ext uri="{FF2B5EF4-FFF2-40B4-BE49-F238E27FC236}">
                <a16:creationId xmlns:a16="http://schemas.microsoft.com/office/drawing/2014/main" id="{86776F2B-95C5-8C4D-F30A-B6D113F4A320}"/>
              </a:ext>
            </a:extLst>
          </p:cNvPr>
          <p:cNvGrpSpPr/>
          <p:nvPr/>
        </p:nvGrpSpPr>
        <p:grpSpPr>
          <a:xfrm>
            <a:off x="761" y="6425542"/>
            <a:ext cx="12171989" cy="446745"/>
            <a:chOff x="6081" y="6423446"/>
            <a:chExt cx="12171989" cy="446745"/>
          </a:xfrm>
        </p:grpSpPr>
        <p:sp>
          <p:nvSpPr>
            <p:cNvPr id="40" name="五邊形 12">
              <a:extLst>
                <a:ext uri="{FF2B5EF4-FFF2-40B4-BE49-F238E27FC236}">
                  <a16:creationId xmlns:a16="http://schemas.microsoft.com/office/drawing/2014/main" id="{E80A091B-6D73-9CE8-4DDB-3B8F33E6BA64}"/>
                </a:ext>
              </a:extLst>
            </p:cNvPr>
            <p:cNvSpPr/>
            <p:nvPr/>
          </p:nvSpPr>
          <p:spPr>
            <a:xfrm>
              <a:off x="6081" y="6423448"/>
              <a:ext cx="1836000" cy="434551"/>
            </a:xfrm>
            <a:prstGeom prst="homePlate">
              <a:avLst/>
            </a:prstGeom>
            <a:solidFill>
              <a:srgbClr val="EEEB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1" name="＞形箭號 13">
              <a:extLst>
                <a:ext uri="{FF2B5EF4-FFF2-40B4-BE49-F238E27FC236}">
                  <a16:creationId xmlns:a16="http://schemas.microsoft.com/office/drawing/2014/main" id="{3E62FE81-554F-CDA2-E3E4-317E31770FCB}"/>
                </a:ext>
              </a:extLst>
            </p:cNvPr>
            <p:cNvSpPr/>
            <p:nvPr/>
          </p:nvSpPr>
          <p:spPr>
            <a:xfrm>
              <a:off x="1738909" y="6423447"/>
              <a:ext cx="1836000" cy="434552"/>
            </a:xfrm>
            <a:prstGeom prst="chevron">
              <a:avLst/>
            </a:prstGeom>
            <a:solidFill>
              <a:srgbClr val="EEEB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TW" b="1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Montserrat Light" charset="0"/>
              </a:endParaRPr>
            </a:p>
          </p:txBody>
        </p:sp>
        <p:sp>
          <p:nvSpPr>
            <p:cNvPr id="42" name="＞形箭號 14">
              <a:extLst>
                <a:ext uri="{FF2B5EF4-FFF2-40B4-BE49-F238E27FC236}">
                  <a16:creationId xmlns:a16="http://schemas.microsoft.com/office/drawing/2014/main" id="{F3B35F8A-3725-1E33-D091-651E34F1919D}"/>
                </a:ext>
              </a:extLst>
            </p:cNvPr>
            <p:cNvSpPr/>
            <p:nvPr/>
          </p:nvSpPr>
          <p:spPr>
            <a:xfrm>
              <a:off x="3460015" y="6435638"/>
              <a:ext cx="1836000" cy="434552"/>
            </a:xfrm>
            <a:prstGeom prst="chevron">
              <a:avLst/>
            </a:prstGeom>
            <a:solidFill>
              <a:srgbClr val="EEEB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TW" b="1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Montserrat Light" charset="0"/>
              </a:endParaRPr>
            </a:p>
          </p:txBody>
        </p:sp>
        <p:sp>
          <p:nvSpPr>
            <p:cNvPr id="43" name="＞形箭號 15">
              <a:extLst>
                <a:ext uri="{FF2B5EF4-FFF2-40B4-BE49-F238E27FC236}">
                  <a16:creationId xmlns:a16="http://schemas.microsoft.com/office/drawing/2014/main" id="{37B916F5-5C20-0AF6-0667-0B57E3DC0962}"/>
                </a:ext>
              </a:extLst>
            </p:cNvPr>
            <p:cNvSpPr/>
            <p:nvPr/>
          </p:nvSpPr>
          <p:spPr>
            <a:xfrm>
              <a:off x="5194136" y="6435639"/>
              <a:ext cx="1836000" cy="434552"/>
            </a:xfrm>
            <a:prstGeom prst="chevron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b="1">
                  <a:solidFill>
                    <a:schemeClr val="tx1"/>
                  </a:solidFill>
                  <a:latin typeface="Microsoft JhengHei UI" panose="020B0604030504040204" pitchFamily="34" charset="-120"/>
                  <a:ea typeface="Microsoft JhengHei UI" panose="020B0604030504040204" pitchFamily="34" charset="-120"/>
                  <a:cs typeface="Montserrat Light" charset="0"/>
                </a:rPr>
                <a:t>資料預處理</a:t>
              </a:r>
              <a:endParaRPr lang="en-US" altLang="zh-TW" b="1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Montserrat Light" charset="0"/>
              </a:endParaRPr>
            </a:p>
          </p:txBody>
        </p:sp>
        <p:sp>
          <p:nvSpPr>
            <p:cNvPr id="44" name="＞形箭號 16">
              <a:extLst>
                <a:ext uri="{FF2B5EF4-FFF2-40B4-BE49-F238E27FC236}">
                  <a16:creationId xmlns:a16="http://schemas.microsoft.com/office/drawing/2014/main" id="{0E5EB2D1-B676-05A6-158B-B10C039569E8}"/>
                </a:ext>
              </a:extLst>
            </p:cNvPr>
            <p:cNvSpPr/>
            <p:nvPr/>
          </p:nvSpPr>
          <p:spPr>
            <a:xfrm>
              <a:off x="6914178" y="6423446"/>
              <a:ext cx="1836000" cy="434552"/>
            </a:xfrm>
            <a:prstGeom prst="chevron">
              <a:avLst/>
            </a:prstGeom>
            <a:solidFill>
              <a:srgbClr val="EEEB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52" name="＞形箭號 17">
              <a:extLst>
                <a:ext uri="{FF2B5EF4-FFF2-40B4-BE49-F238E27FC236}">
                  <a16:creationId xmlns:a16="http://schemas.microsoft.com/office/drawing/2014/main" id="{3D35306F-24DE-D39C-2AA4-7EDBAF684184}"/>
                </a:ext>
              </a:extLst>
            </p:cNvPr>
            <p:cNvSpPr/>
            <p:nvPr/>
          </p:nvSpPr>
          <p:spPr>
            <a:xfrm>
              <a:off x="8622028" y="6435637"/>
              <a:ext cx="1836000" cy="434552"/>
            </a:xfrm>
            <a:prstGeom prst="chevron">
              <a:avLst/>
            </a:prstGeom>
            <a:solidFill>
              <a:srgbClr val="EEEB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53" name="＞形箭號 20">
              <a:extLst>
                <a:ext uri="{FF2B5EF4-FFF2-40B4-BE49-F238E27FC236}">
                  <a16:creationId xmlns:a16="http://schemas.microsoft.com/office/drawing/2014/main" id="{132AA75A-AFF3-3713-50D0-CCD77BA0F1AF}"/>
                </a:ext>
              </a:extLst>
            </p:cNvPr>
            <p:cNvSpPr/>
            <p:nvPr/>
          </p:nvSpPr>
          <p:spPr>
            <a:xfrm>
              <a:off x="10342070" y="6435637"/>
              <a:ext cx="1836000" cy="434552"/>
            </a:xfrm>
            <a:prstGeom prst="chevron">
              <a:avLst/>
            </a:prstGeom>
            <a:solidFill>
              <a:srgbClr val="EEEB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54" name="圖片版面配置區 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87" b="2387"/>
          <a:stretch>
            <a:fillRect/>
          </a:stretch>
        </p:blipFill>
        <p:spPr>
          <a:xfrm>
            <a:off x="10209402" y="132367"/>
            <a:ext cx="901216" cy="901215"/>
          </a:xfrm>
          <a:custGeom>
            <a:avLst/>
            <a:gdLst>
              <a:gd name="connsiteX0" fmla="*/ 927100 w 1854200"/>
              <a:gd name="connsiteY0" fmla="*/ 0 h 1854198"/>
              <a:gd name="connsiteX1" fmla="*/ 1854200 w 1854200"/>
              <a:gd name="connsiteY1" fmla="*/ 927099 h 1854198"/>
              <a:gd name="connsiteX2" fmla="*/ 927100 w 1854200"/>
              <a:gd name="connsiteY2" fmla="*/ 1854198 h 1854198"/>
              <a:gd name="connsiteX3" fmla="*/ 0 w 1854200"/>
              <a:gd name="connsiteY3" fmla="*/ 927099 h 1854198"/>
              <a:gd name="connsiteX4" fmla="*/ 927100 w 1854200"/>
              <a:gd name="connsiteY4" fmla="*/ 0 h 1854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54200" h="1854198">
                <a:moveTo>
                  <a:pt x="927100" y="0"/>
                </a:moveTo>
                <a:cubicBezTo>
                  <a:pt x="1439123" y="0"/>
                  <a:pt x="1854200" y="415076"/>
                  <a:pt x="1854200" y="927099"/>
                </a:cubicBezTo>
                <a:cubicBezTo>
                  <a:pt x="1854200" y="1439122"/>
                  <a:pt x="1439123" y="1854198"/>
                  <a:pt x="927100" y="1854198"/>
                </a:cubicBezTo>
                <a:cubicBezTo>
                  <a:pt x="415077" y="1854198"/>
                  <a:pt x="0" y="1439122"/>
                  <a:pt x="0" y="927099"/>
                </a:cubicBezTo>
                <a:cubicBezTo>
                  <a:pt x="0" y="415076"/>
                  <a:pt x="415077" y="0"/>
                  <a:pt x="927100" y="0"/>
                </a:cubicBezTo>
                <a:close/>
              </a:path>
            </a:pathLst>
          </a:custGeom>
        </p:spPr>
      </p:pic>
      <p:sp>
        <p:nvSpPr>
          <p:cNvPr id="55" name="文字方塊 54"/>
          <p:cNvSpPr txBox="1"/>
          <p:nvPr/>
        </p:nvSpPr>
        <p:spPr>
          <a:xfrm>
            <a:off x="10342070" y="740814"/>
            <a:ext cx="6078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100" b="1">
                <a:solidFill>
                  <a:schemeClr val="bg1"/>
                </a:solidFill>
                <a:effectLst>
                  <a:outerShdw blurRad="647700" dist="38100" dir="2700000" algn="tl" rotWithShape="0">
                    <a:prstClr val="black">
                      <a:alpha val="91000"/>
                    </a:prst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林奕辰</a:t>
            </a:r>
          </a:p>
        </p:txBody>
      </p:sp>
    </p:spTree>
    <p:extLst>
      <p:ext uri="{BB962C8B-B14F-4D97-AF65-F5344CB8AC3E}">
        <p14:creationId xmlns:p14="http://schemas.microsoft.com/office/powerpoint/2010/main" val="92300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50">
            <a:extLst>
              <a:ext uri="{FF2B5EF4-FFF2-40B4-BE49-F238E27FC236}">
                <a16:creationId xmlns:a16="http://schemas.microsoft.com/office/drawing/2014/main" id="{3C3BECCD-F5A5-44E5-B60D-E1E822B83925}"/>
              </a:ext>
            </a:extLst>
          </p:cNvPr>
          <p:cNvSpPr/>
          <p:nvPr/>
        </p:nvSpPr>
        <p:spPr>
          <a:xfrm>
            <a:off x="1605934" y="-6056"/>
            <a:ext cx="8767100" cy="8530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6FFC0AF6-B2FE-B89E-E2A7-95797908E79D}"/>
              </a:ext>
            </a:extLst>
          </p:cNvPr>
          <p:cNvSpPr txBox="1"/>
          <p:nvPr/>
        </p:nvSpPr>
        <p:spPr>
          <a:xfrm>
            <a:off x="682060" y="3064352"/>
            <a:ext cx="1998968" cy="161845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000" b="1" kern="100">
                <a:effectLst/>
                <a:latin typeface="Arial" panose="020B0604020202020204" pitchFamily="34" charset="0"/>
                <a:ea typeface="Microsoft JhengHei UI" panose="020B0604030504040204" pitchFamily="34" charset="-120"/>
                <a:cs typeface="Arial" panose="020B0604020202020204" pitchFamily="34" charset="0"/>
              </a:rPr>
              <a:t>資料處理前</a:t>
            </a:r>
            <a:endParaRPr lang="en-US" altLang="zh-TW" sz="2000" b="1" kern="100">
              <a:effectLst/>
              <a:latin typeface="Arial" panose="020B0604020202020204" pitchFamily="34" charset="0"/>
              <a:ea typeface="Microsoft JhengHei UI" panose="020B0604030504040204" pitchFamily="34" charset="-12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TW" altLang="en-US" sz="1600" kern="100">
                <a:latin typeface="Arial" panose="020B0604020202020204" pitchFamily="34" charset="0"/>
                <a:ea typeface="Microsoft JhengHei UI" panose="020B0604030504040204" pitchFamily="34" charset="-120"/>
                <a:cs typeface="Arial" panose="020B0604020202020204" pitchFamily="34" charset="0"/>
              </a:rPr>
              <a:t>資料庫：</a:t>
            </a:r>
            <a:endParaRPr lang="en-US" altLang="zh-TW" sz="1600" kern="100">
              <a:latin typeface="Arial" panose="020B0604020202020204" pitchFamily="34" charset="0"/>
              <a:ea typeface="Microsoft JhengHei UI" panose="020B0604030504040204" pitchFamily="34" charset="-12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TW" sz="1600" u="sng" kern="100">
                <a:latin typeface="Arial"/>
                <a:ea typeface="Microsoft JhengHei UI"/>
                <a:cs typeface="Arial"/>
              </a:rPr>
              <a:t>CK+</a:t>
            </a:r>
            <a:r>
              <a:rPr lang="en-US" altLang="zh-TW" sz="1600" kern="100">
                <a:latin typeface="Arial"/>
                <a:ea typeface="Microsoft JhengHei UI"/>
                <a:cs typeface="Arial"/>
              </a:rPr>
              <a:t> + FER-2013</a:t>
            </a:r>
            <a:br>
              <a:rPr lang="en-US" altLang="zh-TW" sz="1600" kern="100">
                <a:effectLst/>
                <a:latin typeface="Arial" panose="020B0604020202020204" pitchFamily="34" charset="0"/>
                <a:ea typeface="Microsoft JhengHei UI" panose="020B0604030504040204" pitchFamily="34" charset="-120"/>
                <a:cs typeface="Arial" panose="020B0604020202020204" pitchFamily="34" charset="0"/>
              </a:rPr>
            </a:br>
            <a:r>
              <a:rPr lang="zh-TW" altLang="zh-TW" sz="1600" kern="100">
                <a:effectLst/>
                <a:latin typeface="Arial"/>
                <a:ea typeface="Microsoft JhengHei UI"/>
                <a:cs typeface="Arial"/>
              </a:rPr>
              <a:t>共</a:t>
            </a:r>
            <a:r>
              <a:rPr lang="zh-TW" altLang="zh-TW" sz="1600" kern="100">
                <a:latin typeface="Arial"/>
                <a:ea typeface="Microsoft JhengHei UI"/>
                <a:cs typeface="Arial"/>
              </a:rPr>
              <a:t>36868</a:t>
            </a:r>
            <a:r>
              <a:rPr lang="zh-TW" altLang="zh-TW" sz="1600" kern="100">
                <a:effectLst/>
                <a:latin typeface="Arial"/>
                <a:ea typeface="Microsoft JhengHei UI"/>
                <a:cs typeface="Arial"/>
              </a:rPr>
              <a:t>張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BADC54A4-A02C-44F3-32C7-5D76AA7570B4}"/>
              </a:ext>
            </a:extLst>
          </p:cNvPr>
          <p:cNvSpPr txBox="1"/>
          <p:nvPr/>
        </p:nvSpPr>
        <p:spPr>
          <a:xfrm>
            <a:off x="4310115" y="305215"/>
            <a:ext cx="3577045" cy="66248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800" b="1" kern="100">
                <a:latin typeface="Arial"/>
                <a:ea typeface="Microsoft JhengHei UI"/>
                <a:cs typeface="Arial"/>
              </a:rPr>
              <a:t>情緒模型 資料集</a:t>
            </a:r>
            <a:r>
              <a:rPr lang="zh-TW" altLang="en-US" sz="2800" b="1" kern="100">
                <a:effectLst/>
                <a:latin typeface="Arial"/>
                <a:ea typeface="Microsoft JhengHei UI"/>
                <a:cs typeface="Arial"/>
              </a:rPr>
              <a:t>分析</a:t>
            </a:r>
            <a:endParaRPr lang="zh-TW" altLang="zh-TW" sz="2800" b="1" kern="100">
              <a:effectLst/>
              <a:latin typeface="Arial"/>
              <a:ea typeface="Microsoft JhengHei UI"/>
              <a:cs typeface="Arial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9B53D5EE-0380-FD64-8DCD-EFF7EBC5DB05}"/>
              </a:ext>
            </a:extLst>
          </p:cNvPr>
          <p:cNvSpPr txBox="1"/>
          <p:nvPr/>
        </p:nvSpPr>
        <p:spPr>
          <a:xfrm>
            <a:off x="9500815" y="3022548"/>
            <a:ext cx="2408091" cy="272645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000" b="1" kern="100">
                <a:effectLst/>
                <a:latin typeface="Arial" panose="020B0604020202020204" pitchFamily="34" charset="0"/>
                <a:ea typeface="Microsoft JhengHei UI" panose="020B0604030504040204" pitchFamily="34" charset="-120"/>
                <a:cs typeface="Arial" panose="020B0604020202020204" pitchFamily="34" charset="0"/>
              </a:rPr>
              <a:t>資料處理後</a:t>
            </a:r>
            <a:endParaRPr lang="en-US" altLang="zh-TW" sz="2000" b="1" kern="100">
              <a:effectLst/>
              <a:latin typeface="Arial" panose="020B0604020202020204" pitchFamily="34" charset="0"/>
              <a:ea typeface="Microsoft JhengHei UI" panose="020B0604030504040204" pitchFamily="34" charset="-12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TW" altLang="en-US" sz="1600" kern="100">
                <a:latin typeface="Arial" panose="020B0604020202020204" pitchFamily="34" charset="0"/>
                <a:ea typeface="Microsoft JhengHei UI" panose="020B0604030504040204" pitchFamily="34" charset="-120"/>
                <a:cs typeface="Arial" panose="020B0604020202020204" pitchFamily="34" charset="0"/>
              </a:rPr>
              <a:t>資料庫：</a:t>
            </a:r>
            <a:endParaRPr lang="en-US" altLang="zh-TW" sz="1600" kern="100">
              <a:effectLst/>
              <a:latin typeface="Arial" panose="020B0604020202020204" pitchFamily="34" charset="0"/>
              <a:ea typeface="Microsoft JhengHei UI" panose="020B0604030504040204" pitchFamily="34" charset="-12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600" u="sng" kern="100">
                <a:latin typeface="Arial"/>
                <a:ea typeface="Microsoft JhengHei UI"/>
                <a:cs typeface="Arial"/>
              </a:rPr>
              <a:t>CK+ </a:t>
            </a:r>
            <a:r>
              <a:rPr lang="en-US" altLang="zh-TW" sz="1600" kern="100">
                <a:latin typeface="Arial"/>
                <a:ea typeface="Microsoft JhengHei UI"/>
                <a:cs typeface="Arial"/>
              </a:rPr>
              <a:t>+ FER-2013 </a:t>
            </a:r>
            <a:r>
              <a:rPr lang="en-US" altLang="zh-TW" sz="1600" kern="100">
                <a:effectLst/>
                <a:latin typeface="Arial"/>
                <a:ea typeface="Microsoft JhengHei UI"/>
                <a:cs typeface="Arial"/>
              </a:rPr>
              <a:t>+</a:t>
            </a:r>
            <a:r>
              <a:rPr lang="en-US" altLang="zh-TW" sz="1600" kern="100">
                <a:latin typeface="Arial"/>
                <a:ea typeface="Microsoft JhengHei UI"/>
                <a:cs typeface="Arial"/>
              </a:rPr>
              <a:t> </a:t>
            </a:r>
            <a:r>
              <a:rPr lang="zh-TW" altLang="en-US" sz="1600" kern="100">
                <a:effectLst/>
                <a:latin typeface="Arial"/>
                <a:ea typeface="Microsoft JhengHei UI"/>
                <a:cs typeface="Arial"/>
              </a:rPr>
              <a:t>爬蟲</a:t>
            </a:r>
            <a:br>
              <a:rPr lang="en-US" altLang="zh-TW" sz="1600" kern="100">
                <a:effectLst/>
                <a:latin typeface="Arial" panose="020B0604020202020204" pitchFamily="34" charset="0"/>
                <a:ea typeface="Microsoft JhengHei UI" panose="020B0604030504040204" pitchFamily="34" charset="-120"/>
                <a:cs typeface="Arial" panose="020B0604020202020204" pitchFamily="34" charset="0"/>
              </a:rPr>
            </a:br>
            <a:r>
              <a:rPr lang="zh-TW" altLang="zh-TW" sz="1600" kern="100">
                <a:effectLst/>
                <a:latin typeface="Arial"/>
                <a:ea typeface="Microsoft JhengHei UI"/>
                <a:cs typeface="Arial"/>
              </a:rPr>
              <a:t>共</a:t>
            </a:r>
            <a:r>
              <a:rPr lang="en-US" altLang="zh-TW" sz="1600" kern="100">
                <a:latin typeface="Arial"/>
                <a:ea typeface="Microsoft JhengHei UI"/>
                <a:cs typeface="Arial"/>
              </a:rPr>
              <a:t>35712</a:t>
            </a:r>
            <a:r>
              <a:rPr lang="en-US" altLang="zh-TW" sz="1600" kern="100">
                <a:effectLst/>
                <a:latin typeface="Arial"/>
                <a:ea typeface="Microsoft JhengHei UI"/>
                <a:cs typeface="Arial"/>
              </a:rPr>
              <a:t> </a:t>
            </a:r>
            <a:r>
              <a:rPr lang="zh-TW" altLang="zh-TW" sz="1600" kern="100">
                <a:effectLst/>
                <a:latin typeface="Arial"/>
                <a:ea typeface="Microsoft JhengHei UI"/>
                <a:cs typeface="Arial"/>
              </a:rPr>
              <a:t>張</a:t>
            </a:r>
          </a:p>
          <a:p>
            <a:pPr>
              <a:lnSpc>
                <a:spcPct val="150000"/>
              </a:lnSpc>
            </a:pPr>
            <a:r>
              <a:rPr lang="zh-TW" altLang="zh-TW" sz="1600" kern="100">
                <a:latin typeface="Arial"/>
                <a:ea typeface="Microsoft JhengHei UI"/>
                <a:cs typeface="Arial"/>
              </a:rPr>
              <a:t>每類樣本低於6000張，</a:t>
            </a:r>
          </a:p>
          <a:p>
            <a:pPr>
              <a:lnSpc>
                <a:spcPct val="150000"/>
              </a:lnSpc>
            </a:pPr>
            <a:r>
              <a:rPr lang="zh-TW" altLang="zh-TW" sz="1600" kern="100">
                <a:latin typeface="Arial"/>
                <a:ea typeface="Microsoft JhengHei UI"/>
                <a:cs typeface="Arial"/>
              </a:rPr>
              <a:t>避免數據不平衡影響模型準確率</a:t>
            </a:r>
          </a:p>
        </p:txBody>
      </p:sp>
      <p:pic>
        <p:nvPicPr>
          <p:cNvPr id="2" name="圖片 4" descr="一張含有 文字, 螢幕擷取畫面, 字型, 圖表 的圖片&#10;&#10;自動產生的描述">
            <a:extLst>
              <a:ext uri="{FF2B5EF4-FFF2-40B4-BE49-F238E27FC236}">
                <a16:creationId xmlns:a16="http://schemas.microsoft.com/office/drawing/2014/main" id="{3004C71C-B758-7DD4-6B56-26CAF6AA2A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9302" y="965695"/>
            <a:ext cx="6804101" cy="5428412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F17C3C24-4AD8-8054-05B2-6CB0E233BE57}"/>
              </a:ext>
            </a:extLst>
          </p:cNvPr>
          <p:cNvSpPr/>
          <p:nvPr/>
        </p:nvSpPr>
        <p:spPr>
          <a:xfrm>
            <a:off x="3559097" y="5752170"/>
            <a:ext cx="455340" cy="6040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b="1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E93BB75-CBD0-1D1E-ABC2-29CDE9844638}"/>
              </a:ext>
            </a:extLst>
          </p:cNvPr>
          <p:cNvSpPr/>
          <p:nvPr/>
        </p:nvSpPr>
        <p:spPr>
          <a:xfrm>
            <a:off x="6597804" y="4795023"/>
            <a:ext cx="455340" cy="156117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b="1"/>
          </a:p>
        </p:txBody>
      </p:sp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C71B76FE-E99D-5788-B171-FB4D249CDD6D}"/>
              </a:ext>
            </a:extLst>
          </p:cNvPr>
          <p:cNvCxnSpPr/>
          <p:nvPr/>
        </p:nvCxnSpPr>
        <p:spPr>
          <a:xfrm flipV="1">
            <a:off x="6103434" y="3328640"/>
            <a:ext cx="3228277" cy="5574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群組 17">
            <a:extLst>
              <a:ext uri="{FF2B5EF4-FFF2-40B4-BE49-F238E27FC236}">
                <a16:creationId xmlns:a16="http://schemas.microsoft.com/office/drawing/2014/main" id="{86776F2B-95C5-8C4D-F30A-B6D113F4A320}"/>
              </a:ext>
            </a:extLst>
          </p:cNvPr>
          <p:cNvGrpSpPr/>
          <p:nvPr/>
        </p:nvGrpSpPr>
        <p:grpSpPr>
          <a:xfrm>
            <a:off x="761" y="6425542"/>
            <a:ext cx="12171989" cy="446745"/>
            <a:chOff x="6081" y="6423446"/>
            <a:chExt cx="12171989" cy="446745"/>
          </a:xfrm>
        </p:grpSpPr>
        <p:sp>
          <p:nvSpPr>
            <p:cNvPr id="19" name="五邊形 12">
              <a:extLst>
                <a:ext uri="{FF2B5EF4-FFF2-40B4-BE49-F238E27FC236}">
                  <a16:creationId xmlns:a16="http://schemas.microsoft.com/office/drawing/2014/main" id="{E80A091B-6D73-9CE8-4DDB-3B8F33E6BA64}"/>
                </a:ext>
              </a:extLst>
            </p:cNvPr>
            <p:cNvSpPr/>
            <p:nvPr/>
          </p:nvSpPr>
          <p:spPr>
            <a:xfrm>
              <a:off x="6081" y="6423448"/>
              <a:ext cx="1836000" cy="434551"/>
            </a:xfrm>
            <a:prstGeom prst="homePlate">
              <a:avLst/>
            </a:prstGeom>
            <a:solidFill>
              <a:srgbClr val="EEEB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20" name="＞形箭號 13">
              <a:extLst>
                <a:ext uri="{FF2B5EF4-FFF2-40B4-BE49-F238E27FC236}">
                  <a16:creationId xmlns:a16="http://schemas.microsoft.com/office/drawing/2014/main" id="{3E62FE81-554F-CDA2-E3E4-317E31770FCB}"/>
                </a:ext>
              </a:extLst>
            </p:cNvPr>
            <p:cNvSpPr/>
            <p:nvPr/>
          </p:nvSpPr>
          <p:spPr>
            <a:xfrm>
              <a:off x="1738909" y="6423447"/>
              <a:ext cx="1836000" cy="434552"/>
            </a:xfrm>
            <a:prstGeom prst="chevron">
              <a:avLst/>
            </a:prstGeom>
            <a:solidFill>
              <a:srgbClr val="EEEB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TW" b="1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Montserrat Light" charset="0"/>
              </a:endParaRPr>
            </a:p>
          </p:txBody>
        </p:sp>
        <p:sp>
          <p:nvSpPr>
            <p:cNvPr id="25" name="＞形箭號 14">
              <a:extLst>
                <a:ext uri="{FF2B5EF4-FFF2-40B4-BE49-F238E27FC236}">
                  <a16:creationId xmlns:a16="http://schemas.microsoft.com/office/drawing/2014/main" id="{F3B35F8A-3725-1E33-D091-651E34F1919D}"/>
                </a:ext>
              </a:extLst>
            </p:cNvPr>
            <p:cNvSpPr/>
            <p:nvPr/>
          </p:nvSpPr>
          <p:spPr>
            <a:xfrm>
              <a:off x="3460015" y="6435638"/>
              <a:ext cx="1836000" cy="434552"/>
            </a:xfrm>
            <a:prstGeom prst="chevron">
              <a:avLst/>
            </a:prstGeom>
            <a:solidFill>
              <a:srgbClr val="EEEB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TW" b="1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Montserrat Light" charset="0"/>
              </a:endParaRPr>
            </a:p>
          </p:txBody>
        </p:sp>
        <p:sp>
          <p:nvSpPr>
            <p:cNvPr id="26" name="＞形箭號 15">
              <a:extLst>
                <a:ext uri="{FF2B5EF4-FFF2-40B4-BE49-F238E27FC236}">
                  <a16:creationId xmlns:a16="http://schemas.microsoft.com/office/drawing/2014/main" id="{37B916F5-5C20-0AF6-0667-0B57E3DC0962}"/>
                </a:ext>
              </a:extLst>
            </p:cNvPr>
            <p:cNvSpPr/>
            <p:nvPr/>
          </p:nvSpPr>
          <p:spPr>
            <a:xfrm>
              <a:off x="5194136" y="6435639"/>
              <a:ext cx="1836000" cy="434552"/>
            </a:xfrm>
            <a:prstGeom prst="chevron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b="1">
                  <a:solidFill>
                    <a:schemeClr val="tx1"/>
                  </a:solidFill>
                  <a:latin typeface="Microsoft JhengHei UI" panose="020B0604030504040204" pitchFamily="34" charset="-120"/>
                  <a:ea typeface="Microsoft JhengHei UI" panose="020B0604030504040204" pitchFamily="34" charset="-120"/>
                  <a:cs typeface="Montserrat Light" charset="0"/>
                </a:rPr>
                <a:t>資料預處理</a:t>
              </a:r>
              <a:endParaRPr lang="en-US" altLang="zh-TW" b="1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Montserrat Light" charset="0"/>
              </a:endParaRPr>
            </a:p>
          </p:txBody>
        </p:sp>
        <p:sp>
          <p:nvSpPr>
            <p:cNvPr id="27" name="＞形箭號 16">
              <a:extLst>
                <a:ext uri="{FF2B5EF4-FFF2-40B4-BE49-F238E27FC236}">
                  <a16:creationId xmlns:a16="http://schemas.microsoft.com/office/drawing/2014/main" id="{0E5EB2D1-B676-05A6-158B-B10C039569E8}"/>
                </a:ext>
              </a:extLst>
            </p:cNvPr>
            <p:cNvSpPr/>
            <p:nvPr/>
          </p:nvSpPr>
          <p:spPr>
            <a:xfrm>
              <a:off x="6914178" y="6423446"/>
              <a:ext cx="1836000" cy="434552"/>
            </a:xfrm>
            <a:prstGeom prst="chevron">
              <a:avLst/>
            </a:prstGeom>
            <a:solidFill>
              <a:srgbClr val="EEEB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31" name="＞形箭號 17">
              <a:extLst>
                <a:ext uri="{FF2B5EF4-FFF2-40B4-BE49-F238E27FC236}">
                  <a16:creationId xmlns:a16="http://schemas.microsoft.com/office/drawing/2014/main" id="{3D35306F-24DE-D39C-2AA4-7EDBAF684184}"/>
                </a:ext>
              </a:extLst>
            </p:cNvPr>
            <p:cNvSpPr/>
            <p:nvPr/>
          </p:nvSpPr>
          <p:spPr>
            <a:xfrm>
              <a:off x="8622028" y="6435637"/>
              <a:ext cx="1836000" cy="434552"/>
            </a:xfrm>
            <a:prstGeom prst="chevron">
              <a:avLst/>
            </a:prstGeom>
            <a:solidFill>
              <a:srgbClr val="EEEB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33" name="＞形箭號 20">
              <a:extLst>
                <a:ext uri="{FF2B5EF4-FFF2-40B4-BE49-F238E27FC236}">
                  <a16:creationId xmlns:a16="http://schemas.microsoft.com/office/drawing/2014/main" id="{132AA75A-AFF3-3713-50D0-CCD77BA0F1AF}"/>
                </a:ext>
              </a:extLst>
            </p:cNvPr>
            <p:cNvSpPr/>
            <p:nvPr/>
          </p:nvSpPr>
          <p:spPr>
            <a:xfrm>
              <a:off x="10342070" y="6435637"/>
              <a:ext cx="1836000" cy="434552"/>
            </a:xfrm>
            <a:prstGeom prst="chevron">
              <a:avLst/>
            </a:prstGeom>
            <a:solidFill>
              <a:srgbClr val="EEEB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21" name="圖片版面配置區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87" b="2387"/>
          <a:stretch>
            <a:fillRect/>
          </a:stretch>
        </p:blipFill>
        <p:spPr>
          <a:xfrm>
            <a:off x="10209402" y="132367"/>
            <a:ext cx="901216" cy="901215"/>
          </a:xfrm>
          <a:custGeom>
            <a:avLst/>
            <a:gdLst>
              <a:gd name="connsiteX0" fmla="*/ 927100 w 1854200"/>
              <a:gd name="connsiteY0" fmla="*/ 0 h 1854198"/>
              <a:gd name="connsiteX1" fmla="*/ 1854200 w 1854200"/>
              <a:gd name="connsiteY1" fmla="*/ 927099 h 1854198"/>
              <a:gd name="connsiteX2" fmla="*/ 927100 w 1854200"/>
              <a:gd name="connsiteY2" fmla="*/ 1854198 h 1854198"/>
              <a:gd name="connsiteX3" fmla="*/ 0 w 1854200"/>
              <a:gd name="connsiteY3" fmla="*/ 927099 h 1854198"/>
              <a:gd name="connsiteX4" fmla="*/ 927100 w 1854200"/>
              <a:gd name="connsiteY4" fmla="*/ 0 h 1854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54200" h="1854198">
                <a:moveTo>
                  <a:pt x="927100" y="0"/>
                </a:moveTo>
                <a:cubicBezTo>
                  <a:pt x="1439123" y="0"/>
                  <a:pt x="1854200" y="415076"/>
                  <a:pt x="1854200" y="927099"/>
                </a:cubicBezTo>
                <a:cubicBezTo>
                  <a:pt x="1854200" y="1439122"/>
                  <a:pt x="1439123" y="1854198"/>
                  <a:pt x="927100" y="1854198"/>
                </a:cubicBezTo>
                <a:cubicBezTo>
                  <a:pt x="415077" y="1854198"/>
                  <a:pt x="0" y="1439122"/>
                  <a:pt x="0" y="927099"/>
                </a:cubicBezTo>
                <a:cubicBezTo>
                  <a:pt x="0" y="415076"/>
                  <a:pt x="415077" y="0"/>
                  <a:pt x="927100" y="0"/>
                </a:cubicBezTo>
                <a:close/>
              </a:path>
            </a:pathLst>
          </a:custGeom>
        </p:spPr>
      </p:pic>
      <p:sp>
        <p:nvSpPr>
          <p:cNvPr id="22" name="文字方塊 21"/>
          <p:cNvSpPr txBox="1"/>
          <p:nvPr/>
        </p:nvSpPr>
        <p:spPr>
          <a:xfrm>
            <a:off x="10342070" y="740814"/>
            <a:ext cx="6078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100" b="1">
                <a:solidFill>
                  <a:schemeClr val="bg1"/>
                </a:solidFill>
                <a:effectLst>
                  <a:outerShdw blurRad="647700" dist="38100" dir="2700000" algn="tl" rotWithShape="0">
                    <a:prstClr val="black">
                      <a:alpha val="91000"/>
                    </a:prst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林奕辰</a:t>
            </a:r>
          </a:p>
        </p:txBody>
      </p:sp>
    </p:spTree>
    <p:extLst>
      <p:ext uri="{BB962C8B-B14F-4D97-AF65-F5344CB8AC3E}">
        <p14:creationId xmlns:p14="http://schemas.microsoft.com/office/powerpoint/2010/main" val="4088858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50">
            <a:extLst>
              <a:ext uri="{FF2B5EF4-FFF2-40B4-BE49-F238E27FC236}">
                <a16:creationId xmlns:a16="http://schemas.microsoft.com/office/drawing/2014/main" id="{3C3BECCD-F5A5-44E5-B60D-E1E822B83925}"/>
              </a:ext>
            </a:extLst>
          </p:cNvPr>
          <p:cNvSpPr/>
          <p:nvPr/>
        </p:nvSpPr>
        <p:spPr>
          <a:xfrm>
            <a:off x="1605934" y="-6056"/>
            <a:ext cx="8767100" cy="8530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6FFC0AF6-B2FE-B89E-E2A7-95797908E79D}"/>
              </a:ext>
            </a:extLst>
          </p:cNvPr>
          <p:cNvSpPr txBox="1"/>
          <p:nvPr/>
        </p:nvSpPr>
        <p:spPr>
          <a:xfrm>
            <a:off x="705128" y="1640823"/>
            <a:ext cx="2208545" cy="162742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000" b="1" kern="100">
                <a:effectLst/>
                <a:latin typeface="Arial" panose="020B0604020202020204" pitchFamily="34" charset="0"/>
                <a:ea typeface="Microsoft JhengHei UI" panose="020B0604030504040204" pitchFamily="34" charset="-120"/>
                <a:cs typeface="Arial" panose="020B0604020202020204" pitchFamily="34" charset="0"/>
              </a:rPr>
              <a:t>資料處理前</a:t>
            </a:r>
            <a:endParaRPr lang="en-US" altLang="zh-TW" sz="2000" b="1" kern="100">
              <a:effectLst/>
              <a:latin typeface="Arial" panose="020B0604020202020204" pitchFamily="34" charset="0"/>
              <a:ea typeface="Microsoft JhengHei UI" panose="020B0604030504040204" pitchFamily="34" charset="-12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TW" altLang="en-US" sz="1600" kern="100">
                <a:latin typeface="Arial" panose="020B0604020202020204" pitchFamily="34" charset="0"/>
                <a:ea typeface="Microsoft JhengHei UI" panose="020B0604030504040204" pitchFamily="34" charset="-120"/>
                <a:cs typeface="Arial" panose="020B0604020202020204" pitchFamily="34" charset="0"/>
              </a:rPr>
              <a:t>資料庫：</a:t>
            </a:r>
            <a:endParaRPr lang="en-US" altLang="zh-TW" sz="1600" kern="100">
              <a:latin typeface="Arial" panose="020B0604020202020204" pitchFamily="34" charset="0"/>
              <a:ea typeface="Microsoft JhengHei UI" panose="020B0604030504040204" pitchFamily="34" charset="-12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TW" sz="1600" kern="100">
                <a:latin typeface="Arial"/>
                <a:ea typeface="Microsoft JhengHei UI"/>
                <a:cs typeface="Arial"/>
              </a:rPr>
              <a:t>UTKface(ASIA)+AAF</a:t>
            </a:r>
            <a:br>
              <a:rPr lang="en-US" altLang="zh-TW" sz="1600" kern="100">
                <a:effectLst/>
                <a:latin typeface="Arial" panose="020B0604020202020204" pitchFamily="34" charset="0"/>
                <a:ea typeface="Microsoft JhengHei UI" panose="020B0604030504040204" pitchFamily="34" charset="-120"/>
                <a:cs typeface="Arial" panose="020B0604020202020204" pitchFamily="34" charset="0"/>
              </a:rPr>
            </a:br>
            <a:r>
              <a:rPr lang="zh-TW" altLang="zh-TW" sz="1600" kern="100">
                <a:latin typeface="Arial"/>
                <a:ea typeface="Microsoft JhengHei UI"/>
                <a:cs typeface="Arial"/>
              </a:rPr>
              <a:t>共</a:t>
            </a:r>
            <a:r>
              <a:rPr lang="en-US" altLang="zh-TW" sz="1600" kern="100">
                <a:latin typeface="Arial"/>
                <a:ea typeface="Microsoft JhengHei UI"/>
                <a:cs typeface="Arial"/>
              </a:rPr>
              <a:t>16706</a:t>
            </a:r>
            <a:r>
              <a:rPr lang="zh-TW" altLang="zh-TW" sz="1600" kern="100">
                <a:latin typeface="Arial"/>
                <a:ea typeface="Microsoft JhengHei UI"/>
                <a:cs typeface="Arial"/>
              </a:rPr>
              <a:t>張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BADC54A4-A02C-44F3-32C7-5D76AA7570B4}"/>
              </a:ext>
            </a:extLst>
          </p:cNvPr>
          <p:cNvSpPr txBox="1"/>
          <p:nvPr/>
        </p:nvSpPr>
        <p:spPr>
          <a:xfrm>
            <a:off x="3904375" y="275527"/>
            <a:ext cx="4378629" cy="66248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800" b="1" kern="100">
                <a:latin typeface="Arial"/>
                <a:ea typeface="Microsoft JhengHei UI"/>
                <a:cs typeface="Arial"/>
              </a:rPr>
              <a:t>性別</a:t>
            </a:r>
            <a:r>
              <a:rPr lang="en-US" altLang="zh-TW" sz="2800" b="1" kern="100">
                <a:latin typeface="Arial"/>
                <a:ea typeface="Microsoft JhengHei UI"/>
                <a:cs typeface="Arial"/>
              </a:rPr>
              <a:t>/</a:t>
            </a:r>
            <a:r>
              <a:rPr lang="zh-TW" altLang="en-US" sz="2800" b="1" kern="100">
                <a:latin typeface="Arial"/>
                <a:ea typeface="Microsoft JhengHei UI"/>
                <a:cs typeface="Arial"/>
              </a:rPr>
              <a:t>年紀模型 資料集分析</a:t>
            </a:r>
            <a:endParaRPr lang="zh-TW" altLang="zh-TW" sz="2800" b="1" kern="100">
              <a:latin typeface="Arial"/>
              <a:ea typeface="Microsoft JhengHei UI"/>
              <a:cs typeface="Arial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2EAFFDD8-ED4A-5F13-C0AB-E37CA24C4B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8947" y="1597790"/>
            <a:ext cx="2636915" cy="1963928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97506A59-FAEC-9007-72B9-AF5DCFD5B4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2996" y="1586737"/>
            <a:ext cx="5841918" cy="1887093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9B53D5EE-0380-FD64-8DCD-EFF7EBC5DB05}"/>
              </a:ext>
            </a:extLst>
          </p:cNvPr>
          <p:cNvSpPr txBox="1"/>
          <p:nvPr/>
        </p:nvSpPr>
        <p:spPr>
          <a:xfrm>
            <a:off x="704143" y="3908633"/>
            <a:ext cx="2620922" cy="200360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000" b="1" kern="100">
                <a:effectLst/>
                <a:latin typeface="Arial" panose="020B0604020202020204" pitchFamily="34" charset="0"/>
                <a:ea typeface="Microsoft JhengHei UI" panose="020B0604030504040204" pitchFamily="34" charset="-120"/>
                <a:cs typeface="Arial" panose="020B0604020202020204" pitchFamily="34" charset="0"/>
              </a:rPr>
              <a:t>資料處理後</a:t>
            </a:r>
            <a:endParaRPr lang="en-US" altLang="zh-TW" sz="2000" b="1" kern="100">
              <a:effectLst/>
              <a:latin typeface="Arial" panose="020B0604020202020204" pitchFamily="34" charset="0"/>
              <a:ea typeface="Microsoft JhengHei UI" panose="020B0604030504040204" pitchFamily="34" charset="-12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TW" altLang="en-US" sz="1600" kern="100">
                <a:latin typeface="Arial" panose="020B0604020202020204" pitchFamily="34" charset="0"/>
                <a:ea typeface="Microsoft JhengHei UI" panose="020B0604030504040204" pitchFamily="34" charset="-120"/>
                <a:cs typeface="Arial" panose="020B0604020202020204" pitchFamily="34" charset="0"/>
              </a:rPr>
              <a:t>資料庫：</a:t>
            </a:r>
            <a:endParaRPr lang="en-US" altLang="zh-TW" sz="1600" kern="100">
              <a:effectLst/>
              <a:latin typeface="Arial" panose="020B0604020202020204" pitchFamily="34" charset="0"/>
              <a:ea typeface="Microsoft JhengHei UI" panose="020B0604030504040204" pitchFamily="34" charset="-12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TW" sz="1600" kern="100" err="1">
                <a:latin typeface="Arial"/>
                <a:ea typeface="Microsoft JhengHei UI"/>
                <a:cs typeface="Arial"/>
              </a:rPr>
              <a:t>UTKface</a:t>
            </a:r>
            <a:r>
              <a:rPr lang="en-US" altLang="zh-TW" sz="1600" kern="100">
                <a:latin typeface="Arial"/>
                <a:ea typeface="Microsoft JhengHei UI"/>
                <a:cs typeface="Arial"/>
              </a:rPr>
              <a:t>(ASIA)+AAF+</a:t>
            </a:r>
            <a:r>
              <a:rPr lang="zh-TW" altLang="en-US" sz="1600" kern="100">
                <a:latin typeface="Arial"/>
                <a:ea typeface="Microsoft JhengHei UI"/>
                <a:cs typeface="Arial"/>
              </a:rPr>
              <a:t>爬蟲</a:t>
            </a:r>
            <a:br>
              <a:rPr lang="en-US" altLang="zh-TW" sz="1600" kern="100">
                <a:effectLst/>
                <a:latin typeface="Arial" panose="020B0604020202020204" pitchFamily="34" charset="0"/>
                <a:ea typeface="Microsoft JhengHei UI" panose="020B0604030504040204" pitchFamily="34" charset="-120"/>
                <a:cs typeface="Arial" panose="020B0604020202020204" pitchFamily="34" charset="0"/>
              </a:rPr>
            </a:br>
            <a:r>
              <a:rPr lang="zh-TW" altLang="zh-TW" sz="1600" kern="100">
                <a:latin typeface="Arial"/>
                <a:ea typeface="Microsoft JhengHei UI"/>
                <a:cs typeface="Arial"/>
              </a:rPr>
              <a:t>共</a:t>
            </a:r>
            <a:r>
              <a:rPr lang="en-US" altLang="zh-TW" sz="1600" kern="100">
                <a:latin typeface="Arial"/>
                <a:ea typeface="Microsoft JhengHei UI"/>
                <a:cs typeface="Arial"/>
              </a:rPr>
              <a:t>13531 </a:t>
            </a:r>
            <a:r>
              <a:rPr lang="zh-TW" altLang="zh-TW" sz="1600" kern="100">
                <a:latin typeface="Arial"/>
                <a:ea typeface="Microsoft JhengHei UI"/>
                <a:cs typeface="Arial"/>
              </a:rPr>
              <a:t>張</a:t>
            </a:r>
          </a:p>
          <a:p>
            <a:pPr>
              <a:lnSpc>
                <a:spcPct val="150000"/>
              </a:lnSpc>
            </a:pPr>
            <a:r>
              <a:rPr lang="zh-TW" altLang="zh-TW" sz="1600" kern="100">
                <a:latin typeface="Arial"/>
                <a:ea typeface="Microsoft JhengHei UI"/>
                <a:cs typeface="Arial"/>
              </a:rPr>
              <a:t>每類樣本低於300張</a:t>
            </a:r>
            <a:endParaRPr lang="zh-TW" altLang="zh-TW" sz="1600" kern="100">
              <a:latin typeface="Arial" panose="020B0604020202020204" pitchFamily="34" charset="0"/>
              <a:ea typeface="Microsoft JhengHei UI" panose="020B0604030504040204" pitchFamily="34" charset="-120"/>
              <a:cs typeface="Arial" panose="020B0604020202020204" pitchFamily="34" charset="0"/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5168EC20-3E90-9AA4-17C0-28B519EABA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9248" y="3994634"/>
            <a:ext cx="2696312" cy="2008087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D800E698-4546-92A3-BC56-F77153CC5E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4088954"/>
            <a:ext cx="5758914" cy="1860718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50EA6243-43B9-EFAF-77CC-ADF908E8497B}"/>
              </a:ext>
            </a:extLst>
          </p:cNvPr>
          <p:cNvSpPr txBox="1"/>
          <p:nvPr/>
        </p:nvSpPr>
        <p:spPr>
          <a:xfrm>
            <a:off x="5916706" y="1219200"/>
            <a:ext cx="77993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zh-TW" altLang="en-US"/>
              <a:t>800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EEC18F63-F7AD-814F-CD56-8E1B8D343847}"/>
              </a:ext>
            </a:extLst>
          </p:cNvPr>
          <p:cNvSpPr txBox="1"/>
          <p:nvPr/>
        </p:nvSpPr>
        <p:spPr>
          <a:xfrm>
            <a:off x="5988423" y="3774140"/>
            <a:ext cx="77993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zh-TW" altLang="en-US"/>
              <a:t>300</a:t>
            </a:r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11176151-2C1A-BC8F-BD11-25F26AE0B99A}"/>
              </a:ext>
            </a:extLst>
          </p:cNvPr>
          <p:cNvSpPr/>
          <p:nvPr/>
        </p:nvSpPr>
        <p:spPr>
          <a:xfrm>
            <a:off x="6149788" y="4177552"/>
            <a:ext cx="197223" cy="143435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19D51730-C68D-AEB8-A9C8-86FB2D42EF2F}"/>
              </a:ext>
            </a:extLst>
          </p:cNvPr>
          <p:cNvSpPr/>
          <p:nvPr/>
        </p:nvSpPr>
        <p:spPr>
          <a:xfrm>
            <a:off x="6069105" y="1568822"/>
            <a:ext cx="197223" cy="143435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A223FAF1-BDA2-EA75-5630-5CD61A69434C}"/>
              </a:ext>
            </a:extLst>
          </p:cNvPr>
          <p:cNvCxnSpPr/>
          <p:nvPr/>
        </p:nvCxnSpPr>
        <p:spPr>
          <a:xfrm flipH="1">
            <a:off x="6167664" y="1500216"/>
            <a:ext cx="4785" cy="65286"/>
          </a:xfrm>
          <a:prstGeom prst="straightConnector1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4E5421AB-4382-A297-080B-5D0A91513C18}"/>
              </a:ext>
            </a:extLst>
          </p:cNvPr>
          <p:cNvCxnSpPr/>
          <p:nvPr/>
        </p:nvCxnSpPr>
        <p:spPr>
          <a:xfrm flipH="1">
            <a:off x="6257746" y="4063198"/>
            <a:ext cx="14981" cy="111785"/>
          </a:xfrm>
          <a:prstGeom prst="straightConnector1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群組 24">
            <a:extLst>
              <a:ext uri="{FF2B5EF4-FFF2-40B4-BE49-F238E27FC236}">
                <a16:creationId xmlns:a16="http://schemas.microsoft.com/office/drawing/2014/main" id="{86776F2B-95C5-8C4D-F30A-B6D113F4A320}"/>
              </a:ext>
            </a:extLst>
          </p:cNvPr>
          <p:cNvGrpSpPr/>
          <p:nvPr/>
        </p:nvGrpSpPr>
        <p:grpSpPr>
          <a:xfrm>
            <a:off x="761" y="6425542"/>
            <a:ext cx="12171989" cy="446745"/>
            <a:chOff x="6081" y="6423446"/>
            <a:chExt cx="12171989" cy="446745"/>
          </a:xfrm>
        </p:grpSpPr>
        <p:sp>
          <p:nvSpPr>
            <p:cNvPr id="26" name="五邊形 12">
              <a:extLst>
                <a:ext uri="{FF2B5EF4-FFF2-40B4-BE49-F238E27FC236}">
                  <a16:creationId xmlns:a16="http://schemas.microsoft.com/office/drawing/2014/main" id="{E80A091B-6D73-9CE8-4DDB-3B8F33E6BA64}"/>
                </a:ext>
              </a:extLst>
            </p:cNvPr>
            <p:cNvSpPr/>
            <p:nvPr/>
          </p:nvSpPr>
          <p:spPr>
            <a:xfrm>
              <a:off x="6081" y="6423448"/>
              <a:ext cx="1836000" cy="434551"/>
            </a:xfrm>
            <a:prstGeom prst="homePlate">
              <a:avLst/>
            </a:prstGeom>
            <a:solidFill>
              <a:srgbClr val="EEEB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27" name="＞形箭號 13">
              <a:extLst>
                <a:ext uri="{FF2B5EF4-FFF2-40B4-BE49-F238E27FC236}">
                  <a16:creationId xmlns:a16="http://schemas.microsoft.com/office/drawing/2014/main" id="{3E62FE81-554F-CDA2-E3E4-317E31770FCB}"/>
                </a:ext>
              </a:extLst>
            </p:cNvPr>
            <p:cNvSpPr/>
            <p:nvPr/>
          </p:nvSpPr>
          <p:spPr>
            <a:xfrm>
              <a:off x="1738909" y="6423447"/>
              <a:ext cx="1836000" cy="434552"/>
            </a:xfrm>
            <a:prstGeom prst="chevron">
              <a:avLst/>
            </a:prstGeom>
            <a:solidFill>
              <a:srgbClr val="EEEB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TW" b="1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Montserrat Light" charset="0"/>
              </a:endParaRPr>
            </a:p>
          </p:txBody>
        </p:sp>
        <p:sp>
          <p:nvSpPr>
            <p:cNvPr id="31" name="＞形箭號 14">
              <a:extLst>
                <a:ext uri="{FF2B5EF4-FFF2-40B4-BE49-F238E27FC236}">
                  <a16:creationId xmlns:a16="http://schemas.microsoft.com/office/drawing/2014/main" id="{F3B35F8A-3725-1E33-D091-651E34F1919D}"/>
                </a:ext>
              </a:extLst>
            </p:cNvPr>
            <p:cNvSpPr/>
            <p:nvPr/>
          </p:nvSpPr>
          <p:spPr>
            <a:xfrm>
              <a:off x="3460015" y="6435638"/>
              <a:ext cx="1836000" cy="434552"/>
            </a:xfrm>
            <a:prstGeom prst="chevron">
              <a:avLst/>
            </a:prstGeom>
            <a:solidFill>
              <a:srgbClr val="EEEB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TW" b="1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Montserrat Light" charset="0"/>
              </a:endParaRPr>
            </a:p>
          </p:txBody>
        </p:sp>
        <p:sp>
          <p:nvSpPr>
            <p:cNvPr id="33" name="＞形箭號 15">
              <a:extLst>
                <a:ext uri="{FF2B5EF4-FFF2-40B4-BE49-F238E27FC236}">
                  <a16:creationId xmlns:a16="http://schemas.microsoft.com/office/drawing/2014/main" id="{37B916F5-5C20-0AF6-0667-0B57E3DC0962}"/>
                </a:ext>
              </a:extLst>
            </p:cNvPr>
            <p:cNvSpPr/>
            <p:nvPr/>
          </p:nvSpPr>
          <p:spPr>
            <a:xfrm>
              <a:off x="5194136" y="6435639"/>
              <a:ext cx="1836000" cy="434552"/>
            </a:xfrm>
            <a:prstGeom prst="chevron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b="1">
                  <a:solidFill>
                    <a:schemeClr val="tx1"/>
                  </a:solidFill>
                  <a:latin typeface="Microsoft JhengHei UI" panose="020B0604030504040204" pitchFamily="34" charset="-120"/>
                  <a:ea typeface="Microsoft JhengHei UI" panose="020B0604030504040204" pitchFamily="34" charset="-120"/>
                  <a:cs typeface="Montserrat Light" charset="0"/>
                </a:rPr>
                <a:t>資料預處理</a:t>
              </a:r>
              <a:endParaRPr lang="en-US" altLang="zh-TW" b="1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Montserrat Light" charset="0"/>
              </a:endParaRPr>
            </a:p>
          </p:txBody>
        </p:sp>
        <p:sp>
          <p:nvSpPr>
            <p:cNvPr id="34" name="＞形箭號 16">
              <a:extLst>
                <a:ext uri="{FF2B5EF4-FFF2-40B4-BE49-F238E27FC236}">
                  <a16:creationId xmlns:a16="http://schemas.microsoft.com/office/drawing/2014/main" id="{0E5EB2D1-B676-05A6-158B-B10C039569E8}"/>
                </a:ext>
              </a:extLst>
            </p:cNvPr>
            <p:cNvSpPr/>
            <p:nvPr/>
          </p:nvSpPr>
          <p:spPr>
            <a:xfrm>
              <a:off x="6914178" y="6423446"/>
              <a:ext cx="1836000" cy="434552"/>
            </a:xfrm>
            <a:prstGeom prst="chevron">
              <a:avLst/>
            </a:prstGeom>
            <a:solidFill>
              <a:srgbClr val="EEEB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35" name="＞形箭號 17">
              <a:extLst>
                <a:ext uri="{FF2B5EF4-FFF2-40B4-BE49-F238E27FC236}">
                  <a16:creationId xmlns:a16="http://schemas.microsoft.com/office/drawing/2014/main" id="{3D35306F-24DE-D39C-2AA4-7EDBAF684184}"/>
                </a:ext>
              </a:extLst>
            </p:cNvPr>
            <p:cNvSpPr/>
            <p:nvPr/>
          </p:nvSpPr>
          <p:spPr>
            <a:xfrm>
              <a:off x="8622028" y="6435637"/>
              <a:ext cx="1836000" cy="434552"/>
            </a:xfrm>
            <a:prstGeom prst="chevron">
              <a:avLst/>
            </a:prstGeom>
            <a:solidFill>
              <a:srgbClr val="EEEB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36" name="＞形箭號 20">
              <a:extLst>
                <a:ext uri="{FF2B5EF4-FFF2-40B4-BE49-F238E27FC236}">
                  <a16:creationId xmlns:a16="http://schemas.microsoft.com/office/drawing/2014/main" id="{132AA75A-AFF3-3713-50D0-CCD77BA0F1AF}"/>
                </a:ext>
              </a:extLst>
            </p:cNvPr>
            <p:cNvSpPr/>
            <p:nvPr/>
          </p:nvSpPr>
          <p:spPr>
            <a:xfrm>
              <a:off x="10342070" y="6435637"/>
              <a:ext cx="1836000" cy="434552"/>
            </a:xfrm>
            <a:prstGeom prst="chevron">
              <a:avLst/>
            </a:prstGeom>
            <a:solidFill>
              <a:srgbClr val="EEEB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24" name="圖片版面配置區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87" b="2387"/>
          <a:stretch>
            <a:fillRect/>
          </a:stretch>
        </p:blipFill>
        <p:spPr>
          <a:xfrm>
            <a:off x="10209402" y="132367"/>
            <a:ext cx="901216" cy="901215"/>
          </a:xfrm>
          <a:custGeom>
            <a:avLst/>
            <a:gdLst>
              <a:gd name="connsiteX0" fmla="*/ 927100 w 1854200"/>
              <a:gd name="connsiteY0" fmla="*/ 0 h 1854198"/>
              <a:gd name="connsiteX1" fmla="*/ 1854200 w 1854200"/>
              <a:gd name="connsiteY1" fmla="*/ 927099 h 1854198"/>
              <a:gd name="connsiteX2" fmla="*/ 927100 w 1854200"/>
              <a:gd name="connsiteY2" fmla="*/ 1854198 h 1854198"/>
              <a:gd name="connsiteX3" fmla="*/ 0 w 1854200"/>
              <a:gd name="connsiteY3" fmla="*/ 927099 h 1854198"/>
              <a:gd name="connsiteX4" fmla="*/ 927100 w 1854200"/>
              <a:gd name="connsiteY4" fmla="*/ 0 h 1854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54200" h="1854198">
                <a:moveTo>
                  <a:pt x="927100" y="0"/>
                </a:moveTo>
                <a:cubicBezTo>
                  <a:pt x="1439123" y="0"/>
                  <a:pt x="1854200" y="415076"/>
                  <a:pt x="1854200" y="927099"/>
                </a:cubicBezTo>
                <a:cubicBezTo>
                  <a:pt x="1854200" y="1439122"/>
                  <a:pt x="1439123" y="1854198"/>
                  <a:pt x="927100" y="1854198"/>
                </a:cubicBezTo>
                <a:cubicBezTo>
                  <a:pt x="415077" y="1854198"/>
                  <a:pt x="0" y="1439122"/>
                  <a:pt x="0" y="927099"/>
                </a:cubicBezTo>
                <a:cubicBezTo>
                  <a:pt x="0" y="415076"/>
                  <a:pt x="415077" y="0"/>
                  <a:pt x="927100" y="0"/>
                </a:cubicBezTo>
                <a:close/>
              </a:path>
            </a:pathLst>
          </a:custGeom>
        </p:spPr>
      </p:pic>
      <p:sp>
        <p:nvSpPr>
          <p:cNvPr id="28" name="文字方塊 27"/>
          <p:cNvSpPr txBox="1"/>
          <p:nvPr/>
        </p:nvSpPr>
        <p:spPr>
          <a:xfrm>
            <a:off x="10342070" y="740814"/>
            <a:ext cx="6078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100" b="1">
                <a:solidFill>
                  <a:schemeClr val="bg1"/>
                </a:solidFill>
                <a:effectLst>
                  <a:outerShdw blurRad="647700" dist="38100" dir="2700000" algn="tl" rotWithShape="0">
                    <a:prstClr val="black">
                      <a:alpha val="91000"/>
                    </a:prst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林奕辰</a:t>
            </a:r>
          </a:p>
        </p:txBody>
      </p:sp>
    </p:spTree>
    <p:extLst>
      <p:ext uri="{BB962C8B-B14F-4D97-AF65-F5344CB8AC3E}">
        <p14:creationId xmlns:p14="http://schemas.microsoft.com/office/powerpoint/2010/main" val="19350504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50">
            <a:extLst>
              <a:ext uri="{FF2B5EF4-FFF2-40B4-BE49-F238E27FC236}">
                <a16:creationId xmlns:a16="http://schemas.microsoft.com/office/drawing/2014/main" id="{3C3BECCD-F5A5-44E5-B60D-E1E822B83925}"/>
              </a:ext>
            </a:extLst>
          </p:cNvPr>
          <p:cNvSpPr/>
          <p:nvPr/>
        </p:nvSpPr>
        <p:spPr>
          <a:xfrm>
            <a:off x="1605934" y="-6056"/>
            <a:ext cx="8767100" cy="8530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BADC54A4-A02C-44F3-32C7-5D76AA7570B4}"/>
              </a:ext>
            </a:extLst>
          </p:cNvPr>
          <p:cNvSpPr txBox="1"/>
          <p:nvPr/>
        </p:nvSpPr>
        <p:spPr>
          <a:xfrm>
            <a:off x="4992946" y="255735"/>
            <a:ext cx="2003565" cy="66248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800" b="1" kern="100">
                <a:latin typeface="Arial"/>
                <a:ea typeface="Microsoft JhengHei UI"/>
                <a:cs typeface="Arial"/>
              </a:rPr>
              <a:t>增強樣本數</a:t>
            </a:r>
            <a:endParaRPr lang="zh-TW" altLang="zh-TW" sz="2800" b="1" kern="100">
              <a:effectLst/>
              <a:latin typeface="Arial" panose="020B0604020202020204" pitchFamily="34" charset="0"/>
              <a:ea typeface="Microsoft JhengHei UI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6FFC0AF6-B2FE-B89E-E2A7-95797908E79D}"/>
              </a:ext>
            </a:extLst>
          </p:cNvPr>
          <p:cNvSpPr txBox="1"/>
          <p:nvPr/>
        </p:nvSpPr>
        <p:spPr>
          <a:xfrm>
            <a:off x="319644" y="1030770"/>
            <a:ext cx="7896704" cy="212365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2000" b="1" kern="100" err="1">
                <a:latin typeface="Arial" panose="020B0604020202020204" pitchFamily="34" charset="0"/>
                <a:ea typeface="Microsoft JhengHei UI" panose="020B0604030504040204" pitchFamily="34" charset="-120"/>
                <a:cs typeface="Arial" panose="020B0604020202020204" pitchFamily="34" charset="0"/>
              </a:rPr>
              <a:t>Augmentor</a:t>
            </a:r>
            <a:r>
              <a:rPr lang="zh-TW" altLang="en-US" sz="2000" b="1" kern="100">
                <a:latin typeface="Arial" panose="020B0604020202020204" pitchFamily="34" charset="0"/>
                <a:ea typeface="Microsoft JhengHei UI" panose="020B0604030504040204" pitchFamily="34" charset="-120"/>
                <a:cs typeface="Arial" panose="020B0604020202020204" pitchFamily="34" charset="0"/>
              </a:rPr>
              <a:t> 自動化圖像增強</a:t>
            </a:r>
            <a:endParaRPr lang="en-US" altLang="zh-TW" sz="2000" b="1" kern="100">
              <a:latin typeface="Arial" panose="020B0604020202020204" pitchFamily="34" charset="0"/>
              <a:ea typeface="Microsoft JhengHei UI" panose="020B0604030504040204" pitchFamily="34" charset="-12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TW" sz="2000" kern="100" err="1">
                <a:latin typeface="Arial"/>
                <a:ea typeface="Microsoft JhengHei UI"/>
                <a:cs typeface="Arial"/>
              </a:rPr>
              <a:t>目的</a:t>
            </a:r>
            <a:r>
              <a:rPr lang="en-US" altLang="zh-TW" sz="2000" kern="100">
                <a:latin typeface="Arial"/>
                <a:ea typeface="Microsoft JhengHei UI"/>
                <a:cs typeface="Arial"/>
              </a:rPr>
              <a:t> : </a:t>
            </a:r>
            <a:r>
              <a:rPr lang="zh-TW" altLang="en-US" sz="2000" kern="100">
                <a:latin typeface="Arial"/>
                <a:ea typeface="Microsoft JhengHei UI"/>
                <a:cs typeface="Arial"/>
              </a:rPr>
              <a:t>解決特定分類族群，樣本數不足問題</a:t>
            </a:r>
            <a:endParaRPr lang="en-US" altLang="zh-TW" sz="2000" kern="100">
              <a:latin typeface="Arial"/>
              <a:ea typeface="Microsoft JhengHei UI"/>
              <a:cs typeface="Arial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TW" sz="1600" kern="100" err="1">
                <a:latin typeface="Arial" panose="020B0604020202020204" pitchFamily="34" charset="0"/>
                <a:ea typeface="Microsoft JhengHei UI" panose="020B0604030504040204" pitchFamily="34" charset="-120"/>
                <a:cs typeface="Arial" panose="020B0604020202020204" pitchFamily="34" charset="0"/>
              </a:rPr>
              <a:t>random_rotation</a:t>
            </a:r>
            <a:endParaRPr lang="en-US" altLang="zh-TW" sz="1600" kern="100">
              <a:latin typeface="Arial" panose="020B0604020202020204" pitchFamily="34" charset="0"/>
              <a:ea typeface="Microsoft JhengHei UI" panose="020B0604030504040204" pitchFamily="34" charset="-12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TW" sz="1600" kern="100" err="1">
                <a:latin typeface="Arial" panose="020B0604020202020204" pitchFamily="34" charset="0"/>
                <a:ea typeface="Microsoft JhengHei UI" panose="020B0604030504040204" pitchFamily="34" charset="-120"/>
                <a:cs typeface="Arial" panose="020B0604020202020204" pitchFamily="34" charset="0"/>
              </a:rPr>
              <a:t>random_shear</a:t>
            </a:r>
            <a:endParaRPr lang="en-US" altLang="zh-TW" sz="1600" kern="100">
              <a:latin typeface="Arial" panose="020B0604020202020204" pitchFamily="34" charset="0"/>
              <a:ea typeface="Microsoft JhengHei UI" panose="020B0604030504040204" pitchFamily="34" charset="-12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TW" sz="1600" kern="100" err="1">
                <a:latin typeface="Arial" panose="020B0604020202020204" pitchFamily="34" charset="0"/>
                <a:ea typeface="Microsoft JhengHei UI" panose="020B0604030504040204" pitchFamily="34" charset="-120"/>
                <a:cs typeface="Arial" panose="020B0604020202020204" pitchFamily="34" charset="0"/>
              </a:rPr>
              <a:t>random_zoom</a:t>
            </a:r>
            <a:endParaRPr lang="en-US" altLang="zh-TW" sz="1600" kern="100">
              <a:effectLst/>
              <a:latin typeface="Arial" panose="020B0604020202020204" pitchFamily="34" charset="0"/>
              <a:ea typeface="Microsoft JhengHei UI" panose="020B0604030504040204" pitchFamily="34" charset="-120"/>
              <a:cs typeface="Arial" panose="020B0604020202020204" pitchFamily="34" charset="0"/>
            </a:endParaRPr>
          </a:p>
        </p:txBody>
      </p:sp>
      <p:pic>
        <p:nvPicPr>
          <p:cNvPr id="1026" name="Picture 2" descr="https://i.imgur.com/rrt5r8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322" y="3276871"/>
            <a:ext cx="5383835" cy="2861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5848" y="2637069"/>
            <a:ext cx="1497616" cy="1497616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7952" y="2637069"/>
            <a:ext cx="1497616" cy="1497616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5568" y="2637069"/>
            <a:ext cx="1497616" cy="1497616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80337" y="4132573"/>
            <a:ext cx="1542424" cy="1552616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22761" y="4103530"/>
            <a:ext cx="1452807" cy="1581659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75568" y="4165439"/>
            <a:ext cx="1497616" cy="1531941"/>
          </a:xfrm>
          <a:prstGeom prst="rect">
            <a:avLst/>
          </a:prstGeom>
        </p:spPr>
      </p:pic>
      <p:grpSp>
        <p:nvGrpSpPr>
          <p:cNvPr id="20" name="群組 19">
            <a:extLst>
              <a:ext uri="{FF2B5EF4-FFF2-40B4-BE49-F238E27FC236}">
                <a16:creationId xmlns:a16="http://schemas.microsoft.com/office/drawing/2014/main" id="{86776F2B-95C5-8C4D-F30A-B6D113F4A320}"/>
              </a:ext>
            </a:extLst>
          </p:cNvPr>
          <p:cNvGrpSpPr/>
          <p:nvPr/>
        </p:nvGrpSpPr>
        <p:grpSpPr>
          <a:xfrm>
            <a:off x="761" y="6425542"/>
            <a:ext cx="12171989" cy="446745"/>
            <a:chOff x="6081" y="6423446"/>
            <a:chExt cx="12171989" cy="446745"/>
          </a:xfrm>
        </p:grpSpPr>
        <p:sp>
          <p:nvSpPr>
            <p:cNvPr id="25" name="五邊形 12">
              <a:extLst>
                <a:ext uri="{FF2B5EF4-FFF2-40B4-BE49-F238E27FC236}">
                  <a16:creationId xmlns:a16="http://schemas.microsoft.com/office/drawing/2014/main" id="{E80A091B-6D73-9CE8-4DDB-3B8F33E6BA64}"/>
                </a:ext>
              </a:extLst>
            </p:cNvPr>
            <p:cNvSpPr/>
            <p:nvPr/>
          </p:nvSpPr>
          <p:spPr>
            <a:xfrm>
              <a:off x="6081" y="6423448"/>
              <a:ext cx="1836000" cy="434551"/>
            </a:xfrm>
            <a:prstGeom prst="homePlate">
              <a:avLst/>
            </a:prstGeom>
            <a:solidFill>
              <a:srgbClr val="EEEB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26" name="＞形箭號 13">
              <a:extLst>
                <a:ext uri="{FF2B5EF4-FFF2-40B4-BE49-F238E27FC236}">
                  <a16:creationId xmlns:a16="http://schemas.microsoft.com/office/drawing/2014/main" id="{3E62FE81-554F-CDA2-E3E4-317E31770FCB}"/>
                </a:ext>
              </a:extLst>
            </p:cNvPr>
            <p:cNvSpPr/>
            <p:nvPr/>
          </p:nvSpPr>
          <p:spPr>
            <a:xfrm>
              <a:off x="1738909" y="6423447"/>
              <a:ext cx="1836000" cy="434552"/>
            </a:xfrm>
            <a:prstGeom prst="chevron">
              <a:avLst/>
            </a:prstGeom>
            <a:solidFill>
              <a:srgbClr val="EEEB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TW" b="1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Montserrat Light" charset="0"/>
              </a:endParaRPr>
            </a:p>
          </p:txBody>
        </p:sp>
        <p:sp>
          <p:nvSpPr>
            <p:cNvPr id="27" name="＞形箭號 14">
              <a:extLst>
                <a:ext uri="{FF2B5EF4-FFF2-40B4-BE49-F238E27FC236}">
                  <a16:creationId xmlns:a16="http://schemas.microsoft.com/office/drawing/2014/main" id="{F3B35F8A-3725-1E33-D091-651E34F1919D}"/>
                </a:ext>
              </a:extLst>
            </p:cNvPr>
            <p:cNvSpPr/>
            <p:nvPr/>
          </p:nvSpPr>
          <p:spPr>
            <a:xfrm>
              <a:off x="3460015" y="6435638"/>
              <a:ext cx="1836000" cy="434552"/>
            </a:xfrm>
            <a:prstGeom prst="chevron">
              <a:avLst/>
            </a:prstGeom>
            <a:solidFill>
              <a:srgbClr val="EEEB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TW" b="1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Montserrat Light" charset="0"/>
              </a:endParaRPr>
            </a:p>
          </p:txBody>
        </p:sp>
        <p:sp>
          <p:nvSpPr>
            <p:cNvPr id="31" name="＞形箭號 15">
              <a:extLst>
                <a:ext uri="{FF2B5EF4-FFF2-40B4-BE49-F238E27FC236}">
                  <a16:creationId xmlns:a16="http://schemas.microsoft.com/office/drawing/2014/main" id="{37B916F5-5C20-0AF6-0667-0B57E3DC0962}"/>
                </a:ext>
              </a:extLst>
            </p:cNvPr>
            <p:cNvSpPr/>
            <p:nvPr/>
          </p:nvSpPr>
          <p:spPr>
            <a:xfrm>
              <a:off x="5194136" y="6435639"/>
              <a:ext cx="1836000" cy="434552"/>
            </a:xfrm>
            <a:prstGeom prst="chevron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b="1">
                  <a:solidFill>
                    <a:schemeClr val="tx1"/>
                  </a:solidFill>
                  <a:latin typeface="Microsoft JhengHei UI" panose="020B0604030504040204" pitchFamily="34" charset="-120"/>
                  <a:ea typeface="Microsoft JhengHei UI" panose="020B0604030504040204" pitchFamily="34" charset="-120"/>
                  <a:cs typeface="Montserrat Light" charset="0"/>
                </a:rPr>
                <a:t>資料預處理</a:t>
              </a:r>
              <a:endParaRPr lang="en-US" altLang="zh-TW" b="1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Montserrat Light" charset="0"/>
              </a:endParaRPr>
            </a:p>
          </p:txBody>
        </p:sp>
        <p:sp>
          <p:nvSpPr>
            <p:cNvPr id="33" name="＞形箭號 16">
              <a:extLst>
                <a:ext uri="{FF2B5EF4-FFF2-40B4-BE49-F238E27FC236}">
                  <a16:creationId xmlns:a16="http://schemas.microsoft.com/office/drawing/2014/main" id="{0E5EB2D1-B676-05A6-158B-B10C039569E8}"/>
                </a:ext>
              </a:extLst>
            </p:cNvPr>
            <p:cNvSpPr/>
            <p:nvPr/>
          </p:nvSpPr>
          <p:spPr>
            <a:xfrm>
              <a:off x="6914178" y="6423446"/>
              <a:ext cx="1836000" cy="434552"/>
            </a:xfrm>
            <a:prstGeom prst="chevron">
              <a:avLst/>
            </a:prstGeom>
            <a:solidFill>
              <a:srgbClr val="EEEB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34" name="＞形箭號 17">
              <a:extLst>
                <a:ext uri="{FF2B5EF4-FFF2-40B4-BE49-F238E27FC236}">
                  <a16:creationId xmlns:a16="http://schemas.microsoft.com/office/drawing/2014/main" id="{3D35306F-24DE-D39C-2AA4-7EDBAF684184}"/>
                </a:ext>
              </a:extLst>
            </p:cNvPr>
            <p:cNvSpPr/>
            <p:nvPr/>
          </p:nvSpPr>
          <p:spPr>
            <a:xfrm>
              <a:off x="8622028" y="6435637"/>
              <a:ext cx="1836000" cy="434552"/>
            </a:xfrm>
            <a:prstGeom prst="chevron">
              <a:avLst/>
            </a:prstGeom>
            <a:solidFill>
              <a:srgbClr val="EEEB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35" name="＞形箭號 20">
              <a:extLst>
                <a:ext uri="{FF2B5EF4-FFF2-40B4-BE49-F238E27FC236}">
                  <a16:creationId xmlns:a16="http://schemas.microsoft.com/office/drawing/2014/main" id="{132AA75A-AFF3-3713-50D0-CCD77BA0F1AF}"/>
                </a:ext>
              </a:extLst>
            </p:cNvPr>
            <p:cNvSpPr/>
            <p:nvPr/>
          </p:nvSpPr>
          <p:spPr>
            <a:xfrm>
              <a:off x="10342070" y="6435637"/>
              <a:ext cx="1836000" cy="434552"/>
            </a:xfrm>
            <a:prstGeom prst="chevron">
              <a:avLst/>
            </a:prstGeom>
            <a:solidFill>
              <a:srgbClr val="EEEB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21" name="圖片版面配置區 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87" b="2387"/>
          <a:stretch>
            <a:fillRect/>
          </a:stretch>
        </p:blipFill>
        <p:spPr>
          <a:xfrm>
            <a:off x="10209402" y="132367"/>
            <a:ext cx="901216" cy="901215"/>
          </a:xfrm>
          <a:custGeom>
            <a:avLst/>
            <a:gdLst>
              <a:gd name="connsiteX0" fmla="*/ 927100 w 1854200"/>
              <a:gd name="connsiteY0" fmla="*/ 0 h 1854198"/>
              <a:gd name="connsiteX1" fmla="*/ 1854200 w 1854200"/>
              <a:gd name="connsiteY1" fmla="*/ 927099 h 1854198"/>
              <a:gd name="connsiteX2" fmla="*/ 927100 w 1854200"/>
              <a:gd name="connsiteY2" fmla="*/ 1854198 h 1854198"/>
              <a:gd name="connsiteX3" fmla="*/ 0 w 1854200"/>
              <a:gd name="connsiteY3" fmla="*/ 927099 h 1854198"/>
              <a:gd name="connsiteX4" fmla="*/ 927100 w 1854200"/>
              <a:gd name="connsiteY4" fmla="*/ 0 h 1854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54200" h="1854198">
                <a:moveTo>
                  <a:pt x="927100" y="0"/>
                </a:moveTo>
                <a:cubicBezTo>
                  <a:pt x="1439123" y="0"/>
                  <a:pt x="1854200" y="415076"/>
                  <a:pt x="1854200" y="927099"/>
                </a:cubicBezTo>
                <a:cubicBezTo>
                  <a:pt x="1854200" y="1439122"/>
                  <a:pt x="1439123" y="1854198"/>
                  <a:pt x="927100" y="1854198"/>
                </a:cubicBezTo>
                <a:cubicBezTo>
                  <a:pt x="415077" y="1854198"/>
                  <a:pt x="0" y="1439122"/>
                  <a:pt x="0" y="927099"/>
                </a:cubicBezTo>
                <a:cubicBezTo>
                  <a:pt x="0" y="415076"/>
                  <a:pt x="415077" y="0"/>
                  <a:pt x="927100" y="0"/>
                </a:cubicBezTo>
                <a:close/>
              </a:path>
            </a:pathLst>
          </a:custGeom>
        </p:spPr>
      </p:pic>
      <p:sp>
        <p:nvSpPr>
          <p:cNvPr id="22" name="文字方塊 21"/>
          <p:cNvSpPr txBox="1"/>
          <p:nvPr/>
        </p:nvSpPr>
        <p:spPr>
          <a:xfrm>
            <a:off x="10342070" y="740814"/>
            <a:ext cx="6078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100" b="1">
                <a:solidFill>
                  <a:schemeClr val="bg1"/>
                </a:solidFill>
                <a:effectLst>
                  <a:outerShdw blurRad="647700" dist="38100" dir="2700000" algn="tl" rotWithShape="0">
                    <a:prstClr val="black">
                      <a:alpha val="91000"/>
                    </a:prst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林奕辰</a:t>
            </a:r>
          </a:p>
        </p:txBody>
      </p:sp>
    </p:spTree>
    <p:extLst>
      <p:ext uri="{BB962C8B-B14F-4D97-AF65-F5344CB8AC3E}">
        <p14:creationId xmlns:p14="http://schemas.microsoft.com/office/powerpoint/2010/main" val="406686956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Isosceles Triangle 36">
            <a:extLst>
              <a:ext uri="{FF2B5EF4-FFF2-40B4-BE49-F238E27FC236}">
                <a16:creationId xmlns:a16="http://schemas.microsoft.com/office/drawing/2014/main" id="{09E851D7-1CC9-4049-AE34-89E8A3DF6E31}"/>
              </a:ext>
            </a:extLst>
          </p:cNvPr>
          <p:cNvSpPr/>
          <p:nvPr/>
        </p:nvSpPr>
        <p:spPr>
          <a:xfrm rot="2700000">
            <a:off x="3124201" y="-1676399"/>
            <a:ext cx="8486431" cy="7315889"/>
          </a:xfrm>
          <a:prstGeom prst="triangl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B055D45-FFE8-45B9-A836-1ABCFD594147}"/>
              </a:ext>
            </a:extLst>
          </p:cNvPr>
          <p:cNvSpPr txBox="1"/>
          <p:nvPr/>
        </p:nvSpPr>
        <p:spPr>
          <a:xfrm>
            <a:off x="246893" y="2787564"/>
            <a:ext cx="657281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7200" b="1" spc="300">
                <a:solidFill>
                  <a:srgbClr val="F296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ontserrat" charset="0"/>
              </a:rPr>
              <a:t>模型</a:t>
            </a:r>
            <a:r>
              <a:rPr lang="zh-TW" altLang="en-US" sz="7200" b="1">
                <a:latin typeface="Microsoft JhengHei UI"/>
                <a:ea typeface="Microsoft JhengHei UI"/>
                <a:cs typeface="Montserrat Light" charset="0"/>
              </a:rPr>
              <a:t>建置</a:t>
            </a:r>
            <a:endParaRPr lang="en-US" altLang="zh-TW" sz="7200" b="1" spc="300">
              <a:latin typeface="微軟正黑體" panose="020B0604030504040204" pitchFamily="34" charset="-120"/>
              <a:ea typeface="微軟正黑體" panose="020B0604030504040204" pitchFamily="34" charset="-120"/>
              <a:cs typeface="Montserrat" charset="0"/>
            </a:endParaRPr>
          </a:p>
          <a:p>
            <a:pPr algn="ctr"/>
            <a:endParaRPr lang="en-US" altLang="zh-TW" sz="2000" b="1" spc="300">
              <a:solidFill>
                <a:srgbClr val="333F5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Montserrat" charset="0"/>
            </a:endParaRPr>
          </a:p>
          <a:p>
            <a:pPr algn="ctr"/>
            <a:r>
              <a:rPr lang="zh-TW" altLang="en-US" sz="2000" b="1" spc="300">
                <a:solidFill>
                  <a:srgbClr val="333F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ontserrat" charset="0"/>
              </a:rPr>
              <a:t>主講人</a:t>
            </a:r>
            <a:r>
              <a:rPr lang="en-US" altLang="zh-TW" sz="2000" b="1" spc="300">
                <a:solidFill>
                  <a:srgbClr val="333F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ontserrat" charset="0"/>
              </a:rPr>
              <a:t>:</a:t>
            </a:r>
            <a:r>
              <a:rPr lang="zh-TW" altLang="en-US" sz="2000" b="1" spc="300">
                <a:solidFill>
                  <a:srgbClr val="333F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ontserrat" charset="0"/>
              </a:rPr>
              <a:t>楊昊翰、劉晏</a:t>
            </a:r>
            <a:endParaRPr lang="en-US" sz="2000" b="1" spc="300">
              <a:solidFill>
                <a:srgbClr val="333F5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Montserrat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0043410" y="134911"/>
            <a:ext cx="1394334" cy="10043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" name="圖片版面配置區 7" descr="一張含有 人的臉孔, 人員, 拼貼畫 的圖片&#10;&#10;自動產生的描述">
            <a:extLst>
              <a:ext uri="{FF2B5EF4-FFF2-40B4-BE49-F238E27FC236}">
                <a16:creationId xmlns:a16="http://schemas.microsoft.com/office/drawing/2014/main" id="{34CCD77A-DF90-16E6-077F-DA87FFB759E8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2"/>
          <a:srcRect l="4169" r="9728"/>
          <a:stretch/>
        </p:blipFill>
        <p:spPr>
          <a:xfrm>
            <a:off x="7024914" y="970861"/>
            <a:ext cx="4238170" cy="4916280"/>
          </a:xfrm>
        </p:spPr>
      </p:pic>
    </p:spTree>
    <p:extLst>
      <p:ext uri="{BB962C8B-B14F-4D97-AF65-F5344CB8AC3E}">
        <p14:creationId xmlns:p14="http://schemas.microsoft.com/office/powerpoint/2010/main" val="16209830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0D74C47-4C86-43C2-9ED0-77A8F2A98D7B}"/>
              </a:ext>
            </a:extLst>
          </p:cNvPr>
          <p:cNvGrpSpPr/>
          <p:nvPr/>
        </p:nvGrpSpPr>
        <p:grpSpPr>
          <a:xfrm>
            <a:off x="1816540" y="1549400"/>
            <a:ext cx="1885420" cy="1879600"/>
            <a:chOff x="5153290" y="2489200"/>
            <a:chExt cx="1885420" cy="187960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03C17CFE-0C11-4D7D-BAB5-D660714277E6}"/>
                </a:ext>
              </a:extLst>
            </p:cNvPr>
            <p:cNvGrpSpPr/>
            <p:nvPr/>
          </p:nvGrpSpPr>
          <p:grpSpPr>
            <a:xfrm>
              <a:off x="5156200" y="2489200"/>
              <a:ext cx="1879600" cy="1879600"/>
              <a:chOff x="4963886" y="2133600"/>
              <a:chExt cx="1030514" cy="1030514"/>
            </a:xfrm>
          </p:grpSpPr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E91787F5-C30E-4F8D-A87E-4EBB571B393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963886" y="2133600"/>
                <a:ext cx="1030514" cy="1030514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85BFDD98-1D09-42CF-9AC2-A49B431EB72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963886" y="2133600"/>
                <a:ext cx="1030514" cy="1030514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8734B08-121B-4AC4-9273-2D870B6E6FF2}"/>
                </a:ext>
              </a:extLst>
            </p:cNvPr>
            <p:cNvSpPr txBox="1"/>
            <p:nvPr/>
          </p:nvSpPr>
          <p:spPr>
            <a:xfrm>
              <a:off x="5878442" y="2492540"/>
              <a:ext cx="435116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3000"/>
                </a:lnSpc>
              </a:pPr>
              <a:r>
                <a:rPr lang="en-US" sz="3000" spc="300" err="1">
                  <a:solidFill>
                    <a:schemeClr val="accent4"/>
                  </a:solidFill>
                  <a:latin typeface="Arial" panose="020B0604020202020204" pitchFamily="34" charset="0"/>
                  <a:ea typeface="Microsoft JhengHei UI" panose="020B0604030504040204" pitchFamily="34" charset="-120"/>
                  <a:cs typeface="Arial" panose="020B0604020202020204" pitchFamily="34" charset="0"/>
                </a:rPr>
                <a:t>喜</a:t>
              </a:r>
              <a:endParaRPr lang="en-US" sz="3000" spc="300">
                <a:solidFill>
                  <a:schemeClr val="accent4"/>
                </a:solidFill>
                <a:latin typeface="Arial" panose="020B0604020202020204" pitchFamily="34" charset="0"/>
                <a:ea typeface="Microsoft JhengHei UI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153460B-048D-45D9-9B0F-919B43329269}"/>
                </a:ext>
              </a:extLst>
            </p:cNvPr>
            <p:cNvSpPr txBox="1"/>
            <p:nvPr/>
          </p:nvSpPr>
          <p:spPr>
            <a:xfrm>
              <a:off x="5878442" y="3891746"/>
              <a:ext cx="435116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3000"/>
                </a:lnSpc>
              </a:pPr>
              <a:r>
                <a:rPr lang="en-US" sz="3000" spc="300" err="1">
                  <a:solidFill>
                    <a:schemeClr val="accent4"/>
                  </a:solidFill>
                  <a:latin typeface="Arial" panose="020B0604020202020204" pitchFamily="34" charset="0"/>
                  <a:ea typeface="Microsoft JhengHei UI" panose="020B0604030504040204" pitchFamily="34" charset="-120"/>
                  <a:cs typeface="Arial" panose="020B0604020202020204" pitchFamily="34" charset="0"/>
                </a:rPr>
                <a:t>哀</a:t>
              </a:r>
              <a:endParaRPr lang="en-US" sz="3000" spc="300">
                <a:solidFill>
                  <a:schemeClr val="accent4"/>
                </a:solidFill>
                <a:latin typeface="Arial" panose="020B0604020202020204" pitchFamily="34" charset="0"/>
                <a:ea typeface="Microsoft JhengHei UI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873E5BA-83E8-414E-A7E7-6133F84D089F}"/>
                </a:ext>
              </a:extLst>
            </p:cNvPr>
            <p:cNvSpPr txBox="1"/>
            <p:nvPr/>
          </p:nvSpPr>
          <p:spPr>
            <a:xfrm>
              <a:off x="6603594" y="3190473"/>
              <a:ext cx="435116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3000"/>
                </a:lnSpc>
              </a:pPr>
              <a:r>
                <a:rPr lang="en-US" sz="3000" spc="300" err="1">
                  <a:latin typeface="Arial" panose="020B0604020202020204" pitchFamily="34" charset="0"/>
                  <a:ea typeface="Microsoft JhengHei UI" panose="020B0604030504040204" pitchFamily="34" charset="-120"/>
                  <a:cs typeface="Arial" panose="020B0604020202020204" pitchFamily="34" charset="0"/>
                </a:rPr>
                <a:t>樂</a:t>
              </a:r>
              <a:endParaRPr lang="en-US" sz="3000" spc="300">
                <a:latin typeface="Arial" panose="020B0604020202020204" pitchFamily="34" charset="0"/>
                <a:ea typeface="Microsoft JhengHei UI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AFB8786-9F6D-4029-9255-968A026AFAB8}"/>
                </a:ext>
              </a:extLst>
            </p:cNvPr>
            <p:cNvSpPr txBox="1"/>
            <p:nvPr/>
          </p:nvSpPr>
          <p:spPr>
            <a:xfrm>
              <a:off x="5153290" y="3190473"/>
              <a:ext cx="435116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3000"/>
                </a:lnSpc>
              </a:pPr>
              <a:r>
                <a:rPr lang="en-US" sz="3000" spc="300" err="1">
                  <a:latin typeface="Arial" panose="020B0604020202020204" pitchFamily="34" charset="0"/>
                  <a:ea typeface="Microsoft JhengHei UI" panose="020B0604030504040204" pitchFamily="34" charset="-120"/>
                  <a:cs typeface="Arial" panose="020B0604020202020204" pitchFamily="34" charset="0"/>
                </a:rPr>
                <a:t>怒</a:t>
              </a:r>
              <a:endParaRPr lang="en-US" sz="3000" spc="300">
                <a:latin typeface="Arial" panose="020B0604020202020204" pitchFamily="34" charset="0"/>
                <a:ea typeface="Microsoft JhengHei UI" panose="020B0604030504040204" pitchFamily="34" charset="-120"/>
                <a:cs typeface="Arial" panose="020B0604020202020204" pitchFamily="34" charset="0"/>
              </a:endParaRPr>
            </a:p>
          </p:txBody>
        </p:sp>
      </p:grpSp>
      <p:pic>
        <p:nvPicPr>
          <p:cNvPr id="6" name="Picture 2">
            <a:extLst>
              <a:ext uri="{FF2B5EF4-FFF2-40B4-BE49-F238E27FC236}">
                <a16:creationId xmlns:a16="http://schemas.microsoft.com/office/drawing/2014/main" id="{B31EF5C4-CF9C-0999-5A75-C101858D5146}"/>
              </a:ext>
            </a:extLst>
          </p:cNvPr>
          <p:cNvPicPr>
            <a:picLocks noGrp="1" noChangeAspect="1" noChangeArrowheads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97" b="20008"/>
          <a:stretch/>
        </p:blipFill>
        <p:spPr bwMode="auto">
          <a:xfrm>
            <a:off x="5978769" y="0"/>
            <a:ext cx="6213230" cy="6409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群組 7">
            <a:extLst>
              <a:ext uri="{FF2B5EF4-FFF2-40B4-BE49-F238E27FC236}">
                <a16:creationId xmlns:a16="http://schemas.microsoft.com/office/drawing/2014/main" id="{6D306D1D-0831-FDEB-13C2-C835ECC017FB}"/>
              </a:ext>
            </a:extLst>
          </p:cNvPr>
          <p:cNvGrpSpPr/>
          <p:nvPr/>
        </p:nvGrpSpPr>
        <p:grpSpPr>
          <a:xfrm>
            <a:off x="6081" y="6423446"/>
            <a:ext cx="12171989" cy="446745"/>
            <a:chOff x="6081" y="6423446"/>
            <a:chExt cx="12171989" cy="446745"/>
          </a:xfrm>
        </p:grpSpPr>
        <p:sp>
          <p:nvSpPr>
            <p:cNvPr id="10" name="五邊形 9">
              <a:extLst>
                <a:ext uri="{FF2B5EF4-FFF2-40B4-BE49-F238E27FC236}">
                  <a16:creationId xmlns:a16="http://schemas.microsoft.com/office/drawing/2014/main" id="{4049DC7B-8612-56FE-5485-154F0F5A58C4}"/>
                </a:ext>
              </a:extLst>
            </p:cNvPr>
            <p:cNvSpPr/>
            <p:nvPr/>
          </p:nvSpPr>
          <p:spPr>
            <a:xfrm>
              <a:off x="6081" y="6423448"/>
              <a:ext cx="1836000" cy="434551"/>
            </a:xfrm>
            <a:prstGeom prst="homePlat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b="1">
                  <a:solidFill>
                    <a:schemeClr val="tx1"/>
                  </a:solidFill>
                  <a:latin typeface="Microsoft JhengHei UI" panose="020B0604030504040204" pitchFamily="34" charset="-120"/>
                  <a:ea typeface="Microsoft JhengHei UI" panose="020B0604030504040204" pitchFamily="34" charset="-120"/>
                  <a:cs typeface="Montserrat Light" charset="0"/>
                </a:rPr>
                <a:t>專題介紹</a:t>
              </a:r>
              <a:endParaRPr lang="en-US" altLang="zh-TW" b="1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Montserrat Light" charset="0"/>
              </a:endParaRPr>
            </a:p>
          </p:txBody>
        </p:sp>
        <p:sp>
          <p:nvSpPr>
            <p:cNvPr id="11" name="＞形箭號 10">
              <a:extLst>
                <a:ext uri="{FF2B5EF4-FFF2-40B4-BE49-F238E27FC236}">
                  <a16:creationId xmlns:a16="http://schemas.microsoft.com/office/drawing/2014/main" id="{32D0B1C8-90FA-7F9E-0897-1A618B45EA6E}"/>
                </a:ext>
              </a:extLst>
            </p:cNvPr>
            <p:cNvSpPr/>
            <p:nvPr/>
          </p:nvSpPr>
          <p:spPr>
            <a:xfrm>
              <a:off x="1738909" y="6423447"/>
              <a:ext cx="1836000" cy="434552"/>
            </a:xfrm>
            <a:prstGeom prst="chevron">
              <a:avLst/>
            </a:prstGeom>
            <a:solidFill>
              <a:srgbClr val="EEEB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8" name="＞形箭號 17">
              <a:extLst>
                <a:ext uri="{FF2B5EF4-FFF2-40B4-BE49-F238E27FC236}">
                  <a16:creationId xmlns:a16="http://schemas.microsoft.com/office/drawing/2014/main" id="{9BAE6C87-4F98-4A56-A636-3A0888794922}"/>
                </a:ext>
              </a:extLst>
            </p:cNvPr>
            <p:cNvSpPr/>
            <p:nvPr/>
          </p:nvSpPr>
          <p:spPr>
            <a:xfrm>
              <a:off x="3460015" y="6435638"/>
              <a:ext cx="1836000" cy="434552"/>
            </a:xfrm>
            <a:prstGeom prst="chevron">
              <a:avLst/>
            </a:prstGeom>
            <a:solidFill>
              <a:srgbClr val="EEEB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20" name="＞形箭號 19">
              <a:extLst>
                <a:ext uri="{FF2B5EF4-FFF2-40B4-BE49-F238E27FC236}">
                  <a16:creationId xmlns:a16="http://schemas.microsoft.com/office/drawing/2014/main" id="{063E534F-A7BC-91C0-2752-FB1D728F4922}"/>
                </a:ext>
              </a:extLst>
            </p:cNvPr>
            <p:cNvSpPr/>
            <p:nvPr/>
          </p:nvSpPr>
          <p:spPr>
            <a:xfrm>
              <a:off x="5194136" y="6435639"/>
              <a:ext cx="1836000" cy="434552"/>
            </a:xfrm>
            <a:prstGeom prst="chevron">
              <a:avLst/>
            </a:prstGeom>
            <a:solidFill>
              <a:srgbClr val="EEEB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21" name="＞形箭號 20">
              <a:extLst>
                <a:ext uri="{FF2B5EF4-FFF2-40B4-BE49-F238E27FC236}">
                  <a16:creationId xmlns:a16="http://schemas.microsoft.com/office/drawing/2014/main" id="{B2A84D7D-2025-A419-0D89-D053594858EA}"/>
                </a:ext>
              </a:extLst>
            </p:cNvPr>
            <p:cNvSpPr/>
            <p:nvPr/>
          </p:nvSpPr>
          <p:spPr>
            <a:xfrm>
              <a:off x="6914178" y="6423446"/>
              <a:ext cx="1836000" cy="434552"/>
            </a:xfrm>
            <a:prstGeom prst="chevron">
              <a:avLst/>
            </a:prstGeom>
            <a:solidFill>
              <a:srgbClr val="EEEB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22" name="＞形箭號 21">
              <a:extLst>
                <a:ext uri="{FF2B5EF4-FFF2-40B4-BE49-F238E27FC236}">
                  <a16:creationId xmlns:a16="http://schemas.microsoft.com/office/drawing/2014/main" id="{D88C1CD6-3067-D586-10F1-43CECCC746D7}"/>
                </a:ext>
              </a:extLst>
            </p:cNvPr>
            <p:cNvSpPr/>
            <p:nvPr/>
          </p:nvSpPr>
          <p:spPr>
            <a:xfrm>
              <a:off x="8622028" y="6435637"/>
              <a:ext cx="1836000" cy="434552"/>
            </a:xfrm>
            <a:prstGeom prst="chevron">
              <a:avLst/>
            </a:prstGeom>
            <a:solidFill>
              <a:srgbClr val="EEEB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23" name="＞形箭號 22">
              <a:extLst>
                <a:ext uri="{FF2B5EF4-FFF2-40B4-BE49-F238E27FC236}">
                  <a16:creationId xmlns:a16="http://schemas.microsoft.com/office/drawing/2014/main" id="{2C34803A-CEFA-A01C-6073-C4E18C0927DC}"/>
                </a:ext>
              </a:extLst>
            </p:cNvPr>
            <p:cNvSpPr/>
            <p:nvPr/>
          </p:nvSpPr>
          <p:spPr>
            <a:xfrm>
              <a:off x="10342070" y="6435637"/>
              <a:ext cx="1836000" cy="434552"/>
            </a:xfrm>
            <a:prstGeom prst="chevron">
              <a:avLst/>
            </a:prstGeom>
            <a:solidFill>
              <a:srgbClr val="EEEB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3" name="Subtitle 2">
            <a:extLst>
              <a:ext uri="{FF2B5EF4-FFF2-40B4-BE49-F238E27FC236}">
                <a16:creationId xmlns:a16="http://schemas.microsoft.com/office/drawing/2014/main" id="{13C1110F-23D6-27A2-2694-A3749C79264F}"/>
              </a:ext>
            </a:extLst>
          </p:cNvPr>
          <p:cNvSpPr txBox="1">
            <a:spLocks/>
          </p:cNvSpPr>
          <p:nvPr/>
        </p:nvSpPr>
        <p:spPr>
          <a:xfrm>
            <a:off x="786947" y="4202769"/>
            <a:ext cx="4320029" cy="12929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3600" spc="300" err="1">
                <a:latin typeface="Arial" panose="020B0604020202020204" pitchFamily="34" charset="0"/>
                <a:ea typeface="Microsoft JhengHei UI" panose="020B0604030504040204" pitchFamily="34" charset="-120"/>
                <a:cs typeface="Arial" panose="020B0604020202020204" pitchFamily="34" charset="0"/>
              </a:rPr>
              <a:t>人臉是否真</a:t>
            </a:r>
            <a:r>
              <a:rPr lang="zh-TW" altLang="en-US" sz="3600" spc="300">
                <a:latin typeface="Arial" panose="020B0604020202020204" pitchFamily="34" charset="0"/>
                <a:ea typeface="Microsoft JhengHei UI" panose="020B0604030504040204" pitchFamily="34" charset="-120"/>
                <a:cs typeface="Arial" panose="020B0604020202020204" pitchFamily="34" charset="0"/>
              </a:rPr>
              <a:t>的</a:t>
            </a:r>
            <a:r>
              <a:rPr lang="en-US" sz="3600" spc="300" err="1">
                <a:latin typeface="Arial" panose="020B0604020202020204" pitchFamily="34" charset="0"/>
                <a:ea typeface="Microsoft JhengHei UI" panose="020B0604030504040204" pitchFamily="34" charset="-120"/>
                <a:cs typeface="Arial" panose="020B0604020202020204" pitchFamily="34" charset="0"/>
              </a:rPr>
              <a:t>藏不住秘密</a:t>
            </a:r>
            <a:r>
              <a:rPr lang="en-US" sz="3600" spc="300">
                <a:latin typeface="Arial" panose="020B0604020202020204" pitchFamily="34" charset="0"/>
                <a:ea typeface="Microsoft JhengHei UI" panose="020B0604030504040204" pitchFamily="34" charset="-120"/>
                <a:cs typeface="Arial" panose="020B0604020202020204" pitchFamily="34" charset="0"/>
              </a:rPr>
              <a:t>？</a:t>
            </a:r>
          </a:p>
        </p:txBody>
      </p:sp>
    </p:spTree>
    <p:extLst>
      <p:ext uri="{BB962C8B-B14F-4D97-AF65-F5344CB8AC3E}">
        <p14:creationId xmlns:p14="http://schemas.microsoft.com/office/powerpoint/2010/main" val="67757587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AE86750D-4D53-E2D6-7259-FF8102ABF9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7ECB15-F748-C140-A5C3-CF0090C943BA}" type="slidenum">
              <a:rPr lang="en-US" smtClean="0"/>
              <a:pPr/>
              <a:t>40</a:t>
            </a:fld>
            <a:endParaRPr lang="en-US"/>
          </a:p>
        </p:txBody>
      </p:sp>
      <p:pic>
        <p:nvPicPr>
          <p:cNvPr id="9" name="圖片 8" descr="一張含有 文字, 螢幕擷取畫面, 圖表, 設計 的圖片&#10;&#10;自動產生的描述">
            <a:extLst>
              <a:ext uri="{FF2B5EF4-FFF2-40B4-BE49-F238E27FC236}">
                <a16:creationId xmlns:a16="http://schemas.microsoft.com/office/drawing/2014/main" id="{6F49E6CD-45E1-2107-7ECF-C6BFB4F868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306" r="15537" b="42857"/>
          <a:stretch/>
        </p:blipFill>
        <p:spPr>
          <a:xfrm>
            <a:off x="6398796" y="1710809"/>
            <a:ext cx="4954220" cy="2939226"/>
          </a:xfrm>
          <a:prstGeom prst="rect">
            <a:avLst/>
          </a:prstGeom>
        </p:spPr>
      </p:pic>
      <p:sp>
        <p:nvSpPr>
          <p:cNvPr id="12" name="TextBox 18">
            <a:extLst>
              <a:ext uri="{FF2B5EF4-FFF2-40B4-BE49-F238E27FC236}">
                <a16:creationId xmlns:a16="http://schemas.microsoft.com/office/drawing/2014/main" id="{7D1375F3-70B0-4E82-5BF5-C03C15634076}"/>
              </a:ext>
            </a:extLst>
          </p:cNvPr>
          <p:cNvSpPr txBox="1"/>
          <p:nvPr/>
        </p:nvSpPr>
        <p:spPr>
          <a:xfrm>
            <a:off x="3416490" y="642804"/>
            <a:ext cx="5359020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300"/>
              </a:lnSpc>
            </a:pPr>
            <a:r>
              <a:rPr lang="zh-TW" altLang="en-US" sz="3600" b="1">
                <a:latin typeface="Arial" panose="020B0604020202020204" pitchFamily="34" charset="0"/>
                <a:ea typeface="Microsoft JhengHei UI" panose="020B0604030504040204" pitchFamily="34" charset="-120"/>
                <a:cs typeface="Arial" panose="020B0604020202020204" pitchFamily="34" charset="0"/>
              </a:rPr>
              <a:t>模型建置 </a:t>
            </a:r>
            <a:r>
              <a:rPr lang="en-US" altLang="zh-TW" sz="3600" b="1">
                <a:latin typeface="Arial" panose="020B0604020202020204" pitchFamily="34" charset="0"/>
                <a:ea typeface="Microsoft JhengHei UI" panose="020B0604030504040204" pitchFamily="34" charset="-120"/>
                <a:cs typeface="Arial" panose="020B0604020202020204" pitchFamily="34" charset="0"/>
              </a:rPr>
              <a:t>–</a:t>
            </a:r>
            <a:r>
              <a:rPr lang="zh-TW" altLang="en-US" sz="3600" b="1">
                <a:latin typeface="Arial" panose="020B0604020202020204" pitchFamily="34" charset="0"/>
                <a:ea typeface="Microsoft JhengHei UI" panose="020B0604030504040204" pitchFamily="34" charset="-120"/>
                <a:cs typeface="Arial" panose="020B0604020202020204" pitchFamily="34" charset="0"/>
              </a:rPr>
              <a:t> 情緒分析</a:t>
            </a:r>
            <a:endParaRPr lang="en-US" sz="3600" b="1">
              <a:latin typeface="Arial" panose="020B0604020202020204" pitchFamily="34" charset="0"/>
              <a:ea typeface="Microsoft JhengHei UI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4" name="Rectangle 19">
            <a:extLst>
              <a:ext uri="{FF2B5EF4-FFF2-40B4-BE49-F238E27FC236}">
                <a16:creationId xmlns:a16="http://schemas.microsoft.com/office/drawing/2014/main" id="{BD176BA5-8C57-3AA6-ACAA-A0AFD59E7541}"/>
              </a:ext>
            </a:extLst>
          </p:cNvPr>
          <p:cNvSpPr/>
          <p:nvPr/>
        </p:nvSpPr>
        <p:spPr>
          <a:xfrm>
            <a:off x="5715000" y="1559963"/>
            <a:ext cx="762000" cy="5238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ea typeface="Microsoft JhengHei UI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29" name="TextBox 33">
            <a:extLst>
              <a:ext uri="{FF2B5EF4-FFF2-40B4-BE49-F238E27FC236}">
                <a16:creationId xmlns:a16="http://schemas.microsoft.com/office/drawing/2014/main" id="{BBA6F2EB-4F83-510B-F935-EE780E8ACAF4}"/>
              </a:ext>
            </a:extLst>
          </p:cNvPr>
          <p:cNvSpPr txBox="1"/>
          <p:nvPr/>
        </p:nvSpPr>
        <p:spPr>
          <a:xfrm>
            <a:off x="4562611" y="4665504"/>
            <a:ext cx="1336904" cy="4821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ea typeface="Microsoft JhengHei UI"/>
                <a:cs typeface="Arial"/>
              </a:rPr>
              <a:t>VGG19</a:t>
            </a:r>
          </a:p>
          <a:p>
            <a:pPr algn="r">
              <a:lnSpc>
                <a:spcPct val="150000"/>
              </a:lnSpc>
            </a:pPr>
            <a:endParaRPr lang="zh-CN" altLang="en-US" sz="90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Microsoft JhengHei UI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31" name="TextBox 46">
            <a:extLst>
              <a:ext uri="{FF2B5EF4-FFF2-40B4-BE49-F238E27FC236}">
                <a16:creationId xmlns:a16="http://schemas.microsoft.com/office/drawing/2014/main" id="{3FEDF27D-680C-E660-DEDC-7DD225F2F933}"/>
              </a:ext>
            </a:extLst>
          </p:cNvPr>
          <p:cNvSpPr txBox="1"/>
          <p:nvPr/>
        </p:nvSpPr>
        <p:spPr>
          <a:xfrm>
            <a:off x="10770923" y="4631757"/>
            <a:ext cx="1336904" cy="2762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ea typeface="Microsoft JhengHei UI"/>
                <a:cs typeface="Arial"/>
              </a:rPr>
              <a:t>Resnet-18</a:t>
            </a:r>
            <a:endParaRPr lang="zh-TW" altLang="en-US"/>
          </a:p>
        </p:txBody>
      </p:sp>
      <p:grpSp>
        <p:nvGrpSpPr>
          <p:cNvPr id="19" name="群組 18">
            <a:extLst>
              <a:ext uri="{FF2B5EF4-FFF2-40B4-BE49-F238E27FC236}">
                <a16:creationId xmlns:a16="http://schemas.microsoft.com/office/drawing/2014/main" id="{6889E289-AA50-2BE6-2D70-A01EDEA854D1}"/>
              </a:ext>
            </a:extLst>
          </p:cNvPr>
          <p:cNvGrpSpPr/>
          <p:nvPr/>
        </p:nvGrpSpPr>
        <p:grpSpPr>
          <a:xfrm>
            <a:off x="0" y="6418758"/>
            <a:ext cx="12171989" cy="446745"/>
            <a:chOff x="6081" y="6423446"/>
            <a:chExt cx="12171989" cy="446745"/>
          </a:xfrm>
        </p:grpSpPr>
        <p:sp>
          <p:nvSpPr>
            <p:cNvPr id="28" name="五邊形 27">
              <a:extLst>
                <a:ext uri="{FF2B5EF4-FFF2-40B4-BE49-F238E27FC236}">
                  <a16:creationId xmlns:a16="http://schemas.microsoft.com/office/drawing/2014/main" id="{D92A25FD-5266-4AEC-27A2-D8BA444D6C3B}"/>
                </a:ext>
              </a:extLst>
            </p:cNvPr>
            <p:cNvSpPr/>
            <p:nvPr/>
          </p:nvSpPr>
          <p:spPr>
            <a:xfrm>
              <a:off x="6081" y="6423448"/>
              <a:ext cx="1836000" cy="434551"/>
            </a:xfrm>
            <a:prstGeom prst="homePlate">
              <a:avLst/>
            </a:prstGeom>
            <a:solidFill>
              <a:srgbClr val="EEEB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30" name="＞形箭號 29">
              <a:extLst>
                <a:ext uri="{FF2B5EF4-FFF2-40B4-BE49-F238E27FC236}">
                  <a16:creationId xmlns:a16="http://schemas.microsoft.com/office/drawing/2014/main" id="{23FD014F-36FE-8EA2-2063-3E02BF06C6CD}"/>
                </a:ext>
              </a:extLst>
            </p:cNvPr>
            <p:cNvSpPr/>
            <p:nvPr/>
          </p:nvSpPr>
          <p:spPr>
            <a:xfrm>
              <a:off x="1738909" y="6423447"/>
              <a:ext cx="1836000" cy="434552"/>
            </a:xfrm>
            <a:prstGeom prst="chevron">
              <a:avLst/>
            </a:prstGeom>
            <a:solidFill>
              <a:srgbClr val="EEEB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TW" b="1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Montserrat Light" charset="0"/>
              </a:endParaRPr>
            </a:p>
          </p:txBody>
        </p:sp>
        <p:sp>
          <p:nvSpPr>
            <p:cNvPr id="32" name="＞形箭號 31">
              <a:extLst>
                <a:ext uri="{FF2B5EF4-FFF2-40B4-BE49-F238E27FC236}">
                  <a16:creationId xmlns:a16="http://schemas.microsoft.com/office/drawing/2014/main" id="{B9A814DA-4E8E-3791-C8DE-29BF8F149A90}"/>
                </a:ext>
              </a:extLst>
            </p:cNvPr>
            <p:cNvSpPr/>
            <p:nvPr/>
          </p:nvSpPr>
          <p:spPr>
            <a:xfrm>
              <a:off x="3460015" y="6435638"/>
              <a:ext cx="1836000" cy="434552"/>
            </a:xfrm>
            <a:prstGeom prst="chevron">
              <a:avLst/>
            </a:prstGeom>
            <a:solidFill>
              <a:srgbClr val="EEEB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TW" b="1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Montserrat Light" charset="0"/>
              </a:endParaRPr>
            </a:p>
          </p:txBody>
        </p:sp>
        <p:sp>
          <p:nvSpPr>
            <p:cNvPr id="33" name="＞形箭號 32">
              <a:extLst>
                <a:ext uri="{FF2B5EF4-FFF2-40B4-BE49-F238E27FC236}">
                  <a16:creationId xmlns:a16="http://schemas.microsoft.com/office/drawing/2014/main" id="{F3CB9B6B-37ED-851A-7B59-E3CEF63F485A}"/>
                </a:ext>
              </a:extLst>
            </p:cNvPr>
            <p:cNvSpPr/>
            <p:nvPr/>
          </p:nvSpPr>
          <p:spPr>
            <a:xfrm>
              <a:off x="5194136" y="6435639"/>
              <a:ext cx="1836000" cy="434552"/>
            </a:xfrm>
            <a:prstGeom prst="chevron">
              <a:avLst/>
            </a:prstGeom>
            <a:solidFill>
              <a:srgbClr val="EEEB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TW" b="1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Montserrat Light" charset="0"/>
              </a:endParaRPr>
            </a:p>
          </p:txBody>
        </p:sp>
        <p:sp>
          <p:nvSpPr>
            <p:cNvPr id="34" name="＞形箭號 33">
              <a:extLst>
                <a:ext uri="{FF2B5EF4-FFF2-40B4-BE49-F238E27FC236}">
                  <a16:creationId xmlns:a16="http://schemas.microsoft.com/office/drawing/2014/main" id="{773B6310-729F-2209-4B7E-725658C17EAA}"/>
                </a:ext>
              </a:extLst>
            </p:cNvPr>
            <p:cNvSpPr/>
            <p:nvPr/>
          </p:nvSpPr>
          <p:spPr>
            <a:xfrm>
              <a:off x="6914178" y="6423446"/>
              <a:ext cx="1836000" cy="434552"/>
            </a:xfrm>
            <a:prstGeom prst="chevron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b="1">
                  <a:solidFill>
                    <a:schemeClr val="tx1"/>
                  </a:solidFill>
                  <a:latin typeface="Microsoft JhengHei UI" panose="020B0604030504040204" pitchFamily="34" charset="-120"/>
                  <a:ea typeface="Microsoft JhengHei UI" panose="020B0604030504040204" pitchFamily="34" charset="-120"/>
                  <a:cs typeface="Montserrat Light" charset="0"/>
                </a:rPr>
                <a:t>模型建置</a:t>
              </a:r>
              <a:endParaRPr lang="en-US" altLang="zh-TW" b="1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Montserrat Light" charset="0"/>
              </a:endParaRPr>
            </a:p>
          </p:txBody>
        </p:sp>
        <p:sp>
          <p:nvSpPr>
            <p:cNvPr id="35" name="＞形箭號 34">
              <a:extLst>
                <a:ext uri="{FF2B5EF4-FFF2-40B4-BE49-F238E27FC236}">
                  <a16:creationId xmlns:a16="http://schemas.microsoft.com/office/drawing/2014/main" id="{9CA0576C-D5BB-2DDA-2947-423BF4B7F8DE}"/>
                </a:ext>
              </a:extLst>
            </p:cNvPr>
            <p:cNvSpPr/>
            <p:nvPr/>
          </p:nvSpPr>
          <p:spPr>
            <a:xfrm>
              <a:off x="8622028" y="6435637"/>
              <a:ext cx="1836000" cy="434552"/>
            </a:xfrm>
            <a:prstGeom prst="chevron">
              <a:avLst/>
            </a:prstGeom>
            <a:solidFill>
              <a:srgbClr val="EEEB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36" name="＞形箭號 35">
              <a:extLst>
                <a:ext uri="{FF2B5EF4-FFF2-40B4-BE49-F238E27FC236}">
                  <a16:creationId xmlns:a16="http://schemas.microsoft.com/office/drawing/2014/main" id="{0CDE143E-8F37-0479-9E4A-98EB9FD1FE10}"/>
                </a:ext>
              </a:extLst>
            </p:cNvPr>
            <p:cNvSpPr/>
            <p:nvPr/>
          </p:nvSpPr>
          <p:spPr>
            <a:xfrm>
              <a:off x="10342070" y="6435637"/>
              <a:ext cx="1836000" cy="434552"/>
            </a:xfrm>
            <a:prstGeom prst="chevron">
              <a:avLst/>
            </a:prstGeom>
            <a:solidFill>
              <a:srgbClr val="EEEB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2" name="圖片 3" descr="一張含有 文字, 螢幕擷取畫面, 圖表, 字型 的圖片&#10;&#10;自動產生的描述">
            <a:extLst>
              <a:ext uri="{FF2B5EF4-FFF2-40B4-BE49-F238E27FC236}">
                <a16:creationId xmlns:a16="http://schemas.microsoft.com/office/drawing/2014/main" id="{8FCF9C8F-047D-42FD-42C0-6A6797810E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22" t="3180" r="-173" b="353"/>
          <a:stretch/>
        </p:blipFill>
        <p:spPr>
          <a:xfrm>
            <a:off x="421888" y="1808003"/>
            <a:ext cx="5252190" cy="2535792"/>
          </a:xfrm>
          <a:prstGeom prst="rect">
            <a:avLst/>
          </a:prstGeom>
        </p:spPr>
      </p:pic>
      <p:pic>
        <p:nvPicPr>
          <p:cNvPr id="20" name="圖片版面配置區 12"/>
          <p:cNvPicPr>
            <a:picLocks noGrp="1" noChangeAspect="1"/>
          </p:cNvPicPr>
          <p:nvPr>
            <p:ph type="pic" sz="quarter" idx="4294967295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88" b="2788"/>
          <a:stretch>
            <a:fillRect/>
          </a:stretch>
        </p:blipFill>
        <p:spPr>
          <a:xfrm>
            <a:off x="10212401" y="113611"/>
            <a:ext cx="886233" cy="886232"/>
          </a:xfrm>
          <a:custGeom>
            <a:avLst/>
            <a:gdLst>
              <a:gd name="connsiteX0" fmla="*/ 927100 w 1854200"/>
              <a:gd name="connsiteY0" fmla="*/ 0 h 1854198"/>
              <a:gd name="connsiteX1" fmla="*/ 1854200 w 1854200"/>
              <a:gd name="connsiteY1" fmla="*/ 927099 h 1854198"/>
              <a:gd name="connsiteX2" fmla="*/ 927100 w 1854200"/>
              <a:gd name="connsiteY2" fmla="*/ 1854198 h 1854198"/>
              <a:gd name="connsiteX3" fmla="*/ 0 w 1854200"/>
              <a:gd name="connsiteY3" fmla="*/ 927099 h 1854198"/>
              <a:gd name="connsiteX4" fmla="*/ 927100 w 1854200"/>
              <a:gd name="connsiteY4" fmla="*/ 0 h 1854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54200" h="1854198">
                <a:moveTo>
                  <a:pt x="927100" y="0"/>
                </a:moveTo>
                <a:cubicBezTo>
                  <a:pt x="1439123" y="0"/>
                  <a:pt x="1854200" y="415076"/>
                  <a:pt x="1854200" y="927099"/>
                </a:cubicBezTo>
                <a:cubicBezTo>
                  <a:pt x="1854200" y="1439122"/>
                  <a:pt x="1439123" y="1854198"/>
                  <a:pt x="927100" y="1854198"/>
                </a:cubicBezTo>
                <a:cubicBezTo>
                  <a:pt x="415077" y="1854198"/>
                  <a:pt x="0" y="1439122"/>
                  <a:pt x="0" y="927099"/>
                </a:cubicBezTo>
                <a:cubicBezTo>
                  <a:pt x="0" y="415076"/>
                  <a:pt x="415077" y="0"/>
                  <a:pt x="927100" y="0"/>
                </a:cubicBezTo>
                <a:close/>
              </a:path>
            </a:pathLst>
          </a:custGeom>
        </p:spPr>
      </p:pic>
      <p:sp>
        <p:nvSpPr>
          <p:cNvPr id="21" name="文字方塊 20"/>
          <p:cNvSpPr txBox="1"/>
          <p:nvPr/>
        </p:nvSpPr>
        <p:spPr>
          <a:xfrm>
            <a:off x="10342070" y="740814"/>
            <a:ext cx="6078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100" b="1">
                <a:solidFill>
                  <a:schemeClr val="bg1"/>
                </a:solidFill>
                <a:effectLst>
                  <a:outerShdw blurRad="647700" dist="38100" dir="2700000" algn="tl" rotWithShape="0">
                    <a:prstClr val="black">
                      <a:alpha val="91000"/>
                    </a:prst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楊昊翰</a:t>
            </a:r>
          </a:p>
        </p:txBody>
      </p:sp>
    </p:spTree>
    <p:extLst>
      <p:ext uri="{BB962C8B-B14F-4D97-AF65-F5344CB8AC3E}">
        <p14:creationId xmlns:p14="http://schemas.microsoft.com/office/powerpoint/2010/main" val="341551965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18E73B92-6C06-C472-BFC6-DFEA565635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7ECB15-F748-C140-A5C3-CF0090C943BA}" type="slidenum">
              <a:rPr lang="en-US" smtClean="0"/>
              <a:pPr/>
              <a:t>41</a:t>
            </a:fld>
            <a:endParaRPr lang="en-US"/>
          </a:p>
        </p:txBody>
      </p:sp>
      <p:pic>
        <p:nvPicPr>
          <p:cNvPr id="5" name="圖片 5" descr="一張含有 文字, 字型, 行, 圖表 的圖片&#10;&#10;自動產生的描述">
            <a:extLst>
              <a:ext uri="{FF2B5EF4-FFF2-40B4-BE49-F238E27FC236}">
                <a16:creationId xmlns:a16="http://schemas.microsoft.com/office/drawing/2014/main" id="{D6D5C384-E2C2-5919-8B4E-C2C25FBCFC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479" y="1371754"/>
            <a:ext cx="4537909" cy="2780991"/>
          </a:xfrm>
          <a:prstGeom prst="rect">
            <a:avLst/>
          </a:prstGeom>
        </p:spPr>
      </p:pic>
      <p:pic>
        <p:nvPicPr>
          <p:cNvPr id="6" name="圖片 6" descr="一張含有 黃色, 設計 的圖片&#10;&#10;自動產生的描述">
            <a:extLst>
              <a:ext uri="{FF2B5EF4-FFF2-40B4-BE49-F238E27FC236}">
                <a16:creationId xmlns:a16="http://schemas.microsoft.com/office/drawing/2014/main" id="{09A5C820-4BD3-EB59-9866-57B9CE421D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9811" y="1454569"/>
            <a:ext cx="4496301" cy="2364706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E9B91401-250B-2082-03B1-F10E11670CBB}"/>
              </a:ext>
            </a:extLst>
          </p:cNvPr>
          <p:cNvSpPr txBox="1"/>
          <p:nvPr/>
        </p:nvSpPr>
        <p:spPr>
          <a:xfrm>
            <a:off x="1435768" y="4193005"/>
            <a:ext cx="2743200" cy="227754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br>
              <a:rPr lang="en-US" altLang="zh-TW"/>
            </a:br>
            <a:r>
              <a:rPr lang="zh-TW" altLang="en-US" sz="2000" b="1" kern="100">
                <a:latin typeface="Arial"/>
                <a:ea typeface="Microsoft JhengHei UI"/>
                <a:cs typeface="Arial"/>
              </a:rPr>
              <a:t>過擬合</a:t>
            </a:r>
            <a:endParaRPr lang="en-US" altLang="zh-TW" sz="2000" b="1" kern="100">
              <a:latin typeface="Arial"/>
              <a:ea typeface="Microsoft JhengHei UI"/>
              <a:cs typeface="Arial"/>
            </a:endParaRPr>
          </a:p>
          <a:p>
            <a:r>
              <a:rPr lang="zh-TW" altLang="en-US" sz="2000" kern="100">
                <a:latin typeface="Arial"/>
                <a:ea typeface="Microsoft JhengHei UI"/>
                <a:cs typeface="Arial"/>
              </a:rPr>
              <a:t>當模型過度匹配訓練數據時，會出現過擬合問題。防止過擬合的方法包括數據增強、正則化、交叉驗證等</a:t>
            </a:r>
            <a:endParaRPr lang="en-US" altLang="zh-TW" sz="2000" kern="100">
              <a:latin typeface="Arial"/>
              <a:ea typeface="Microsoft JhengHei UI"/>
              <a:cs typeface="Arial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1EF8300A-ECE5-771A-3F26-611AAB33067D}"/>
              </a:ext>
            </a:extLst>
          </p:cNvPr>
          <p:cNvSpPr txBox="1"/>
          <p:nvPr/>
        </p:nvSpPr>
        <p:spPr>
          <a:xfrm>
            <a:off x="6529136" y="4433637"/>
            <a:ext cx="2743200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TW" altLang="en-US" sz="2000" b="1" kern="100">
                <a:latin typeface="Arial"/>
                <a:ea typeface="Microsoft JhengHei UI"/>
                <a:cs typeface="Arial"/>
              </a:rPr>
              <a:t>數據不平衡</a:t>
            </a:r>
            <a:endParaRPr lang="en-US" altLang="zh-TW" sz="2000" b="1" kern="100">
              <a:latin typeface="Arial"/>
              <a:ea typeface="Microsoft JhengHei UI"/>
              <a:cs typeface="Arial"/>
            </a:endParaRPr>
          </a:p>
          <a:p>
            <a:r>
              <a:rPr lang="zh-TW" altLang="en-US" sz="2000" kern="100">
                <a:latin typeface="Arial"/>
                <a:ea typeface="Microsoft JhengHei UI"/>
                <a:cs typeface="Arial"/>
              </a:rPr>
              <a:t>當大多數樣本屬於同一類別時，會出現數據不平衡問題。解決方法包括重新採樣、加權損失等</a:t>
            </a:r>
            <a:endParaRPr lang="en-US" altLang="zh-TW" sz="2000" kern="100">
              <a:latin typeface="Arial"/>
              <a:ea typeface="Microsoft JhengHei UI"/>
              <a:cs typeface="Arial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B66DD405-0AD6-A7DF-B107-EF0F4E3FCAD7}"/>
              </a:ext>
            </a:extLst>
          </p:cNvPr>
          <p:cNvSpPr txBox="1"/>
          <p:nvPr/>
        </p:nvSpPr>
        <p:spPr>
          <a:xfrm>
            <a:off x="1586163" y="362953"/>
            <a:ext cx="470835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TW" altLang="en-US" sz="3600" b="1">
                <a:latin typeface="Arial" panose="020B0604020202020204" pitchFamily="34" charset="0"/>
                <a:ea typeface="Microsoft JhengHei UI" panose="020B0604030504040204" pitchFamily="34" charset="-120"/>
                <a:cs typeface="Arial" panose="020B0604020202020204" pitchFamily="34" charset="0"/>
              </a:rPr>
              <a:t>訓練模型經驗</a:t>
            </a:r>
            <a:endParaRPr lang="en-US" altLang="zh-TW" sz="3600" b="1">
              <a:latin typeface="Arial" panose="020B0604020202020204" pitchFamily="34" charset="0"/>
              <a:ea typeface="Microsoft JhengHei UI" panose="020B0604030504040204" pitchFamily="34" charset="-120"/>
              <a:cs typeface="Arial" panose="020B0604020202020204" pitchFamily="34" charset="0"/>
            </a:endParaRPr>
          </a:p>
        </p:txBody>
      </p:sp>
      <p:grpSp>
        <p:nvGrpSpPr>
          <p:cNvPr id="19" name="群組 18">
            <a:extLst>
              <a:ext uri="{FF2B5EF4-FFF2-40B4-BE49-F238E27FC236}">
                <a16:creationId xmlns:a16="http://schemas.microsoft.com/office/drawing/2014/main" id="{6889E289-AA50-2BE6-2D70-A01EDEA854D1}"/>
              </a:ext>
            </a:extLst>
          </p:cNvPr>
          <p:cNvGrpSpPr/>
          <p:nvPr/>
        </p:nvGrpSpPr>
        <p:grpSpPr>
          <a:xfrm>
            <a:off x="0" y="6418758"/>
            <a:ext cx="12171989" cy="446745"/>
            <a:chOff x="6081" y="6423446"/>
            <a:chExt cx="12171989" cy="446745"/>
          </a:xfrm>
        </p:grpSpPr>
        <p:sp>
          <p:nvSpPr>
            <p:cNvPr id="20" name="五邊形 19">
              <a:extLst>
                <a:ext uri="{FF2B5EF4-FFF2-40B4-BE49-F238E27FC236}">
                  <a16:creationId xmlns:a16="http://schemas.microsoft.com/office/drawing/2014/main" id="{D92A25FD-5266-4AEC-27A2-D8BA444D6C3B}"/>
                </a:ext>
              </a:extLst>
            </p:cNvPr>
            <p:cNvSpPr/>
            <p:nvPr/>
          </p:nvSpPr>
          <p:spPr>
            <a:xfrm>
              <a:off x="6081" y="6423448"/>
              <a:ext cx="1836000" cy="434551"/>
            </a:xfrm>
            <a:prstGeom prst="homePlate">
              <a:avLst/>
            </a:prstGeom>
            <a:solidFill>
              <a:srgbClr val="EEEB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21" name="＞形箭號 20">
              <a:extLst>
                <a:ext uri="{FF2B5EF4-FFF2-40B4-BE49-F238E27FC236}">
                  <a16:creationId xmlns:a16="http://schemas.microsoft.com/office/drawing/2014/main" id="{23FD014F-36FE-8EA2-2063-3E02BF06C6CD}"/>
                </a:ext>
              </a:extLst>
            </p:cNvPr>
            <p:cNvSpPr/>
            <p:nvPr/>
          </p:nvSpPr>
          <p:spPr>
            <a:xfrm>
              <a:off x="1738909" y="6423447"/>
              <a:ext cx="1836000" cy="434552"/>
            </a:xfrm>
            <a:prstGeom prst="chevron">
              <a:avLst/>
            </a:prstGeom>
            <a:solidFill>
              <a:srgbClr val="EEEB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TW" b="1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Montserrat Light" charset="0"/>
              </a:endParaRPr>
            </a:p>
          </p:txBody>
        </p:sp>
        <p:sp>
          <p:nvSpPr>
            <p:cNvPr id="22" name="＞形箭號 21">
              <a:extLst>
                <a:ext uri="{FF2B5EF4-FFF2-40B4-BE49-F238E27FC236}">
                  <a16:creationId xmlns:a16="http://schemas.microsoft.com/office/drawing/2014/main" id="{B9A814DA-4E8E-3791-C8DE-29BF8F149A90}"/>
                </a:ext>
              </a:extLst>
            </p:cNvPr>
            <p:cNvSpPr/>
            <p:nvPr/>
          </p:nvSpPr>
          <p:spPr>
            <a:xfrm>
              <a:off x="3460015" y="6435638"/>
              <a:ext cx="1836000" cy="434552"/>
            </a:xfrm>
            <a:prstGeom prst="chevron">
              <a:avLst/>
            </a:prstGeom>
            <a:solidFill>
              <a:srgbClr val="EEEB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TW" b="1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Montserrat Light" charset="0"/>
              </a:endParaRPr>
            </a:p>
          </p:txBody>
        </p:sp>
        <p:sp>
          <p:nvSpPr>
            <p:cNvPr id="23" name="＞形箭號 22">
              <a:extLst>
                <a:ext uri="{FF2B5EF4-FFF2-40B4-BE49-F238E27FC236}">
                  <a16:creationId xmlns:a16="http://schemas.microsoft.com/office/drawing/2014/main" id="{F3CB9B6B-37ED-851A-7B59-E3CEF63F485A}"/>
                </a:ext>
              </a:extLst>
            </p:cNvPr>
            <p:cNvSpPr/>
            <p:nvPr/>
          </p:nvSpPr>
          <p:spPr>
            <a:xfrm>
              <a:off x="5194136" y="6435639"/>
              <a:ext cx="1836000" cy="434552"/>
            </a:xfrm>
            <a:prstGeom prst="chevron">
              <a:avLst/>
            </a:prstGeom>
            <a:solidFill>
              <a:srgbClr val="EEEB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TW" b="1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Montserrat Light" charset="0"/>
              </a:endParaRPr>
            </a:p>
          </p:txBody>
        </p:sp>
        <p:sp>
          <p:nvSpPr>
            <p:cNvPr id="24" name="＞形箭號 23">
              <a:extLst>
                <a:ext uri="{FF2B5EF4-FFF2-40B4-BE49-F238E27FC236}">
                  <a16:creationId xmlns:a16="http://schemas.microsoft.com/office/drawing/2014/main" id="{773B6310-729F-2209-4B7E-725658C17EAA}"/>
                </a:ext>
              </a:extLst>
            </p:cNvPr>
            <p:cNvSpPr/>
            <p:nvPr/>
          </p:nvSpPr>
          <p:spPr>
            <a:xfrm>
              <a:off x="6914178" y="6423446"/>
              <a:ext cx="1836000" cy="434552"/>
            </a:xfrm>
            <a:prstGeom prst="chevron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b="1">
                  <a:solidFill>
                    <a:schemeClr val="tx1"/>
                  </a:solidFill>
                  <a:latin typeface="Microsoft JhengHei UI" panose="020B0604030504040204" pitchFamily="34" charset="-120"/>
                  <a:ea typeface="Microsoft JhengHei UI" panose="020B0604030504040204" pitchFamily="34" charset="-120"/>
                  <a:cs typeface="Montserrat Light" charset="0"/>
                </a:rPr>
                <a:t>模型建置</a:t>
              </a:r>
              <a:endParaRPr lang="en-US" altLang="zh-TW" b="1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Montserrat Light" charset="0"/>
              </a:endParaRPr>
            </a:p>
          </p:txBody>
        </p:sp>
        <p:sp>
          <p:nvSpPr>
            <p:cNvPr id="25" name="＞形箭號 24">
              <a:extLst>
                <a:ext uri="{FF2B5EF4-FFF2-40B4-BE49-F238E27FC236}">
                  <a16:creationId xmlns:a16="http://schemas.microsoft.com/office/drawing/2014/main" id="{9CA0576C-D5BB-2DDA-2947-423BF4B7F8DE}"/>
                </a:ext>
              </a:extLst>
            </p:cNvPr>
            <p:cNvSpPr/>
            <p:nvPr/>
          </p:nvSpPr>
          <p:spPr>
            <a:xfrm>
              <a:off x="8622028" y="6435637"/>
              <a:ext cx="1836000" cy="434552"/>
            </a:xfrm>
            <a:prstGeom prst="chevron">
              <a:avLst/>
            </a:prstGeom>
            <a:solidFill>
              <a:srgbClr val="EEEB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26" name="＞形箭號 25">
              <a:extLst>
                <a:ext uri="{FF2B5EF4-FFF2-40B4-BE49-F238E27FC236}">
                  <a16:creationId xmlns:a16="http://schemas.microsoft.com/office/drawing/2014/main" id="{0CDE143E-8F37-0479-9E4A-98EB9FD1FE10}"/>
                </a:ext>
              </a:extLst>
            </p:cNvPr>
            <p:cNvSpPr/>
            <p:nvPr/>
          </p:nvSpPr>
          <p:spPr>
            <a:xfrm>
              <a:off x="10342070" y="6435637"/>
              <a:ext cx="1836000" cy="434552"/>
            </a:xfrm>
            <a:prstGeom prst="chevron">
              <a:avLst/>
            </a:prstGeom>
            <a:solidFill>
              <a:srgbClr val="EEEB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16" name="圖片版面配置區 12"/>
          <p:cNvPicPr>
            <a:picLocks noGrp="1" noChangeAspect="1"/>
          </p:cNvPicPr>
          <p:nvPr>
            <p:ph type="pic" sz="quarter" idx="4294967295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88" b="2788"/>
          <a:stretch>
            <a:fillRect/>
          </a:stretch>
        </p:blipFill>
        <p:spPr>
          <a:xfrm>
            <a:off x="10212401" y="113611"/>
            <a:ext cx="886233" cy="886232"/>
          </a:xfrm>
          <a:custGeom>
            <a:avLst/>
            <a:gdLst>
              <a:gd name="connsiteX0" fmla="*/ 927100 w 1854200"/>
              <a:gd name="connsiteY0" fmla="*/ 0 h 1854198"/>
              <a:gd name="connsiteX1" fmla="*/ 1854200 w 1854200"/>
              <a:gd name="connsiteY1" fmla="*/ 927099 h 1854198"/>
              <a:gd name="connsiteX2" fmla="*/ 927100 w 1854200"/>
              <a:gd name="connsiteY2" fmla="*/ 1854198 h 1854198"/>
              <a:gd name="connsiteX3" fmla="*/ 0 w 1854200"/>
              <a:gd name="connsiteY3" fmla="*/ 927099 h 1854198"/>
              <a:gd name="connsiteX4" fmla="*/ 927100 w 1854200"/>
              <a:gd name="connsiteY4" fmla="*/ 0 h 1854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54200" h="1854198">
                <a:moveTo>
                  <a:pt x="927100" y="0"/>
                </a:moveTo>
                <a:cubicBezTo>
                  <a:pt x="1439123" y="0"/>
                  <a:pt x="1854200" y="415076"/>
                  <a:pt x="1854200" y="927099"/>
                </a:cubicBezTo>
                <a:cubicBezTo>
                  <a:pt x="1854200" y="1439122"/>
                  <a:pt x="1439123" y="1854198"/>
                  <a:pt x="927100" y="1854198"/>
                </a:cubicBezTo>
                <a:cubicBezTo>
                  <a:pt x="415077" y="1854198"/>
                  <a:pt x="0" y="1439122"/>
                  <a:pt x="0" y="927099"/>
                </a:cubicBezTo>
                <a:cubicBezTo>
                  <a:pt x="0" y="415076"/>
                  <a:pt x="415077" y="0"/>
                  <a:pt x="927100" y="0"/>
                </a:cubicBezTo>
                <a:close/>
              </a:path>
            </a:pathLst>
          </a:custGeom>
        </p:spPr>
      </p:pic>
      <p:sp>
        <p:nvSpPr>
          <p:cNvPr id="17" name="文字方塊 16"/>
          <p:cNvSpPr txBox="1"/>
          <p:nvPr/>
        </p:nvSpPr>
        <p:spPr>
          <a:xfrm>
            <a:off x="10342070" y="740814"/>
            <a:ext cx="6078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100" b="1">
                <a:solidFill>
                  <a:schemeClr val="bg1"/>
                </a:solidFill>
                <a:effectLst>
                  <a:outerShdw blurRad="647700" dist="38100" dir="2700000" algn="tl" rotWithShape="0">
                    <a:prstClr val="black">
                      <a:alpha val="91000"/>
                    </a:prst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楊昊翰</a:t>
            </a:r>
          </a:p>
        </p:txBody>
      </p:sp>
    </p:spTree>
    <p:extLst>
      <p:ext uri="{BB962C8B-B14F-4D97-AF65-F5344CB8AC3E}">
        <p14:creationId xmlns:p14="http://schemas.microsoft.com/office/powerpoint/2010/main" val="165273047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0842604C-C00F-3C52-2330-050CD640D6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7ECB15-F748-C140-A5C3-CF0090C943BA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809DA927-D764-B3DC-D332-59AB87C511E5}"/>
              </a:ext>
            </a:extLst>
          </p:cNvPr>
          <p:cNvSpPr txBox="1"/>
          <p:nvPr/>
        </p:nvSpPr>
        <p:spPr>
          <a:xfrm>
            <a:off x="277906" y="1398495"/>
            <a:ext cx="4177552" cy="34778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TW" altLang="en-US" sz="2000" kern="100">
                <a:latin typeface="Arial"/>
                <a:ea typeface="Microsoft JhengHei UI"/>
                <a:cs typeface="Arial"/>
              </a:rPr>
              <a:t>訓練數據集的圖片轉換：</a:t>
            </a:r>
          </a:p>
          <a:p>
            <a:endParaRPr lang="zh-TW" altLang="en-US" sz="2000" kern="100">
              <a:latin typeface="Arial"/>
              <a:ea typeface="Microsoft JhengHei UI"/>
              <a:cs typeface="Arial"/>
            </a:endParaRPr>
          </a:p>
          <a:p>
            <a:r>
              <a:rPr lang="zh-TW" altLang="en-US" sz="2000" kern="100">
                <a:latin typeface="Arial"/>
                <a:ea typeface="Microsoft JhengHei UI"/>
                <a:cs typeface="Arial"/>
              </a:rPr>
              <a:t>隨機裁剪：</a:t>
            </a:r>
            <a:r>
              <a:rPr lang="en-US" altLang="zh-TW" sz="2000" kern="100" err="1">
                <a:latin typeface="Arial"/>
                <a:ea typeface="Microsoft JhengHei UI"/>
                <a:cs typeface="Arial"/>
              </a:rPr>
              <a:t>transforms.RandomCrop</a:t>
            </a:r>
            <a:r>
              <a:rPr lang="en-US" altLang="zh-TW" sz="2000" kern="100">
                <a:latin typeface="Arial"/>
                <a:ea typeface="Microsoft JhengHei UI"/>
                <a:cs typeface="Arial"/>
              </a:rPr>
              <a:t>()</a:t>
            </a:r>
          </a:p>
          <a:p>
            <a:r>
              <a:rPr lang="zh-TW" altLang="en-US" sz="2000" kern="100">
                <a:latin typeface="Arial"/>
                <a:ea typeface="Microsoft JhengHei UI"/>
                <a:cs typeface="Arial"/>
              </a:rPr>
              <a:t>隨機從圖片中裁剪一個區域</a:t>
            </a:r>
          </a:p>
          <a:p>
            <a:r>
              <a:rPr lang="zh-TW" altLang="en-US" sz="2000" kern="100">
                <a:latin typeface="Arial"/>
                <a:ea typeface="Microsoft JhengHei UI"/>
                <a:cs typeface="Arial"/>
              </a:rPr>
              <a:t>水平翻轉：</a:t>
            </a:r>
            <a:r>
              <a:rPr lang="en-US" altLang="zh-TW" sz="2000" kern="100" err="1">
                <a:latin typeface="Arial"/>
                <a:ea typeface="Microsoft JhengHei UI"/>
                <a:cs typeface="Arial"/>
              </a:rPr>
              <a:t>transforms.RandomHorizontalFlip</a:t>
            </a:r>
            <a:r>
              <a:rPr lang="en-US" altLang="zh-TW" sz="2000" kern="100">
                <a:latin typeface="Arial"/>
                <a:ea typeface="Microsoft JhengHei UI"/>
                <a:cs typeface="Arial"/>
              </a:rPr>
              <a:t>()</a:t>
            </a:r>
          </a:p>
          <a:p>
            <a:r>
              <a:rPr lang="zh-TW" altLang="en-US" sz="2000" kern="100">
                <a:latin typeface="Arial"/>
                <a:ea typeface="Microsoft JhengHei UI"/>
                <a:cs typeface="Arial"/>
              </a:rPr>
              <a:t>隨機將圖片進行水平翻轉</a:t>
            </a:r>
          </a:p>
          <a:p>
            <a:r>
              <a:rPr lang="zh-TW" altLang="en-US" sz="2000" kern="100">
                <a:latin typeface="Arial"/>
                <a:ea typeface="Microsoft JhengHei UI"/>
                <a:cs typeface="Arial"/>
              </a:rPr>
              <a:t>轉換為</a:t>
            </a:r>
            <a:r>
              <a:rPr lang="en-US" altLang="zh-TW" sz="2000" kern="100">
                <a:latin typeface="Arial"/>
                <a:ea typeface="Microsoft JhengHei UI"/>
                <a:cs typeface="Arial"/>
              </a:rPr>
              <a:t>Tensor</a:t>
            </a:r>
            <a:r>
              <a:rPr lang="zh-TW" altLang="en-US" sz="2000" kern="100">
                <a:latin typeface="Arial"/>
                <a:ea typeface="Microsoft JhengHei UI"/>
                <a:cs typeface="Arial"/>
              </a:rPr>
              <a:t>：</a:t>
            </a:r>
            <a:r>
              <a:rPr lang="en-US" altLang="zh-TW" sz="2000" kern="100" err="1">
                <a:latin typeface="Arial"/>
                <a:ea typeface="Microsoft JhengHei UI"/>
                <a:cs typeface="Arial"/>
              </a:rPr>
              <a:t>transforms.ToTensor</a:t>
            </a:r>
            <a:r>
              <a:rPr lang="en-US" altLang="zh-TW" sz="2000" kern="100">
                <a:latin typeface="Arial"/>
                <a:ea typeface="Microsoft JhengHei UI"/>
                <a:cs typeface="Arial"/>
              </a:rPr>
              <a:t>()</a:t>
            </a:r>
          </a:p>
          <a:p>
            <a:r>
              <a:rPr lang="zh-TW" altLang="en-US" sz="2000" kern="100">
                <a:latin typeface="Arial"/>
                <a:ea typeface="Microsoft JhengHei UI"/>
                <a:cs typeface="Arial"/>
              </a:rPr>
              <a:t>將圖片轉換為</a:t>
            </a:r>
            <a:r>
              <a:rPr lang="en-US" altLang="zh-TW" sz="2000" kern="100" err="1">
                <a:latin typeface="Arial"/>
                <a:ea typeface="Microsoft JhengHei UI"/>
                <a:cs typeface="Arial"/>
              </a:rPr>
              <a:t>PyTorch</a:t>
            </a:r>
            <a:r>
              <a:rPr lang="zh-TW" altLang="en-US" sz="2000" kern="100">
                <a:latin typeface="Arial"/>
                <a:ea typeface="Microsoft JhengHei UI"/>
                <a:cs typeface="Arial"/>
              </a:rPr>
              <a:t>的</a:t>
            </a:r>
            <a:r>
              <a:rPr lang="en-US" altLang="zh-TW" sz="2000" kern="100">
                <a:latin typeface="Arial"/>
                <a:ea typeface="Microsoft JhengHei UI"/>
                <a:cs typeface="Arial"/>
              </a:rPr>
              <a:t>Tensor</a:t>
            </a:r>
            <a:r>
              <a:rPr lang="zh-TW" altLang="en-US" sz="2000" kern="100">
                <a:latin typeface="Arial"/>
                <a:ea typeface="Microsoft JhengHei UI"/>
                <a:cs typeface="Arial"/>
              </a:rPr>
              <a:t>格式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0659202A-1EA2-982F-EE48-B119041046E0}"/>
              </a:ext>
            </a:extLst>
          </p:cNvPr>
          <p:cNvSpPr txBox="1"/>
          <p:nvPr/>
        </p:nvSpPr>
        <p:spPr>
          <a:xfrm>
            <a:off x="7306236" y="1398494"/>
            <a:ext cx="3935505" cy="224676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TW" altLang="en-US" sz="2000" kern="100">
                <a:latin typeface="Arial"/>
                <a:ea typeface="Microsoft JhengHei UI"/>
                <a:cs typeface="Arial"/>
              </a:rPr>
              <a:t>測試數據集的圖片轉換：</a:t>
            </a:r>
          </a:p>
          <a:p>
            <a:endParaRPr lang="zh-TW" altLang="en-US" sz="2000" kern="100">
              <a:latin typeface="Arial"/>
              <a:ea typeface="Microsoft JhengHei UI"/>
              <a:cs typeface="Arial"/>
            </a:endParaRPr>
          </a:p>
          <a:p>
            <a:r>
              <a:rPr lang="zh-TW" altLang="en-US" sz="2000" kern="100">
                <a:latin typeface="Arial"/>
                <a:ea typeface="Microsoft JhengHei UI"/>
                <a:cs typeface="Arial"/>
              </a:rPr>
              <a:t>十次裁剪</a:t>
            </a:r>
            <a:r>
              <a:rPr lang="en-US" altLang="zh-TW" sz="2000" kern="100" err="1">
                <a:latin typeface="Arial"/>
                <a:ea typeface="Microsoft JhengHei UI"/>
                <a:cs typeface="Arial"/>
              </a:rPr>
              <a:t>transforms.TenCrop</a:t>
            </a:r>
            <a:r>
              <a:rPr lang="en-US" altLang="zh-TW" sz="2000" kern="100">
                <a:latin typeface="Arial"/>
                <a:ea typeface="Microsoft JhengHei UI"/>
                <a:cs typeface="Arial"/>
              </a:rPr>
              <a:t>()</a:t>
            </a:r>
          </a:p>
          <a:p>
            <a:r>
              <a:rPr lang="zh-TW" altLang="en-US" sz="2000" kern="100">
                <a:latin typeface="Arial"/>
                <a:ea typeface="Microsoft JhengHei UI"/>
                <a:cs typeface="Arial"/>
              </a:rPr>
              <a:t>將圖片裁剪成十個圖片</a:t>
            </a:r>
            <a:endParaRPr lang="zh-TW"/>
          </a:p>
          <a:p>
            <a:r>
              <a:rPr lang="zh-TW" altLang="en-US" sz="2000" kern="100">
                <a:latin typeface="Arial"/>
                <a:ea typeface="Microsoft JhengHei UI"/>
                <a:cs typeface="Arial"/>
              </a:rPr>
              <a:t>轉換為</a:t>
            </a:r>
            <a:r>
              <a:rPr lang="en-US" altLang="zh-TW" sz="2000" kern="100">
                <a:latin typeface="Arial"/>
                <a:ea typeface="Microsoft JhengHei UI"/>
                <a:cs typeface="Arial"/>
              </a:rPr>
              <a:t>Tensor</a:t>
            </a:r>
            <a:r>
              <a:rPr lang="zh-TW" altLang="en-US" sz="2000" kern="100">
                <a:latin typeface="Arial"/>
                <a:ea typeface="Microsoft JhengHei UI"/>
                <a:cs typeface="Arial"/>
              </a:rPr>
              <a:t>並堆疊：</a:t>
            </a:r>
          </a:p>
          <a:p>
            <a:r>
              <a:rPr lang="zh-TW" altLang="en-US" sz="2000" kern="100">
                <a:latin typeface="Arial"/>
                <a:ea typeface="Microsoft JhengHei UI"/>
                <a:cs typeface="Arial"/>
              </a:rPr>
              <a:t>將裁剪後的十個圖片分別轉換為</a:t>
            </a:r>
            <a:r>
              <a:rPr lang="en-US" altLang="zh-TW" sz="2000" kern="100">
                <a:latin typeface="Arial"/>
                <a:ea typeface="Microsoft JhengHei UI"/>
                <a:cs typeface="Arial"/>
              </a:rPr>
              <a:t>Tensor</a:t>
            </a:r>
            <a:r>
              <a:rPr lang="zh-TW" altLang="en-US" sz="2000" kern="100">
                <a:latin typeface="Arial"/>
                <a:ea typeface="Microsoft JhengHei UI"/>
                <a:cs typeface="Arial"/>
              </a:rPr>
              <a:t>，然後堆疊在一起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E39EA5C5-A86C-285E-1633-DC3A628DB9B4}"/>
              </a:ext>
            </a:extLst>
          </p:cNvPr>
          <p:cNvSpPr txBox="1"/>
          <p:nvPr/>
        </p:nvSpPr>
        <p:spPr>
          <a:xfrm>
            <a:off x="627529" y="257735"/>
            <a:ext cx="521073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zh-TW" altLang="en-US" sz="3600" b="1">
                <a:latin typeface="Arial" panose="020B0604020202020204" pitchFamily="34" charset="0"/>
                <a:ea typeface="Microsoft JhengHei UI" panose="020B0604030504040204" pitchFamily="34" charset="-120"/>
                <a:cs typeface="Arial" panose="020B0604020202020204" pitchFamily="34" charset="0"/>
              </a:rPr>
              <a:t>增強樣本</a:t>
            </a:r>
          </a:p>
        </p:txBody>
      </p: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6889E289-AA50-2BE6-2D70-A01EDEA854D1}"/>
              </a:ext>
            </a:extLst>
          </p:cNvPr>
          <p:cNvGrpSpPr/>
          <p:nvPr/>
        </p:nvGrpSpPr>
        <p:grpSpPr>
          <a:xfrm>
            <a:off x="0" y="6418758"/>
            <a:ext cx="12171989" cy="446745"/>
            <a:chOff x="6081" y="6423446"/>
            <a:chExt cx="12171989" cy="446745"/>
          </a:xfrm>
        </p:grpSpPr>
        <p:sp>
          <p:nvSpPr>
            <p:cNvPr id="18" name="五邊形 17">
              <a:extLst>
                <a:ext uri="{FF2B5EF4-FFF2-40B4-BE49-F238E27FC236}">
                  <a16:creationId xmlns:a16="http://schemas.microsoft.com/office/drawing/2014/main" id="{D92A25FD-5266-4AEC-27A2-D8BA444D6C3B}"/>
                </a:ext>
              </a:extLst>
            </p:cNvPr>
            <p:cNvSpPr/>
            <p:nvPr/>
          </p:nvSpPr>
          <p:spPr>
            <a:xfrm>
              <a:off x="6081" y="6423448"/>
              <a:ext cx="1836000" cy="434551"/>
            </a:xfrm>
            <a:prstGeom prst="homePlate">
              <a:avLst/>
            </a:prstGeom>
            <a:solidFill>
              <a:srgbClr val="EEEB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9" name="＞形箭號 18">
              <a:extLst>
                <a:ext uri="{FF2B5EF4-FFF2-40B4-BE49-F238E27FC236}">
                  <a16:creationId xmlns:a16="http://schemas.microsoft.com/office/drawing/2014/main" id="{23FD014F-36FE-8EA2-2063-3E02BF06C6CD}"/>
                </a:ext>
              </a:extLst>
            </p:cNvPr>
            <p:cNvSpPr/>
            <p:nvPr/>
          </p:nvSpPr>
          <p:spPr>
            <a:xfrm>
              <a:off x="1738909" y="6423447"/>
              <a:ext cx="1836000" cy="434552"/>
            </a:xfrm>
            <a:prstGeom prst="chevron">
              <a:avLst/>
            </a:prstGeom>
            <a:solidFill>
              <a:srgbClr val="EEEB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TW" b="1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Montserrat Light" charset="0"/>
              </a:endParaRPr>
            </a:p>
          </p:txBody>
        </p:sp>
        <p:sp>
          <p:nvSpPr>
            <p:cNvPr id="20" name="＞形箭號 19">
              <a:extLst>
                <a:ext uri="{FF2B5EF4-FFF2-40B4-BE49-F238E27FC236}">
                  <a16:creationId xmlns:a16="http://schemas.microsoft.com/office/drawing/2014/main" id="{B9A814DA-4E8E-3791-C8DE-29BF8F149A90}"/>
                </a:ext>
              </a:extLst>
            </p:cNvPr>
            <p:cNvSpPr/>
            <p:nvPr/>
          </p:nvSpPr>
          <p:spPr>
            <a:xfrm>
              <a:off x="3460015" y="6435638"/>
              <a:ext cx="1836000" cy="434552"/>
            </a:xfrm>
            <a:prstGeom prst="chevron">
              <a:avLst/>
            </a:prstGeom>
            <a:solidFill>
              <a:srgbClr val="EEEB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TW" b="1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Montserrat Light" charset="0"/>
              </a:endParaRPr>
            </a:p>
          </p:txBody>
        </p:sp>
        <p:sp>
          <p:nvSpPr>
            <p:cNvPr id="21" name="＞形箭號 20">
              <a:extLst>
                <a:ext uri="{FF2B5EF4-FFF2-40B4-BE49-F238E27FC236}">
                  <a16:creationId xmlns:a16="http://schemas.microsoft.com/office/drawing/2014/main" id="{F3CB9B6B-37ED-851A-7B59-E3CEF63F485A}"/>
                </a:ext>
              </a:extLst>
            </p:cNvPr>
            <p:cNvSpPr/>
            <p:nvPr/>
          </p:nvSpPr>
          <p:spPr>
            <a:xfrm>
              <a:off x="5194136" y="6435639"/>
              <a:ext cx="1836000" cy="434552"/>
            </a:xfrm>
            <a:prstGeom prst="chevron">
              <a:avLst/>
            </a:prstGeom>
            <a:solidFill>
              <a:srgbClr val="EEEB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TW" b="1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Montserrat Light" charset="0"/>
              </a:endParaRPr>
            </a:p>
          </p:txBody>
        </p:sp>
        <p:sp>
          <p:nvSpPr>
            <p:cNvPr id="22" name="＞形箭號 21">
              <a:extLst>
                <a:ext uri="{FF2B5EF4-FFF2-40B4-BE49-F238E27FC236}">
                  <a16:creationId xmlns:a16="http://schemas.microsoft.com/office/drawing/2014/main" id="{773B6310-729F-2209-4B7E-725658C17EAA}"/>
                </a:ext>
              </a:extLst>
            </p:cNvPr>
            <p:cNvSpPr/>
            <p:nvPr/>
          </p:nvSpPr>
          <p:spPr>
            <a:xfrm>
              <a:off x="6914178" y="6423446"/>
              <a:ext cx="1836000" cy="434552"/>
            </a:xfrm>
            <a:prstGeom prst="chevron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b="1">
                  <a:solidFill>
                    <a:schemeClr val="tx1"/>
                  </a:solidFill>
                  <a:latin typeface="Microsoft JhengHei UI" panose="020B0604030504040204" pitchFamily="34" charset="-120"/>
                  <a:ea typeface="Microsoft JhengHei UI" panose="020B0604030504040204" pitchFamily="34" charset="-120"/>
                  <a:cs typeface="Montserrat Light" charset="0"/>
                </a:rPr>
                <a:t>模型建置</a:t>
              </a:r>
              <a:endParaRPr lang="en-US" altLang="zh-TW" b="1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Montserrat Light" charset="0"/>
              </a:endParaRPr>
            </a:p>
          </p:txBody>
        </p:sp>
        <p:sp>
          <p:nvSpPr>
            <p:cNvPr id="23" name="＞形箭號 22">
              <a:extLst>
                <a:ext uri="{FF2B5EF4-FFF2-40B4-BE49-F238E27FC236}">
                  <a16:creationId xmlns:a16="http://schemas.microsoft.com/office/drawing/2014/main" id="{9CA0576C-D5BB-2DDA-2947-423BF4B7F8DE}"/>
                </a:ext>
              </a:extLst>
            </p:cNvPr>
            <p:cNvSpPr/>
            <p:nvPr/>
          </p:nvSpPr>
          <p:spPr>
            <a:xfrm>
              <a:off x="8622028" y="6435637"/>
              <a:ext cx="1836000" cy="434552"/>
            </a:xfrm>
            <a:prstGeom prst="chevron">
              <a:avLst/>
            </a:prstGeom>
            <a:solidFill>
              <a:srgbClr val="EEEB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24" name="＞形箭號 23">
              <a:extLst>
                <a:ext uri="{FF2B5EF4-FFF2-40B4-BE49-F238E27FC236}">
                  <a16:creationId xmlns:a16="http://schemas.microsoft.com/office/drawing/2014/main" id="{0CDE143E-8F37-0479-9E4A-98EB9FD1FE10}"/>
                </a:ext>
              </a:extLst>
            </p:cNvPr>
            <p:cNvSpPr/>
            <p:nvPr/>
          </p:nvSpPr>
          <p:spPr>
            <a:xfrm>
              <a:off x="10342070" y="6435637"/>
              <a:ext cx="1836000" cy="434552"/>
            </a:xfrm>
            <a:prstGeom prst="chevron">
              <a:avLst/>
            </a:prstGeom>
            <a:solidFill>
              <a:srgbClr val="EEEB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14" name="圖片版面配置區 12"/>
          <p:cNvPicPr>
            <a:picLocks noGrp="1" noChangeAspect="1"/>
          </p:cNvPicPr>
          <p:nvPr>
            <p:ph type="pic" sz="quarter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88" b="2788"/>
          <a:stretch>
            <a:fillRect/>
          </a:stretch>
        </p:blipFill>
        <p:spPr>
          <a:xfrm>
            <a:off x="10212401" y="113611"/>
            <a:ext cx="886233" cy="886232"/>
          </a:xfrm>
          <a:custGeom>
            <a:avLst/>
            <a:gdLst>
              <a:gd name="connsiteX0" fmla="*/ 927100 w 1854200"/>
              <a:gd name="connsiteY0" fmla="*/ 0 h 1854198"/>
              <a:gd name="connsiteX1" fmla="*/ 1854200 w 1854200"/>
              <a:gd name="connsiteY1" fmla="*/ 927099 h 1854198"/>
              <a:gd name="connsiteX2" fmla="*/ 927100 w 1854200"/>
              <a:gd name="connsiteY2" fmla="*/ 1854198 h 1854198"/>
              <a:gd name="connsiteX3" fmla="*/ 0 w 1854200"/>
              <a:gd name="connsiteY3" fmla="*/ 927099 h 1854198"/>
              <a:gd name="connsiteX4" fmla="*/ 927100 w 1854200"/>
              <a:gd name="connsiteY4" fmla="*/ 0 h 1854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54200" h="1854198">
                <a:moveTo>
                  <a:pt x="927100" y="0"/>
                </a:moveTo>
                <a:cubicBezTo>
                  <a:pt x="1439123" y="0"/>
                  <a:pt x="1854200" y="415076"/>
                  <a:pt x="1854200" y="927099"/>
                </a:cubicBezTo>
                <a:cubicBezTo>
                  <a:pt x="1854200" y="1439122"/>
                  <a:pt x="1439123" y="1854198"/>
                  <a:pt x="927100" y="1854198"/>
                </a:cubicBezTo>
                <a:cubicBezTo>
                  <a:pt x="415077" y="1854198"/>
                  <a:pt x="0" y="1439122"/>
                  <a:pt x="0" y="927099"/>
                </a:cubicBezTo>
                <a:cubicBezTo>
                  <a:pt x="0" y="415076"/>
                  <a:pt x="415077" y="0"/>
                  <a:pt x="927100" y="0"/>
                </a:cubicBezTo>
                <a:close/>
              </a:path>
            </a:pathLst>
          </a:custGeom>
        </p:spPr>
      </p:pic>
      <p:sp>
        <p:nvSpPr>
          <p:cNvPr id="15" name="文字方塊 14"/>
          <p:cNvSpPr txBox="1"/>
          <p:nvPr/>
        </p:nvSpPr>
        <p:spPr>
          <a:xfrm>
            <a:off x="10342070" y="740814"/>
            <a:ext cx="6078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100" b="1">
                <a:solidFill>
                  <a:schemeClr val="bg1"/>
                </a:solidFill>
                <a:effectLst>
                  <a:outerShdw blurRad="647700" dist="38100" dir="2700000" algn="tl" rotWithShape="0">
                    <a:prstClr val="black">
                      <a:alpha val="91000"/>
                    </a:prst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楊昊翰</a:t>
            </a:r>
          </a:p>
        </p:txBody>
      </p:sp>
    </p:spTree>
    <p:extLst>
      <p:ext uri="{BB962C8B-B14F-4D97-AF65-F5344CB8AC3E}">
        <p14:creationId xmlns:p14="http://schemas.microsoft.com/office/powerpoint/2010/main" val="420782696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8" descr="一張含有 傢俱, 螢幕擷取畫面, 椅子, 資料表 的圖片&#10;&#10;自動產生的描述">
            <a:extLst>
              <a:ext uri="{FF2B5EF4-FFF2-40B4-BE49-F238E27FC236}">
                <a16:creationId xmlns:a16="http://schemas.microsoft.com/office/drawing/2014/main" id="{980E514B-4185-EE75-A362-0FF4790990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003" t="10041" r="1240" b="-7052"/>
          <a:stretch/>
        </p:blipFill>
        <p:spPr>
          <a:xfrm>
            <a:off x="7724226" y="252"/>
            <a:ext cx="4468921" cy="6652546"/>
          </a:xfrm>
          <a:prstGeom prst="rect">
            <a:avLst/>
          </a:prstGeom>
        </p:spPr>
      </p:pic>
      <p:pic>
        <p:nvPicPr>
          <p:cNvPr id="18" name="圖片 18" descr="一張含有 文字, 行, 繪圖, 圖表 的圖片&#10;&#10;自動產生的描述">
            <a:extLst>
              <a:ext uri="{FF2B5EF4-FFF2-40B4-BE49-F238E27FC236}">
                <a16:creationId xmlns:a16="http://schemas.microsoft.com/office/drawing/2014/main" id="{6B4A1015-4860-AA76-A684-5531CEA276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7063" y="4526693"/>
            <a:ext cx="2743200" cy="1743249"/>
          </a:xfrm>
          <a:prstGeom prst="rect">
            <a:avLst/>
          </a:prstGeom>
        </p:spPr>
      </p:pic>
      <p:grpSp>
        <p:nvGrpSpPr>
          <p:cNvPr id="19" name="群組 18">
            <a:extLst>
              <a:ext uri="{FF2B5EF4-FFF2-40B4-BE49-F238E27FC236}">
                <a16:creationId xmlns:a16="http://schemas.microsoft.com/office/drawing/2014/main" id="{6889E289-AA50-2BE6-2D70-A01EDEA854D1}"/>
              </a:ext>
            </a:extLst>
          </p:cNvPr>
          <p:cNvGrpSpPr/>
          <p:nvPr/>
        </p:nvGrpSpPr>
        <p:grpSpPr>
          <a:xfrm>
            <a:off x="0" y="6418758"/>
            <a:ext cx="12171989" cy="446745"/>
            <a:chOff x="6081" y="6423446"/>
            <a:chExt cx="12171989" cy="446745"/>
          </a:xfrm>
        </p:grpSpPr>
        <p:sp>
          <p:nvSpPr>
            <p:cNvPr id="20" name="五邊形 19">
              <a:extLst>
                <a:ext uri="{FF2B5EF4-FFF2-40B4-BE49-F238E27FC236}">
                  <a16:creationId xmlns:a16="http://schemas.microsoft.com/office/drawing/2014/main" id="{D92A25FD-5266-4AEC-27A2-D8BA444D6C3B}"/>
                </a:ext>
              </a:extLst>
            </p:cNvPr>
            <p:cNvSpPr/>
            <p:nvPr/>
          </p:nvSpPr>
          <p:spPr>
            <a:xfrm>
              <a:off x="6081" y="6423448"/>
              <a:ext cx="1836000" cy="434551"/>
            </a:xfrm>
            <a:prstGeom prst="homePlate">
              <a:avLst/>
            </a:prstGeom>
            <a:solidFill>
              <a:srgbClr val="EEEB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21" name="＞形箭號 20">
              <a:extLst>
                <a:ext uri="{FF2B5EF4-FFF2-40B4-BE49-F238E27FC236}">
                  <a16:creationId xmlns:a16="http://schemas.microsoft.com/office/drawing/2014/main" id="{23FD014F-36FE-8EA2-2063-3E02BF06C6CD}"/>
                </a:ext>
              </a:extLst>
            </p:cNvPr>
            <p:cNvSpPr/>
            <p:nvPr/>
          </p:nvSpPr>
          <p:spPr>
            <a:xfrm>
              <a:off x="1738909" y="6423447"/>
              <a:ext cx="1836000" cy="434552"/>
            </a:xfrm>
            <a:prstGeom prst="chevron">
              <a:avLst/>
            </a:prstGeom>
            <a:solidFill>
              <a:srgbClr val="EEEB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TW" b="1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Montserrat Light" charset="0"/>
              </a:endParaRPr>
            </a:p>
          </p:txBody>
        </p:sp>
        <p:sp>
          <p:nvSpPr>
            <p:cNvPr id="22" name="＞形箭號 21">
              <a:extLst>
                <a:ext uri="{FF2B5EF4-FFF2-40B4-BE49-F238E27FC236}">
                  <a16:creationId xmlns:a16="http://schemas.microsoft.com/office/drawing/2014/main" id="{B9A814DA-4E8E-3791-C8DE-29BF8F149A90}"/>
                </a:ext>
              </a:extLst>
            </p:cNvPr>
            <p:cNvSpPr/>
            <p:nvPr/>
          </p:nvSpPr>
          <p:spPr>
            <a:xfrm>
              <a:off x="3460015" y="6435638"/>
              <a:ext cx="1836000" cy="434552"/>
            </a:xfrm>
            <a:prstGeom prst="chevron">
              <a:avLst/>
            </a:prstGeom>
            <a:solidFill>
              <a:srgbClr val="EEEB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TW" b="1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Montserrat Light" charset="0"/>
              </a:endParaRPr>
            </a:p>
          </p:txBody>
        </p:sp>
        <p:sp>
          <p:nvSpPr>
            <p:cNvPr id="23" name="＞形箭號 22">
              <a:extLst>
                <a:ext uri="{FF2B5EF4-FFF2-40B4-BE49-F238E27FC236}">
                  <a16:creationId xmlns:a16="http://schemas.microsoft.com/office/drawing/2014/main" id="{F3CB9B6B-37ED-851A-7B59-E3CEF63F485A}"/>
                </a:ext>
              </a:extLst>
            </p:cNvPr>
            <p:cNvSpPr/>
            <p:nvPr/>
          </p:nvSpPr>
          <p:spPr>
            <a:xfrm>
              <a:off x="5194136" y="6435639"/>
              <a:ext cx="1836000" cy="434552"/>
            </a:xfrm>
            <a:prstGeom prst="chevron">
              <a:avLst/>
            </a:prstGeom>
            <a:solidFill>
              <a:srgbClr val="EEEB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TW" b="1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Montserrat Light" charset="0"/>
              </a:endParaRPr>
            </a:p>
          </p:txBody>
        </p:sp>
        <p:sp>
          <p:nvSpPr>
            <p:cNvPr id="24" name="＞形箭號 23">
              <a:extLst>
                <a:ext uri="{FF2B5EF4-FFF2-40B4-BE49-F238E27FC236}">
                  <a16:creationId xmlns:a16="http://schemas.microsoft.com/office/drawing/2014/main" id="{773B6310-729F-2209-4B7E-725658C17EAA}"/>
                </a:ext>
              </a:extLst>
            </p:cNvPr>
            <p:cNvSpPr/>
            <p:nvPr/>
          </p:nvSpPr>
          <p:spPr>
            <a:xfrm>
              <a:off x="6914178" y="6423446"/>
              <a:ext cx="1836000" cy="434552"/>
            </a:xfrm>
            <a:prstGeom prst="chevron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b="1">
                  <a:solidFill>
                    <a:schemeClr val="tx1"/>
                  </a:solidFill>
                  <a:latin typeface="Microsoft JhengHei UI" panose="020B0604030504040204" pitchFamily="34" charset="-120"/>
                  <a:ea typeface="Microsoft JhengHei UI" panose="020B0604030504040204" pitchFamily="34" charset="-120"/>
                  <a:cs typeface="Montserrat Light" charset="0"/>
                </a:rPr>
                <a:t>模型建置</a:t>
              </a:r>
              <a:endParaRPr lang="en-US" altLang="zh-TW" b="1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Montserrat Light" charset="0"/>
              </a:endParaRPr>
            </a:p>
          </p:txBody>
        </p:sp>
        <p:sp>
          <p:nvSpPr>
            <p:cNvPr id="25" name="＞形箭號 24">
              <a:extLst>
                <a:ext uri="{FF2B5EF4-FFF2-40B4-BE49-F238E27FC236}">
                  <a16:creationId xmlns:a16="http://schemas.microsoft.com/office/drawing/2014/main" id="{9CA0576C-D5BB-2DDA-2947-423BF4B7F8DE}"/>
                </a:ext>
              </a:extLst>
            </p:cNvPr>
            <p:cNvSpPr/>
            <p:nvPr/>
          </p:nvSpPr>
          <p:spPr>
            <a:xfrm>
              <a:off x="8622028" y="6435637"/>
              <a:ext cx="1836000" cy="434552"/>
            </a:xfrm>
            <a:prstGeom prst="chevron">
              <a:avLst/>
            </a:prstGeom>
            <a:solidFill>
              <a:srgbClr val="EEEB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26" name="＞形箭號 25">
              <a:extLst>
                <a:ext uri="{FF2B5EF4-FFF2-40B4-BE49-F238E27FC236}">
                  <a16:creationId xmlns:a16="http://schemas.microsoft.com/office/drawing/2014/main" id="{0CDE143E-8F37-0479-9E4A-98EB9FD1FE10}"/>
                </a:ext>
              </a:extLst>
            </p:cNvPr>
            <p:cNvSpPr/>
            <p:nvPr/>
          </p:nvSpPr>
          <p:spPr>
            <a:xfrm>
              <a:off x="10342070" y="6435637"/>
              <a:ext cx="1836000" cy="434552"/>
            </a:xfrm>
            <a:prstGeom prst="chevron">
              <a:avLst/>
            </a:prstGeom>
            <a:solidFill>
              <a:srgbClr val="EEEB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" name="文字方塊 1">
            <a:extLst>
              <a:ext uri="{FF2B5EF4-FFF2-40B4-BE49-F238E27FC236}">
                <a16:creationId xmlns:a16="http://schemas.microsoft.com/office/drawing/2014/main" id="{564E63AC-CE0A-16CB-AA40-7E1B6FE64068}"/>
              </a:ext>
            </a:extLst>
          </p:cNvPr>
          <p:cNvSpPr txBox="1"/>
          <p:nvPr/>
        </p:nvSpPr>
        <p:spPr>
          <a:xfrm>
            <a:off x="185853" y="92926"/>
            <a:ext cx="650487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TW" altLang="en-US" sz="3600" b="1">
                <a:latin typeface="Arial" panose="020B0604020202020204" pitchFamily="34" charset="0"/>
                <a:ea typeface="Microsoft JhengHei UI" panose="020B0604030504040204" pitchFamily="34" charset="-120"/>
                <a:cs typeface="Arial" panose="020B0604020202020204" pitchFamily="34" charset="0"/>
              </a:rPr>
              <a:t>Training Confriguration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3239AD17-8E9F-56B7-3B7C-3BE51E3D02A3}"/>
              </a:ext>
            </a:extLst>
          </p:cNvPr>
          <p:cNvSpPr txBox="1"/>
          <p:nvPr/>
        </p:nvSpPr>
        <p:spPr>
          <a:xfrm>
            <a:off x="659780" y="1077951"/>
            <a:ext cx="4404730" cy="470898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TW" altLang="en-US" sz="2000" kern="100">
                <a:latin typeface="Arial"/>
                <a:ea typeface="Microsoft JhengHei UI"/>
                <a:cs typeface="Arial"/>
              </a:rPr>
              <a:t>Epoch:40</a:t>
            </a:r>
          </a:p>
          <a:p>
            <a:endParaRPr lang="zh-TW" altLang="en-US" sz="2000" kern="100">
              <a:latin typeface="Arial"/>
              <a:ea typeface="Microsoft JhengHei UI"/>
              <a:cs typeface="Arial"/>
            </a:endParaRPr>
          </a:p>
          <a:p>
            <a:r>
              <a:rPr lang="zh-TW" altLang="en-US" sz="2000" kern="100">
                <a:latin typeface="Arial"/>
                <a:ea typeface="Microsoft JhengHei UI"/>
                <a:cs typeface="Arial"/>
              </a:rPr>
              <a:t>Batch size:128</a:t>
            </a:r>
          </a:p>
          <a:p>
            <a:endParaRPr lang="zh-TW" altLang="en-US" sz="2000" kern="100">
              <a:latin typeface="Arial"/>
              <a:ea typeface="Microsoft JhengHei UI"/>
              <a:cs typeface="Arial"/>
            </a:endParaRPr>
          </a:p>
          <a:p>
            <a:r>
              <a:rPr lang="zh-TW" altLang="en-US" sz="2000" kern="100">
                <a:latin typeface="Arial"/>
                <a:ea typeface="Microsoft JhengHei UI"/>
                <a:cs typeface="Arial"/>
              </a:rPr>
              <a:t>K – fold:1-10</a:t>
            </a:r>
          </a:p>
          <a:p>
            <a:endParaRPr lang="zh-TW" altLang="en-US" sz="2000" kern="100">
              <a:latin typeface="Arial"/>
              <a:ea typeface="Microsoft JhengHei UI"/>
              <a:cs typeface="Arial"/>
            </a:endParaRPr>
          </a:p>
          <a:p>
            <a:r>
              <a:rPr lang="zh-TW" altLang="en-US" sz="2000" kern="100">
                <a:latin typeface="Arial"/>
                <a:ea typeface="Microsoft JhengHei UI"/>
                <a:cs typeface="Arial"/>
              </a:rPr>
              <a:t>Optimizer:SGD</a:t>
            </a:r>
          </a:p>
          <a:p>
            <a:endParaRPr lang="zh-TW" altLang="en-US" sz="2000" kern="100">
              <a:latin typeface="Arial"/>
              <a:ea typeface="Microsoft JhengHei UI"/>
              <a:cs typeface="Arial"/>
            </a:endParaRPr>
          </a:p>
          <a:p>
            <a:r>
              <a:rPr lang="zh-TW" altLang="en-US" sz="2000" kern="100">
                <a:latin typeface="Arial"/>
                <a:ea typeface="Microsoft JhengHei UI"/>
                <a:cs typeface="Arial"/>
              </a:rPr>
              <a:t>Learning rate:0.01</a:t>
            </a:r>
          </a:p>
          <a:p>
            <a:endParaRPr lang="zh-TW" altLang="en-US" sz="2000" kern="100">
              <a:latin typeface="Arial"/>
              <a:ea typeface="Microsoft JhengHei UI"/>
              <a:cs typeface="Arial"/>
            </a:endParaRPr>
          </a:p>
          <a:p>
            <a:r>
              <a:rPr lang="zh-TW" altLang="en-US" sz="2000" kern="100">
                <a:latin typeface="Arial"/>
                <a:ea typeface="Microsoft JhengHei UI"/>
                <a:cs typeface="Arial"/>
              </a:rPr>
              <a:t>Learning  ratedecay rate:0.8</a:t>
            </a:r>
          </a:p>
          <a:p>
            <a:endParaRPr lang="zh-TW" altLang="en-US" sz="2000" kern="100">
              <a:latin typeface="Arial"/>
              <a:ea typeface="Microsoft JhengHei UI"/>
              <a:cs typeface="Arial"/>
            </a:endParaRPr>
          </a:p>
          <a:p>
            <a:r>
              <a:rPr lang="zh-TW" altLang="en-US" sz="2000" kern="100">
                <a:latin typeface="Arial"/>
                <a:ea typeface="Microsoft JhengHei UI"/>
                <a:cs typeface="Arial"/>
              </a:rPr>
              <a:t>Criterion: Cross-Entropy</a:t>
            </a:r>
          </a:p>
          <a:p>
            <a:endParaRPr lang="zh-TW" altLang="en-US" sz="2000" kern="100">
              <a:latin typeface="Arial"/>
              <a:ea typeface="Microsoft JhengHei UI"/>
              <a:cs typeface="Arial"/>
            </a:endParaRPr>
          </a:p>
          <a:p>
            <a:r>
              <a:rPr lang="zh-TW" altLang="en-US" sz="2000" kern="100">
                <a:latin typeface="Arial"/>
                <a:ea typeface="Microsoft JhengHei UI"/>
                <a:cs typeface="Arial"/>
              </a:rPr>
              <a:t>Activation:Relu</a:t>
            </a:r>
          </a:p>
        </p:txBody>
      </p:sp>
    </p:spTree>
    <p:extLst>
      <p:ext uri="{BB962C8B-B14F-4D97-AF65-F5344CB8AC3E}">
        <p14:creationId xmlns:p14="http://schemas.microsoft.com/office/powerpoint/2010/main" val="26972869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576FB499-7630-B075-20B4-B403B753C1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7ECB15-F748-C140-A5C3-CF0090C943BA}" type="slidenum">
              <a:rPr lang="en-US" smtClean="0"/>
              <a:pPr/>
              <a:t>44</a:t>
            </a:fld>
            <a:endParaRPr lang="en-US"/>
          </a:p>
        </p:txBody>
      </p:sp>
      <p:pic>
        <p:nvPicPr>
          <p:cNvPr id="4" name="圖片 4" descr="一張含有 文字, 圖表, 繪圖, 行 的圖片&#10;&#10;自動產生的描述">
            <a:extLst>
              <a:ext uri="{FF2B5EF4-FFF2-40B4-BE49-F238E27FC236}">
                <a16:creationId xmlns:a16="http://schemas.microsoft.com/office/drawing/2014/main" id="{FDEF5670-0D09-1B64-FBD4-0FFF8DE1D6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531" y="541390"/>
            <a:ext cx="8518357" cy="5775218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43D75B25-CE15-F6D7-D455-AC3C97EE6501}"/>
              </a:ext>
            </a:extLst>
          </p:cNvPr>
          <p:cNvSpPr txBox="1"/>
          <p:nvPr/>
        </p:nvSpPr>
        <p:spPr>
          <a:xfrm>
            <a:off x="291352" y="89647"/>
            <a:ext cx="783067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TW" altLang="en-US" sz="3600" b="1">
                <a:latin typeface="Arial" panose="020B0604020202020204" pitchFamily="34" charset="0"/>
                <a:ea typeface="Microsoft JhengHei UI" panose="020B0604030504040204" pitchFamily="34" charset="-120"/>
                <a:cs typeface="Arial" panose="020B0604020202020204" pitchFamily="34" charset="0"/>
              </a:rPr>
              <a:t>實驗結果:VGG19(左) Resnet18(右)</a:t>
            </a:r>
          </a:p>
        </p:txBody>
      </p: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6889E289-AA50-2BE6-2D70-A01EDEA854D1}"/>
              </a:ext>
            </a:extLst>
          </p:cNvPr>
          <p:cNvGrpSpPr/>
          <p:nvPr/>
        </p:nvGrpSpPr>
        <p:grpSpPr>
          <a:xfrm>
            <a:off x="0" y="6418758"/>
            <a:ext cx="12171989" cy="446745"/>
            <a:chOff x="6081" y="6423446"/>
            <a:chExt cx="12171989" cy="446745"/>
          </a:xfrm>
        </p:grpSpPr>
        <p:sp>
          <p:nvSpPr>
            <p:cNvPr id="15" name="五邊形 14">
              <a:extLst>
                <a:ext uri="{FF2B5EF4-FFF2-40B4-BE49-F238E27FC236}">
                  <a16:creationId xmlns:a16="http://schemas.microsoft.com/office/drawing/2014/main" id="{D92A25FD-5266-4AEC-27A2-D8BA444D6C3B}"/>
                </a:ext>
              </a:extLst>
            </p:cNvPr>
            <p:cNvSpPr/>
            <p:nvPr/>
          </p:nvSpPr>
          <p:spPr>
            <a:xfrm>
              <a:off x="6081" y="6423448"/>
              <a:ext cx="1836000" cy="434551"/>
            </a:xfrm>
            <a:prstGeom prst="homePlate">
              <a:avLst/>
            </a:prstGeom>
            <a:solidFill>
              <a:srgbClr val="EEEB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6" name="＞形箭號 15">
              <a:extLst>
                <a:ext uri="{FF2B5EF4-FFF2-40B4-BE49-F238E27FC236}">
                  <a16:creationId xmlns:a16="http://schemas.microsoft.com/office/drawing/2014/main" id="{23FD014F-36FE-8EA2-2063-3E02BF06C6CD}"/>
                </a:ext>
              </a:extLst>
            </p:cNvPr>
            <p:cNvSpPr/>
            <p:nvPr/>
          </p:nvSpPr>
          <p:spPr>
            <a:xfrm>
              <a:off x="1738909" y="6423447"/>
              <a:ext cx="1836000" cy="434552"/>
            </a:xfrm>
            <a:prstGeom prst="chevron">
              <a:avLst/>
            </a:prstGeom>
            <a:solidFill>
              <a:srgbClr val="EEEB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TW" b="1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Montserrat Light" charset="0"/>
              </a:endParaRPr>
            </a:p>
          </p:txBody>
        </p:sp>
        <p:sp>
          <p:nvSpPr>
            <p:cNvPr id="17" name="＞形箭號 16">
              <a:extLst>
                <a:ext uri="{FF2B5EF4-FFF2-40B4-BE49-F238E27FC236}">
                  <a16:creationId xmlns:a16="http://schemas.microsoft.com/office/drawing/2014/main" id="{B9A814DA-4E8E-3791-C8DE-29BF8F149A90}"/>
                </a:ext>
              </a:extLst>
            </p:cNvPr>
            <p:cNvSpPr/>
            <p:nvPr/>
          </p:nvSpPr>
          <p:spPr>
            <a:xfrm>
              <a:off x="3460015" y="6435638"/>
              <a:ext cx="1836000" cy="434552"/>
            </a:xfrm>
            <a:prstGeom prst="chevron">
              <a:avLst/>
            </a:prstGeom>
            <a:solidFill>
              <a:srgbClr val="EEEB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TW" b="1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Montserrat Light" charset="0"/>
              </a:endParaRPr>
            </a:p>
          </p:txBody>
        </p:sp>
        <p:sp>
          <p:nvSpPr>
            <p:cNvPr id="18" name="＞形箭號 17">
              <a:extLst>
                <a:ext uri="{FF2B5EF4-FFF2-40B4-BE49-F238E27FC236}">
                  <a16:creationId xmlns:a16="http://schemas.microsoft.com/office/drawing/2014/main" id="{F3CB9B6B-37ED-851A-7B59-E3CEF63F485A}"/>
                </a:ext>
              </a:extLst>
            </p:cNvPr>
            <p:cNvSpPr/>
            <p:nvPr/>
          </p:nvSpPr>
          <p:spPr>
            <a:xfrm>
              <a:off x="5194136" y="6435639"/>
              <a:ext cx="1836000" cy="434552"/>
            </a:xfrm>
            <a:prstGeom prst="chevron">
              <a:avLst/>
            </a:prstGeom>
            <a:solidFill>
              <a:srgbClr val="EEEB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TW" b="1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Montserrat Light" charset="0"/>
              </a:endParaRPr>
            </a:p>
          </p:txBody>
        </p:sp>
        <p:sp>
          <p:nvSpPr>
            <p:cNvPr id="19" name="＞形箭號 18">
              <a:extLst>
                <a:ext uri="{FF2B5EF4-FFF2-40B4-BE49-F238E27FC236}">
                  <a16:creationId xmlns:a16="http://schemas.microsoft.com/office/drawing/2014/main" id="{773B6310-729F-2209-4B7E-725658C17EAA}"/>
                </a:ext>
              </a:extLst>
            </p:cNvPr>
            <p:cNvSpPr/>
            <p:nvPr/>
          </p:nvSpPr>
          <p:spPr>
            <a:xfrm>
              <a:off x="6914178" y="6423446"/>
              <a:ext cx="1836000" cy="434552"/>
            </a:xfrm>
            <a:prstGeom prst="chevron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b="1">
                  <a:solidFill>
                    <a:schemeClr val="tx1"/>
                  </a:solidFill>
                  <a:latin typeface="Microsoft JhengHei UI" panose="020B0604030504040204" pitchFamily="34" charset="-120"/>
                  <a:ea typeface="Microsoft JhengHei UI" panose="020B0604030504040204" pitchFamily="34" charset="-120"/>
                  <a:cs typeface="Montserrat Light" charset="0"/>
                </a:rPr>
                <a:t>模型建置</a:t>
              </a:r>
              <a:endParaRPr lang="en-US" altLang="zh-TW" b="1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Montserrat Light" charset="0"/>
              </a:endParaRPr>
            </a:p>
          </p:txBody>
        </p:sp>
        <p:sp>
          <p:nvSpPr>
            <p:cNvPr id="20" name="＞形箭號 19">
              <a:extLst>
                <a:ext uri="{FF2B5EF4-FFF2-40B4-BE49-F238E27FC236}">
                  <a16:creationId xmlns:a16="http://schemas.microsoft.com/office/drawing/2014/main" id="{9CA0576C-D5BB-2DDA-2947-423BF4B7F8DE}"/>
                </a:ext>
              </a:extLst>
            </p:cNvPr>
            <p:cNvSpPr/>
            <p:nvPr/>
          </p:nvSpPr>
          <p:spPr>
            <a:xfrm>
              <a:off x="8622028" y="6435637"/>
              <a:ext cx="1836000" cy="434552"/>
            </a:xfrm>
            <a:prstGeom prst="chevron">
              <a:avLst/>
            </a:prstGeom>
            <a:solidFill>
              <a:srgbClr val="EEEB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21" name="＞形箭號 20">
              <a:extLst>
                <a:ext uri="{FF2B5EF4-FFF2-40B4-BE49-F238E27FC236}">
                  <a16:creationId xmlns:a16="http://schemas.microsoft.com/office/drawing/2014/main" id="{0CDE143E-8F37-0479-9E4A-98EB9FD1FE10}"/>
                </a:ext>
              </a:extLst>
            </p:cNvPr>
            <p:cNvSpPr/>
            <p:nvPr/>
          </p:nvSpPr>
          <p:spPr>
            <a:xfrm>
              <a:off x="10342070" y="6435637"/>
              <a:ext cx="1836000" cy="434552"/>
            </a:xfrm>
            <a:prstGeom prst="chevron">
              <a:avLst/>
            </a:prstGeom>
            <a:solidFill>
              <a:srgbClr val="EEEB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13" name="圖片版面配置區 12"/>
          <p:cNvPicPr>
            <a:picLocks noGrp="1" noChangeAspect="1"/>
          </p:cNvPicPr>
          <p:nvPr>
            <p:ph type="pic" sz="quarter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88" b="2788"/>
          <a:stretch>
            <a:fillRect/>
          </a:stretch>
        </p:blipFill>
        <p:spPr>
          <a:xfrm>
            <a:off x="10212401" y="113611"/>
            <a:ext cx="886233" cy="886232"/>
          </a:xfrm>
          <a:custGeom>
            <a:avLst/>
            <a:gdLst>
              <a:gd name="connsiteX0" fmla="*/ 927100 w 1854200"/>
              <a:gd name="connsiteY0" fmla="*/ 0 h 1854198"/>
              <a:gd name="connsiteX1" fmla="*/ 1854200 w 1854200"/>
              <a:gd name="connsiteY1" fmla="*/ 927099 h 1854198"/>
              <a:gd name="connsiteX2" fmla="*/ 927100 w 1854200"/>
              <a:gd name="connsiteY2" fmla="*/ 1854198 h 1854198"/>
              <a:gd name="connsiteX3" fmla="*/ 0 w 1854200"/>
              <a:gd name="connsiteY3" fmla="*/ 927099 h 1854198"/>
              <a:gd name="connsiteX4" fmla="*/ 927100 w 1854200"/>
              <a:gd name="connsiteY4" fmla="*/ 0 h 1854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54200" h="1854198">
                <a:moveTo>
                  <a:pt x="927100" y="0"/>
                </a:moveTo>
                <a:cubicBezTo>
                  <a:pt x="1439123" y="0"/>
                  <a:pt x="1854200" y="415076"/>
                  <a:pt x="1854200" y="927099"/>
                </a:cubicBezTo>
                <a:cubicBezTo>
                  <a:pt x="1854200" y="1439122"/>
                  <a:pt x="1439123" y="1854198"/>
                  <a:pt x="927100" y="1854198"/>
                </a:cubicBezTo>
                <a:cubicBezTo>
                  <a:pt x="415077" y="1854198"/>
                  <a:pt x="0" y="1439122"/>
                  <a:pt x="0" y="927099"/>
                </a:cubicBezTo>
                <a:cubicBezTo>
                  <a:pt x="0" y="415076"/>
                  <a:pt x="415077" y="0"/>
                  <a:pt x="927100" y="0"/>
                </a:cubicBezTo>
                <a:close/>
              </a:path>
            </a:pathLst>
          </a:custGeom>
        </p:spPr>
      </p:pic>
      <p:sp>
        <p:nvSpPr>
          <p:cNvPr id="22" name="文字方塊 21"/>
          <p:cNvSpPr txBox="1"/>
          <p:nvPr/>
        </p:nvSpPr>
        <p:spPr>
          <a:xfrm>
            <a:off x="10342070" y="740814"/>
            <a:ext cx="6078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100" b="1">
                <a:solidFill>
                  <a:schemeClr val="bg1"/>
                </a:solidFill>
                <a:effectLst>
                  <a:outerShdw blurRad="647700" dist="38100" dir="2700000" algn="tl" rotWithShape="0">
                    <a:prstClr val="black">
                      <a:alpha val="91000"/>
                    </a:prst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楊昊翰</a:t>
            </a:r>
          </a:p>
        </p:txBody>
      </p:sp>
    </p:spTree>
    <p:extLst>
      <p:ext uri="{BB962C8B-B14F-4D97-AF65-F5344CB8AC3E}">
        <p14:creationId xmlns:p14="http://schemas.microsoft.com/office/powerpoint/2010/main" val="91196531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E6FFF305-0FAB-34D3-7088-9C4B6CA8CE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7ECB15-F748-C140-A5C3-CF0090C943BA}" type="slidenum">
              <a:rPr lang="en-US" smtClean="0"/>
              <a:pPr/>
              <a:t>45</a:t>
            </a:fld>
            <a:endParaRPr lang="en-US"/>
          </a:p>
        </p:txBody>
      </p:sp>
      <p:sp>
        <p:nvSpPr>
          <p:cNvPr id="5" name="投影片編號版面配置區 2">
            <a:extLst>
              <a:ext uri="{FF2B5EF4-FFF2-40B4-BE49-F238E27FC236}">
                <a16:creationId xmlns:a16="http://schemas.microsoft.com/office/drawing/2014/main" id="{4437AA3B-BDF9-6EE8-ED1C-0C0F1DA85C8E}"/>
              </a:ext>
            </a:extLst>
          </p:cNvPr>
          <p:cNvSpPr txBox="1">
            <a:spLocks/>
          </p:cNvSpPr>
          <p:nvPr/>
        </p:nvSpPr>
        <p:spPr>
          <a:xfrm>
            <a:off x="8763000" y="65087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97ECB15-F748-C140-A5C3-CF0090C943BA}" type="slidenum">
              <a:rPr lang="en-US" smtClean="0"/>
              <a:pPr/>
              <a:t>45</a:t>
            </a:fld>
            <a:endParaRPr lang="en-US"/>
          </a:p>
        </p:txBody>
      </p:sp>
      <p:pic>
        <p:nvPicPr>
          <p:cNvPr id="7" name="圖片 4" descr="一張含有 文字, 圖表, 繪圖, 行 的圖片&#10;&#10;自動產生的描述">
            <a:extLst>
              <a:ext uri="{FF2B5EF4-FFF2-40B4-BE49-F238E27FC236}">
                <a16:creationId xmlns:a16="http://schemas.microsoft.com/office/drawing/2014/main" id="{9313215F-EE6B-12EC-C837-1A50B0B051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531" y="541390"/>
            <a:ext cx="8518357" cy="5775218"/>
          </a:xfrm>
          <a:prstGeom prst="rect">
            <a:avLst/>
          </a:prstGeom>
        </p:spPr>
      </p:pic>
      <p:sp>
        <p:nvSpPr>
          <p:cNvPr id="18" name="文字方塊 17">
            <a:extLst>
              <a:ext uri="{FF2B5EF4-FFF2-40B4-BE49-F238E27FC236}">
                <a16:creationId xmlns:a16="http://schemas.microsoft.com/office/drawing/2014/main" id="{9BC4EAF3-3160-96FC-A053-511AF7F8B7D3}"/>
              </a:ext>
            </a:extLst>
          </p:cNvPr>
          <p:cNvSpPr txBox="1"/>
          <p:nvPr/>
        </p:nvSpPr>
        <p:spPr>
          <a:xfrm>
            <a:off x="291352" y="89647"/>
            <a:ext cx="771412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TW" altLang="en-US" sz="3600" b="1">
                <a:latin typeface="Arial" panose="020B0604020202020204" pitchFamily="34" charset="0"/>
                <a:ea typeface="Microsoft JhengHei UI" panose="020B0604030504040204" pitchFamily="34" charset="-120"/>
                <a:cs typeface="Arial" panose="020B0604020202020204" pitchFamily="34" charset="0"/>
              </a:rPr>
              <a:t>實驗結果:VGG19(左) Resnet18(右)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B0D8364D-D7BC-DF19-7958-A220BEFA3D78}"/>
              </a:ext>
            </a:extLst>
          </p:cNvPr>
          <p:cNvSpPr/>
          <p:nvPr/>
        </p:nvSpPr>
        <p:spPr>
          <a:xfrm>
            <a:off x="2389093" y="896470"/>
            <a:ext cx="242048" cy="2312894"/>
          </a:xfrm>
          <a:prstGeom prst="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56207445-3188-35A4-CAB3-B50615411DF3}"/>
              </a:ext>
            </a:extLst>
          </p:cNvPr>
          <p:cNvSpPr/>
          <p:nvPr/>
        </p:nvSpPr>
        <p:spPr>
          <a:xfrm>
            <a:off x="2389093" y="3818964"/>
            <a:ext cx="242048" cy="2312894"/>
          </a:xfrm>
          <a:prstGeom prst="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CE79270D-FB38-66E0-6AA9-0DD1210CA6A6}"/>
              </a:ext>
            </a:extLst>
          </p:cNvPr>
          <p:cNvSpPr/>
          <p:nvPr/>
        </p:nvSpPr>
        <p:spPr>
          <a:xfrm>
            <a:off x="7095563" y="896469"/>
            <a:ext cx="242048" cy="2312894"/>
          </a:xfrm>
          <a:prstGeom prst="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A5CAE9B7-F37F-A214-9974-92AF7479352B}"/>
              </a:ext>
            </a:extLst>
          </p:cNvPr>
          <p:cNvSpPr/>
          <p:nvPr/>
        </p:nvSpPr>
        <p:spPr>
          <a:xfrm>
            <a:off x="7095563" y="3818963"/>
            <a:ext cx="242048" cy="2312894"/>
          </a:xfrm>
          <a:prstGeom prst="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4D593061-08FA-C410-1224-58DE90337124}"/>
              </a:ext>
            </a:extLst>
          </p:cNvPr>
          <p:cNvSpPr txBox="1"/>
          <p:nvPr/>
        </p:nvSpPr>
        <p:spPr>
          <a:xfrm>
            <a:off x="9107885" y="2243417"/>
            <a:ext cx="294714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zh-TW" altLang="en-US">
                <a:latin typeface="Arial" panose="020B0604020202020204" pitchFamily="34" charset="0"/>
                <a:cs typeface="Arial" panose="020B0604020202020204" pitchFamily="34" charset="0"/>
              </a:rPr>
              <a:t>Loss</a:t>
            </a:r>
            <a:r>
              <a:rPr lang="zh-TW" altLang="en-US"/>
              <a:t>逐步收斂</a:t>
            </a: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FD0ED186-A4DE-D039-F72B-1050E5196D35}"/>
              </a:ext>
            </a:extLst>
          </p:cNvPr>
          <p:cNvSpPr txBox="1"/>
          <p:nvPr/>
        </p:nvSpPr>
        <p:spPr>
          <a:xfrm>
            <a:off x="9099176" y="4977652"/>
            <a:ext cx="294714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zh-TW" altLang="en-US">
                <a:latin typeface="Arial" panose="020B0604020202020204" pitchFamily="34" charset="0"/>
                <a:cs typeface="Arial" panose="020B0604020202020204" pitchFamily="34" charset="0"/>
              </a:rPr>
              <a:t>Accuracy</a:t>
            </a:r>
            <a:r>
              <a:rPr lang="zh-TW" altLang="en-US"/>
              <a:t>升高</a:t>
            </a:r>
          </a:p>
        </p:txBody>
      </p:sp>
      <p:grpSp>
        <p:nvGrpSpPr>
          <p:cNvPr id="25" name="群組 24">
            <a:extLst>
              <a:ext uri="{FF2B5EF4-FFF2-40B4-BE49-F238E27FC236}">
                <a16:creationId xmlns:a16="http://schemas.microsoft.com/office/drawing/2014/main" id="{6889E289-AA50-2BE6-2D70-A01EDEA854D1}"/>
              </a:ext>
            </a:extLst>
          </p:cNvPr>
          <p:cNvGrpSpPr/>
          <p:nvPr/>
        </p:nvGrpSpPr>
        <p:grpSpPr>
          <a:xfrm>
            <a:off x="0" y="6418758"/>
            <a:ext cx="12171989" cy="446745"/>
            <a:chOff x="6081" y="6423446"/>
            <a:chExt cx="12171989" cy="446745"/>
          </a:xfrm>
        </p:grpSpPr>
        <p:sp>
          <p:nvSpPr>
            <p:cNvPr id="26" name="五邊形 25">
              <a:extLst>
                <a:ext uri="{FF2B5EF4-FFF2-40B4-BE49-F238E27FC236}">
                  <a16:creationId xmlns:a16="http://schemas.microsoft.com/office/drawing/2014/main" id="{D92A25FD-5266-4AEC-27A2-D8BA444D6C3B}"/>
                </a:ext>
              </a:extLst>
            </p:cNvPr>
            <p:cNvSpPr/>
            <p:nvPr/>
          </p:nvSpPr>
          <p:spPr>
            <a:xfrm>
              <a:off x="6081" y="6423448"/>
              <a:ext cx="1836000" cy="434551"/>
            </a:xfrm>
            <a:prstGeom prst="homePlate">
              <a:avLst/>
            </a:prstGeom>
            <a:solidFill>
              <a:srgbClr val="EEEB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27" name="＞形箭號 26">
              <a:extLst>
                <a:ext uri="{FF2B5EF4-FFF2-40B4-BE49-F238E27FC236}">
                  <a16:creationId xmlns:a16="http://schemas.microsoft.com/office/drawing/2014/main" id="{23FD014F-36FE-8EA2-2063-3E02BF06C6CD}"/>
                </a:ext>
              </a:extLst>
            </p:cNvPr>
            <p:cNvSpPr/>
            <p:nvPr/>
          </p:nvSpPr>
          <p:spPr>
            <a:xfrm>
              <a:off x="1738909" y="6423447"/>
              <a:ext cx="1836000" cy="434552"/>
            </a:xfrm>
            <a:prstGeom prst="chevron">
              <a:avLst/>
            </a:prstGeom>
            <a:solidFill>
              <a:srgbClr val="EEEB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TW" b="1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Montserrat Light" charset="0"/>
              </a:endParaRPr>
            </a:p>
          </p:txBody>
        </p:sp>
        <p:sp>
          <p:nvSpPr>
            <p:cNvPr id="28" name="＞形箭號 27">
              <a:extLst>
                <a:ext uri="{FF2B5EF4-FFF2-40B4-BE49-F238E27FC236}">
                  <a16:creationId xmlns:a16="http://schemas.microsoft.com/office/drawing/2014/main" id="{B9A814DA-4E8E-3791-C8DE-29BF8F149A90}"/>
                </a:ext>
              </a:extLst>
            </p:cNvPr>
            <p:cNvSpPr/>
            <p:nvPr/>
          </p:nvSpPr>
          <p:spPr>
            <a:xfrm>
              <a:off x="3460015" y="6435638"/>
              <a:ext cx="1836000" cy="434552"/>
            </a:xfrm>
            <a:prstGeom prst="chevron">
              <a:avLst/>
            </a:prstGeom>
            <a:solidFill>
              <a:srgbClr val="EEEB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TW" b="1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Montserrat Light" charset="0"/>
              </a:endParaRPr>
            </a:p>
          </p:txBody>
        </p:sp>
        <p:sp>
          <p:nvSpPr>
            <p:cNvPr id="29" name="＞形箭號 28">
              <a:extLst>
                <a:ext uri="{FF2B5EF4-FFF2-40B4-BE49-F238E27FC236}">
                  <a16:creationId xmlns:a16="http://schemas.microsoft.com/office/drawing/2014/main" id="{F3CB9B6B-37ED-851A-7B59-E3CEF63F485A}"/>
                </a:ext>
              </a:extLst>
            </p:cNvPr>
            <p:cNvSpPr/>
            <p:nvPr/>
          </p:nvSpPr>
          <p:spPr>
            <a:xfrm>
              <a:off x="5194136" y="6435639"/>
              <a:ext cx="1836000" cy="434552"/>
            </a:xfrm>
            <a:prstGeom prst="chevron">
              <a:avLst/>
            </a:prstGeom>
            <a:solidFill>
              <a:srgbClr val="EEEB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TW" b="1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Montserrat Light" charset="0"/>
              </a:endParaRPr>
            </a:p>
          </p:txBody>
        </p:sp>
        <p:sp>
          <p:nvSpPr>
            <p:cNvPr id="30" name="＞形箭號 29">
              <a:extLst>
                <a:ext uri="{FF2B5EF4-FFF2-40B4-BE49-F238E27FC236}">
                  <a16:creationId xmlns:a16="http://schemas.microsoft.com/office/drawing/2014/main" id="{773B6310-729F-2209-4B7E-725658C17EAA}"/>
                </a:ext>
              </a:extLst>
            </p:cNvPr>
            <p:cNvSpPr/>
            <p:nvPr/>
          </p:nvSpPr>
          <p:spPr>
            <a:xfrm>
              <a:off x="6914178" y="6423446"/>
              <a:ext cx="1836000" cy="434552"/>
            </a:xfrm>
            <a:prstGeom prst="chevron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b="1">
                  <a:solidFill>
                    <a:schemeClr val="tx1"/>
                  </a:solidFill>
                  <a:latin typeface="Microsoft JhengHei UI" panose="020B0604030504040204" pitchFamily="34" charset="-120"/>
                  <a:ea typeface="Microsoft JhengHei UI" panose="020B0604030504040204" pitchFamily="34" charset="-120"/>
                  <a:cs typeface="Montserrat Light" charset="0"/>
                </a:rPr>
                <a:t>模型建置</a:t>
              </a:r>
              <a:endParaRPr lang="en-US" altLang="zh-TW" b="1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Montserrat Light" charset="0"/>
              </a:endParaRPr>
            </a:p>
          </p:txBody>
        </p:sp>
        <p:sp>
          <p:nvSpPr>
            <p:cNvPr id="31" name="＞形箭號 30">
              <a:extLst>
                <a:ext uri="{FF2B5EF4-FFF2-40B4-BE49-F238E27FC236}">
                  <a16:creationId xmlns:a16="http://schemas.microsoft.com/office/drawing/2014/main" id="{9CA0576C-D5BB-2DDA-2947-423BF4B7F8DE}"/>
                </a:ext>
              </a:extLst>
            </p:cNvPr>
            <p:cNvSpPr/>
            <p:nvPr/>
          </p:nvSpPr>
          <p:spPr>
            <a:xfrm>
              <a:off x="8622028" y="6435637"/>
              <a:ext cx="1836000" cy="434552"/>
            </a:xfrm>
            <a:prstGeom prst="chevron">
              <a:avLst/>
            </a:prstGeom>
            <a:solidFill>
              <a:srgbClr val="EEEB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32" name="＞形箭號 31">
              <a:extLst>
                <a:ext uri="{FF2B5EF4-FFF2-40B4-BE49-F238E27FC236}">
                  <a16:creationId xmlns:a16="http://schemas.microsoft.com/office/drawing/2014/main" id="{0CDE143E-8F37-0479-9E4A-98EB9FD1FE10}"/>
                </a:ext>
              </a:extLst>
            </p:cNvPr>
            <p:cNvSpPr/>
            <p:nvPr/>
          </p:nvSpPr>
          <p:spPr>
            <a:xfrm>
              <a:off x="10342070" y="6435637"/>
              <a:ext cx="1836000" cy="434552"/>
            </a:xfrm>
            <a:prstGeom prst="chevron">
              <a:avLst/>
            </a:prstGeom>
            <a:solidFill>
              <a:srgbClr val="EEEB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33" name="圖片版面配置區 12"/>
          <p:cNvPicPr>
            <a:picLocks noGrp="1" noChangeAspect="1"/>
          </p:cNvPicPr>
          <p:nvPr>
            <p:ph type="pic" sz="quarter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88" b="2788"/>
          <a:stretch>
            <a:fillRect/>
          </a:stretch>
        </p:blipFill>
        <p:spPr>
          <a:xfrm>
            <a:off x="10212401" y="113611"/>
            <a:ext cx="886233" cy="886232"/>
          </a:xfrm>
          <a:custGeom>
            <a:avLst/>
            <a:gdLst>
              <a:gd name="connsiteX0" fmla="*/ 927100 w 1854200"/>
              <a:gd name="connsiteY0" fmla="*/ 0 h 1854198"/>
              <a:gd name="connsiteX1" fmla="*/ 1854200 w 1854200"/>
              <a:gd name="connsiteY1" fmla="*/ 927099 h 1854198"/>
              <a:gd name="connsiteX2" fmla="*/ 927100 w 1854200"/>
              <a:gd name="connsiteY2" fmla="*/ 1854198 h 1854198"/>
              <a:gd name="connsiteX3" fmla="*/ 0 w 1854200"/>
              <a:gd name="connsiteY3" fmla="*/ 927099 h 1854198"/>
              <a:gd name="connsiteX4" fmla="*/ 927100 w 1854200"/>
              <a:gd name="connsiteY4" fmla="*/ 0 h 1854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54200" h="1854198">
                <a:moveTo>
                  <a:pt x="927100" y="0"/>
                </a:moveTo>
                <a:cubicBezTo>
                  <a:pt x="1439123" y="0"/>
                  <a:pt x="1854200" y="415076"/>
                  <a:pt x="1854200" y="927099"/>
                </a:cubicBezTo>
                <a:cubicBezTo>
                  <a:pt x="1854200" y="1439122"/>
                  <a:pt x="1439123" y="1854198"/>
                  <a:pt x="927100" y="1854198"/>
                </a:cubicBezTo>
                <a:cubicBezTo>
                  <a:pt x="415077" y="1854198"/>
                  <a:pt x="0" y="1439122"/>
                  <a:pt x="0" y="927099"/>
                </a:cubicBezTo>
                <a:cubicBezTo>
                  <a:pt x="0" y="415076"/>
                  <a:pt x="415077" y="0"/>
                  <a:pt x="927100" y="0"/>
                </a:cubicBezTo>
                <a:close/>
              </a:path>
            </a:pathLst>
          </a:custGeom>
        </p:spPr>
      </p:pic>
      <p:sp>
        <p:nvSpPr>
          <p:cNvPr id="34" name="文字方塊 33"/>
          <p:cNvSpPr txBox="1"/>
          <p:nvPr/>
        </p:nvSpPr>
        <p:spPr>
          <a:xfrm>
            <a:off x="10342070" y="740814"/>
            <a:ext cx="6078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100" b="1">
                <a:solidFill>
                  <a:schemeClr val="bg1"/>
                </a:solidFill>
                <a:effectLst>
                  <a:outerShdw blurRad="647700" dist="38100" dir="2700000" algn="tl" rotWithShape="0">
                    <a:prstClr val="black">
                      <a:alpha val="91000"/>
                    </a:prst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楊昊翰</a:t>
            </a:r>
          </a:p>
        </p:txBody>
      </p:sp>
    </p:spTree>
    <p:extLst>
      <p:ext uri="{BB962C8B-B14F-4D97-AF65-F5344CB8AC3E}">
        <p14:creationId xmlns:p14="http://schemas.microsoft.com/office/powerpoint/2010/main" val="124677808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B7C2A027-D2FC-EB02-89B0-545C9544E1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7ECB15-F748-C140-A5C3-CF0090C943BA}" type="slidenum">
              <a:rPr lang="en-US" smtClean="0"/>
              <a:pPr/>
              <a:t>46</a:t>
            </a:fld>
            <a:endParaRPr lang="en-US"/>
          </a:p>
        </p:txBody>
      </p:sp>
      <p:pic>
        <p:nvPicPr>
          <p:cNvPr id="7" name="圖片 7" descr="一張含有 文字, 螢幕擷取畫面, 陳列, 正方形 的圖片&#10;&#10;自動產生的描述">
            <a:extLst>
              <a:ext uri="{FF2B5EF4-FFF2-40B4-BE49-F238E27FC236}">
                <a16:creationId xmlns:a16="http://schemas.microsoft.com/office/drawing/2014/main" id="{17320536-3D2C-88C1-5FE2-EC2E5A8DAA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319" y="2036669"/>
            <a:ext cx="3378014" cy="3605680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35E5991F-57F0-61E1-F4C1-4AF692192BD8}"/>
              </a:ext>
            </a:extLst>
          </p:cNvPr>
          <p:cNvSpPr txBox="1"/>
          <p:nvPr/>
        </p:nvSpPr>
        <p:spPr>
          <a:xfrm>
            <a:off x="649940" y="78440"/>
            <a:ext cx="795244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TW" altLang="en-US" sz="3600" b="1">
                <a:latin typeface="Arial" panose="020B0604020202020204" pitchFamily="34" charset="0"/>
                <a:ea typeface="Microsoft JhengHei UI" panose="020B0604030504040204" pitchFamily="34" charset="-120"/>
                <a:cs typeface="Arial" panose="020B0604020202020204" pitchFamily="34" charset="0"/>
              </a:rPr>
              <a:t>混淆矩陣:VGG19(左) Resnet18(右)</a:t>
            </a:r>
          </a:p>
        </p:txBody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id="{6889E289-AA50-2BE6-2D70-A01EDEA854D1}"/>
              </a:ext>
            </a:extLst>
          </p:cNvPr>
          <p:cNvGrpSpPr/>
          <p:nvPr/>
        </p:nvGrpSpPr>
        <p:grpSpPr>
          <a:xfrm>
            <a:off x="0" y="6418758"/>
            <a:ext cx="12171989" cy="446745"/>
            <a:chOff x="6081" y="6423446"/>
            <a:chExt cx="12171989" cy="446745"/>
          </a:xfrm>
        </p:grpSpPr>
        <p:sp>
          <p:nvSpPr>
            <p:cNvPr id="10" name="五邊形 9">
              <a:extLst>
                <a:ext uri="{FF2B5EF4-FFF2-40B4-BE49-F238E27FC236}">
                  <a16:creationId xmlns:a16="http://schemas.microsoft.com/office/drawing/2014/main" id="{D92A25FD-5266-4AEC-27A2-D8BA444D6C3B}"/>
                </a:ext>
              </a:extLst>
            </p:cNvPr>
            <p:cNvSpPr/>
            <p:nvPr/>
          </p:nvSpPr>
          <p:spPr>
            <a:xfrm>
              <a:off x="6081" y="6423448"/>
              <a:ext cx="1836000" cy="434551"/>
            </a:xfrm>
            <a:prstGeom prst="homePlate">
              <a:avLst/>
            </a:prstGeom>
            <a:solidFill>
              <a:srgbClr val="EEEB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1" name="＞形箭號 10">
              <a:extLst>
                <a:ext uri="{FF2B5EF4-FFF2-40B4-BE49-F238E27FC236}">
                  <a16:creationId xmlns:a16="http://schemas.microsoft.com/office/drawing/2014/main" id="{23FD014F-36FE-8EA2-2063-3E02BF06C6CD}"/>
                </a:ext>
              </a:extLst>
            </p:cNvPr>
            <p:cNvSpPr/>
            <p:nvPr/>
          </p:nvSpPr>
          <p:spPr>
            <a:xfrm>
              <a:off x="1738909" y="6423447"/>
              <a:ext cx="1836000" cy="434552"/>
            </a:xfrm>
            <a:prstGeom prst="chevron">
              <a:avLst/>
            </a:prstGeom>
            <a:solidFill>
              <a:srgbClr val="EEEB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TW" b="1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Montserrat Light" charset="0"/>
              </a:endParaRPr>
            </a:p>
          </p:txBody>
        </p:sp>
        <p:sp>
          <p:nvSpPr>
            <p:cNvPr id="12" name="＞形箭號 11">
              <a:extLst>
                <a:ext uri="{FF2B5EF4-FFF2-40B4-BE49-F238E27FC236}">
                  <a16:creationId xmlns:a16="http://schemas.microsoft.com/office/drawing/2014/main" id="{B9A814DA-4E8E-3791-C8DE-29BF8F149A90}"/>
                </a:ext>
              </a:extLst>
            </p:cNvPr>
            <p:cNvSpPr/>
            <p:nvPr/>
          </p:nvSpPr>
          <p:spPr>
            <a:xfrm>
              <a:off x="3460015" y="6435638"/>
              <a:ext cx="1836000" cy="434552"/>
            </a:xfrm>
            <a:prstGeom prst="chevron">
              <a:avLst/>
            </a:prstGeom>
            <a:solidFill>
              <a:srgbClr val="EEEB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TW" b="1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Montserrat Light" charset="0"/>
              </a:endParaRPr>
            </a:p>
          </p:txBody>
        </p:sp>
        <p:sp>
          <p:nvSpPr>
            <p:cNvPr id="13" name="＞形箭號 12">
              <a:extLst>
                <a:ext uri="{FF2B5EF4-FFF2-40B4-BE49-F238E27FC236}">
                  <a16:creationId xmlns:a16="http://schemas.microsoft.com/office/drawing/2014/main" id="{F3CB9B6B-37ED-851A-7B59-E3CEF63F485A}"/>
                </a:ext>
              </a:extLst>
            </p:cNvPr>
            <p:cNvSpPr/>
            <p:nvPr/>
          </p:nvSpPr>
          <p:spPr>
            <a:xfrm>
              <a:off x="5194136" y="6435639"/>
              <a:ext cx="1836000" cy="434552"/>
            </a:xfrm>
            <a:prstGeom prst="chevron">
              <a:avLst/>
            </a:prstGeom>
            <a:solidFill>
              <a:srgbClr val="EEEB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TW" b="1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Montserrat Light" charset="0"/>
              </a:endParaRPr>
            </a:p>
          </p:txBody>
        </p:sp>
        <p:sp>
          <p:nvSpPr>
            <p:cNvPr id="14" name="＞形箭號 13">
              <a:extLst>
                <a:ext uri="{FF2B5EF4-FFF2-40B4-BE49-F238E27FC236}">
                  <a16:creationId xmlns:a16="http://schemas.microsoft.com/office/drawing/2014/main" id="{773B6310-729F-2209-4B7E-725658C17EAA}"/>
                </a:ext>
              </a:extLst>
            </p:cNvPr>
            <p:cNvSpPr/>
            <p:nvPr/>
          </p:nvSpPr>
          <p:spPr>
            <a:xfrm>
              <a:off x="6914178" y="6423446"/>
              <a:ext cx="1836000" cy="434552"/>
            </a:xfrm>
            <a:prstGeom prst="chevron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b="1">
                  <a:solidFill>
                    <a:schemeClr val="tx1"/>
                  </a:solidFill>
                  <a:latin typeface="Microsoft JhengHei UI" panose="020B0604030504040204" pitchFamily="34" charset="-120"/>
                  <a:ea typeface="Microsoft JhengHei UI" panose="020B0604030504040204" pitchFamily="34" charset="-120"/>
                  <a:cs typeface="Montserrat Light" charset="0"/>
                </a:rPr>
                <a:t>模型建置</a:t>
              </a:r>
              <a:endParaRPr lang="en-US" altLang="zh-TW" b="1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Montserrat Light" charset="0"/>
              </a:endParaRPr>
            </a:p>
          </p:txBody>
        </p:sp>
        <p:sp>
          <p:nvSpPr>
            <p:cNvPr id="15" name="＞形箭號 14">
              <a:extLst>
                <a:ext uri="{FF2B5EF4-FFF2-40B4-BE49-F238E27FC236}">
                  <a16:creationId xmlns:a16="http://schemas.microsoft.com/office/drawing/2014/main" id="{9CA0576C-D5BB-2DDA-2947-423BF4B7F8DE}"/>
                </a:ext>
              </a:extLst>
            </p:cNvPr>
            <p:cNvSpPr/>
            <p:nvPr/>
          </p:nvSpPr>
          <p:spPr>
            <a:xfrm>
              <a:off x="8622028" y="6435637"/>
              <a:ext cx="1836000" cy="434552"/>
            </a:xfrm>
            <a:prstGeom prst="chevron">
              <a:avLst/>
            </a:prstGeom>
            <a:solidFill>
              <a:srgbClr val="EEEB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6" name="＞形箭號 15">
              <a:extLst>
                <a:ext uri="{FF2B5EF4-FFF2-40B4-BE49-F238E27FC236}">
                  <a16:creationId xmlns:a16="http://schemas.microsoft.com/office/drawing/2014/main" id="{0CDE143E-8F37-0479-9E4A-98EB9FD1FE10}"/>
                </a:ext>
              </a:extLst>
            </p:cNvPr>
            <p:cNvSpPr/>
            <p:nvPr/>
          </p:nvSpPr>
          <p:spPr>
            <a:xfrm>
              <a:off x="10342070" y="6435637"/>
              <a:ext cx="1836000" cy="434552"/>
            </a:xfrm>
            <a:prstGeom prst="chevron">
              <a:avLst/>
            </a:prstGeom>
            <a:solidFill>
              <a:srgbClr val="EEEB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17" name="圖片版面配置區 12"/>
          <p:cNvPicPr>
            <a:picLocks noGrp="1" noChangeAspect="1"/>
          </p:cNvPicPr>
          <p:nvPr>
            <p:ph type="pic" sz="quarter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88" b="2788"/>
          <a:stretch>
            <a:fillRect/>
          </a:stretch>
        </p:blipFill>
        <p:spPr>
          <a:xfrm>
            <a:off x="10212401" y="113611"/>
            <a:ext cx="886233" cy="886232"/>
          </a:xfrm>
          <a:custGeom>
            <a:avLst/>
            <a:gdLst>
              <a:gd name="connsiteX0" fmla="*/ 927100 w 1854200"/>
              <a:gd name="connsiteY0" fmla="*/ 0 h 1854198"/>
              <a:gd name="connsiteX1" fmla="*/ 1854200 w 1854200"/>
              <a:gd name="connsiteY1" fmla="*/ 927099 h 1854198"/>
              <a:gd name="connsiteX2" fmla="*/ 927100 w 1854200"/>
              <a:gd name="connsiteY2" fmla="*/ 1854198 h 1854198"/>
              <a:gd name="connsiteX3" fmla="*/ 0 w 1854200"/>
              <a:gd name="connsiteY3" fmla="*/ 927099 h 1854198"/>
              <a:gd name="connsiteX4" fmla="*/ 927100 w 1854200"/>
              <a:gd name="connsiteY4" fmla="*/ 0 h 1854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54200" h="1854198">
                <a:moveTo>
                  <a:pt x="927100" y="0"/>
                </a:moveTo>
                <a:cubicBezTo>
                  <a:pt x="1439123" y="0"/>
                  <a:pt x="1854200" y="415076"/>
                  <a:pt x="1854200" y="927099"/>
                </a:cubicBezTo>
                <a:cubicBezTo>
                  <a:pt x="1854200" y="1439122"/>
                  <a:pt x="1439123" y="1854198"/>
                  <a:pt x="927100" y="1854198"/>
                </a:cubicBezTo>
                <a:cubicBezTo>
                  <a:pt x="415077" y="1854198"/>
                  <a:pt x="0" y="1439122"/>
                  <a:pt x="0" y="927099"/>
                </a:cubicBezTo>
                <a:cubicBezTo>
                  <a:pt x="0" y="415076"/>
                  <a:pt x="415077" y="0"/>
                  <a:pt x="927100" y="0"/>
                </a:cubicBezTo>
                <a:close/>
              </a:path>
            </a:pathLst>
          </a:custGeom>
        </p:spPr>
      </p:pic>
      <p:sp>
        <p:nvSpPr>
          <p:cNvPr id="18" name="文字方塊 17"/>
          <p:cNvSpPr txBox="1"/>
          <p:nvPr/>
        </p:nvSpPr>
        <p:spPr>
          <a:xfrm>
            <a:off x="10342070" y="740814"/>
            <a:ext cx="6078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100" b="1">
                <a:solidFill>
                  <a:schemeClr val="bg1"/>
                </a:solidFill>
                <a:effectLst>
                  <a:outerShdw blurRad="647700" dist="38100" dir="2700000" algn="tl" rotWithShape="0">
                    <a:prstClr val="black">
                      <a:alpha val="91000"/>
                    </a:prst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楊昊翰</a:t>
            </a:r>
          </a:p>
        </p:txBody>
      </p:sp>
      <p:pic>
        <p:nvPicPr>
          <p:cNvPr id="2" name="圖片 3" descr="一張含有 文字, 螢幕擷取畫面, 圖表, Rectangle 的圖片&#10;&#10;自動產生的描述">
            <a:extLst>
              <a:ext uri="{FF2B5EF4-FFF2-40B4-BE49-F238E27FC236}">
                <a16:creationId xmlns:a16="http://schemas.microsoft.com/office/drawing/2014/main" id="{4D7BDDE3-7B02-9B63-10B4-B1FAF3B0EF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4668" y="2287063"/>
            <a:ext cx="3860039" cy="3104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69665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圓角矩形 2">
            <a:extLst>
              <a:ext uri="{FF2B5EF4-FFF2-40B4-BE49-F238E27FC236}">
                <a16:creationId xmlns:a16="http://schemas.microsoft.com/office/drawing/2014/main" id="{1F58C40D-0A58-5573-1B4F-F42FAF6D3474}"/>
              </a:ext>
            </a:extLst>
          </p:cNvPr>
          <p:cNvSpPr/>
          <p:nvPr/>
        </p:nvSpPr>
        <p:spPr>
          <a:xfrm>
            <a:off x="6096000" y="1100639"/>
            <a:ext cx="5391955" cy="5119858"/>
          </a:xfrm>
          <a:prstGeom prst="roundRect">
            <a:avLst/>
          </a:prstGeom>
          <a:solidFill>
            <a:srgbClr val="FFC000">
              <a:alpha val="4792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113962E-148A-4425-A69F-0C2DD0E32689}"/>
              </a:ext>
            </a:extLst>
          </p:cNvPr>
          <p:cNvSpPr txBox="1"/>
          <p:nvPr/>
        </p:nvSpPr>
        <p:spPr>
          <a:xfrm>
            <a:off x="6727294" y="2168611"/>
            <a:ext cx="2841709" cy="3547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sz="2400">
                <a:latin typeface="Arial" panose="020B0604020202020204" pitchFamily="34" charset="0"/>
                <a:ea typeface="Microsoft JhengHei UI" panose="020B0604030504040204" pitchFamily="34" charset="-120"/>
                <a:cs typeface="Arial" panose="020B0604020202020204" pitchFamily="34" charset="0"/>
              </a:rPr>
              <a:t>MobileNetV3Small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1A55BB1-BFE9-41C8-B599-BA377966540C}"/>
              </a:ext>
            </a:extLst>
          </p:cNvPr>
          <p:cNvGrpSpPr/>
          <p:nvPr/>
        </p:nvGrpSpPr>
        <p:grpSpPr>
          <a:xfrm>
            <a:off x="6307465" y="2137933"/>
            <a:ext cx="440044" cy="407203"/>
            <a:chOff x="7027153" y="3529621"/>
            <a:chExt cx="440044" cy="407203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6F1B8A77-DDCB-4A5D-9127-97552129749A}"/>
                </a:ext>
              </a:extLst>
            </p:cNvPr>
            <p:cNvSpPr/>
            <p:nvPr/>
          </p:nvSpPr>
          <p:spPr>
            <a:xfrm>
              <a:off x="7027153" y="3529621"/>
              <a:ext cx="407205" cy="407203"/>
            </a:xfrm>
            <a:prstGeom prst="ellipse">
              <a:avLst/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Arial" panose="020B0604020202020204" pitchFamily="34" charset="0"/>
                <a:ea typeface="Microsoft JhengHei UI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0A6A609-892B-4047-B399-FF12F44761CC}"/>
                </a:ext>
              </a:extLst>
            </p:cNvPr>
            <p:cNvSpPr txBox="1"/>
            <p:nvPr/>
          </p:nvSpPr>
          <p:spPr>
            <a:xfrm>
              <a:off x="7027153" y="3560299"/>
              <a:ext cx="4400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spc="300">
                  <a:latin typeface="Arial" panose="020B0604020202020204" pitchFamily="34" charset="0"/>
                  <a:ea typeface="Microsoft JhengHei UI" panose="020B0604030504040204" pitchFamily="34" charset="-120"/>
                  <a:cs typeface="Arial" panose="020B0604020202020204" pitchFamily="34" charset="0"/>
                </a:rPr>
                <a:t>1</a:t>
              </a:r>
              <a:endParaRPr lang="en-US" sz="2400" b="1" spc="300">
                <a:latin typeface="Arial" panose="020B0604020202020204" pitchFamily="34" charset="0"/>
                <a:ea typeface="Microsoft JhengHei UI" panose="020B0604030504040204" pitchFamily="34" charset="-120"/>
                <a:cs typeface="Arial" panose="020B0604020202020204" pitchFamily="34" charset="0"/>
              </a:endParaRP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26C3DF21-3F8D-4D2F-8698-B639901B0364}"/>
              </a:ext>
            </a:extLst>
          </p:cNvPr>
          <p:cNvSpPr txBox="1"/>
          <p:nvPr/>
        </p:nvSpPr>
        <p:spPr>
          <a:xfrm>
            <a:off x="6283715" y="2681708"/>
            <a:ext cx="5108444" cy="7870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lang="zh-TW" altLang="en-US" sz="1600" b="0" i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輕量</a:t>
            </a:r>
            <a:r>
              <a:rPr lang="en-US" altLang="zh-TW" sz="1600" b="0" i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﹐</a:t>
            </a:r>
            <a:r>
              <a:rPr lang="zh-TW" altLang="en-US" sz="1600" b="0" i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在移動設備上能實現高效圖像分類和目標檢測</a:t>
            </a:r>
            <a:endParaRPr lang="en-US" altLang="zh-TW" sz="1600" b="0" i="0"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lang="zh-TW" altLang="en-US" sz="1600" b="0" i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自適應寬度網絡</a:t>
            </a:r>
            <a:r>
              <a:rPr lang="en-US" altLang="zh-TW" sz="1600">
                <a:latin typeface="Microsoft YaHei" panose="020B0503020204020204" pitchFamily="34" charset="-122"/>
                <a:ea typeface="Microsoft YaHei" panose="020B0503020204020204" pitchFamily="34" charset="-122"/>
              </a:rPr>
              <a:t>﹐</a:t>
            </a:r>
            <a:r>
              <a:rPr lang="zh-TW" altLang="en-US" sz="1600" b="0" i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允許網絡在不同的寬度上進行縮放</a:t>
            </a:r>
            <a:endParaRPr lang="en-US" sz="1600">
              <a:latin typeface="Arial" panose="020B0604020202020204" pitchFamily="34" charset="0"/>
              <a:ea typeface="Microsoft JhengHei UI" panose="020B0604030504040204" pitchFamily="34" charset="-120"/>
              <a:cs typeface="Arial" panose="020B0604020202020204" pitchFamily="34" charset="0"/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53732789-B0DD-4442-8972-F77DE4978BC0}"/>
              </a:ext>
            </a:extLst>
          </p:cNvPr>
          <p:cNvGrpSpPr/>
          <p:nvPr/>
        </p:nvGrpSpPr>
        <p:grpSpPr>
          <a:xfrm>
            <a:off x="6283715" y="4140784"/>
            <a:ext cx="2747707" cy="435592"/>
            <a:chOff x="7008103" y="3529621"/>
            <a:chExt cx="2747707" cy="43559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4B653AD-11D7-4A52-A796-C8F8AEE724C8}"/>
                </a:ext>
              </a:extLst>
            </p:cNvPr>
            <p:cNvSpPr txBox="1"/>
            <p:nvPr/>
          </p:nvSpPr>
          <p:spPr>
            <a:xfrm>
              <a:off x="7451682" y="3610501"/>
              <a:ext cx="2304128" cy="3547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2000"/>
                </a:lnSpc>
              </a:pPr>
              <a:r>
                <a:rPr lang="en-US" sz="2400">
                  <a:latin typeface="Arial" panose="020B0604020202020204" pitchFamily="34" charset="0"/>
                  <a:ea typeface="Microsoft JhengHei UI" panose="020B0604030504040204" pitchFamily="34" charset="-120"/>
                  <a:cs typeface="Arial" panose="020B0604020202020204" pitchFamily="34" charset="0"/>
                </a:rPr>
                <a:t>EfficientNetB0</a:t>
              </a: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3825DCCB-FB4F-4B90-B0F3-C9B8B67E2D23}"/>
                </a:ext>
              </a:extLst>
            </p:cNvPr>
            <p:cNvGrpSpPr/>
            <p:nvPr/>
          </p:nvGrpSpPr>
          <p:grpSpPr>
            <a:xfrm>
              <a:off x="7008103" y="3529621"/>
              <a:ext cx="455810" cy="419827"/>
              <a:chOff x="7027153" y="3529621"/>
              <a:chExt cx="455810" cy="419827"/>
            </a:xfrm>
          </p:grpSpPr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5ACE4FC1-0D26-4073-8D64-3EFA08609FB4}"/>
                  </a:ext>
                </a:extLst>
              </p:cNvPr>
              <p:cNvSpPr/>
              <p:nvPr/>
            </p:nvSpPr>
            <p:spPr>
              <a:xfrm>
                <a:off x="7027153" y="3529621"/>
                <a:ext cx="419829" cy="419827"/>
              </a:xfrm>
              <a:prstGeom prst="ellipse">
                <a:avLst/>
              </a:prstGeom>
              <a:noFill/>
              <a:ln w="190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>
                  <a:latin typeface="Arial" panose="020B0604020202020204" pitchFamily="34" charset="0"/>
                  <a:ea typeface="Microsoft JhengHei UI" panose="020B0604030504040204" pitchFamily="34" charset="-120"/>
                  <a:cs typeface="Arial" panose="020B0604020202020204" pitchFamily="34" charset="0"/>
                </a:endParaRP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B4EC8C1-CEA4-45DB-97F1-94F5C4EE3EC1}"/>
                  </a:ext>
                </a:extLst>
              </p:cNvPr>
              <p:cNvSpPr txBox="1"/>
              <p:nvPr/>
            </p:nvSpPr>
            <p:spPr>
              <a:xfrm>
                <a:off x="7042919" y="3562751"/>
                <a:ext cx="44004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spc="300">
                    <a:latin typeface="Arial" panose="020B0604020202020204" pitchFamily="34" charset="0"/>
                    <a:ea typeface="Microsoft JhengHei UI" panose="020B0604030504040204" pitchFamily="34" charset="-120"/>
                    <a:cs typeface="Arial" panose="020B0604020202020204" pitchFamily="34" charset="0"/>
                  </a:rPr>
                  <a:t>2</a:t>
                </a:r>
              </a:p>
            </p:txBody>
          </p:sp>
        </p:grp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C06833F3-E2E9-458E-BBF8-166A67044FB0}"/>
              </a:ext>
            </a:extLst>
          </p:cNvPr>
          <p:cNvSpPr txBox="1"/>
          <p:nvPr/>
        </p:nvSpPr>
        <p:spPr>
          <a:xfrm>
            <a:off x="580846" y="4720475"/>
            <a:ext cx="517604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err="1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模型目的</a:t>
            </a:r>
            <a:r>
              <a:rPr lang="en-US" sz="2400" b="1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：</a:t>
            </a:r>
          </a:p>
          <a:p>
            <a:pPr>
              <a:lnSpc>
                <a:spcPct val="150000"/>
              </a:lnSpc>
            </a:pPr>
            <a:r>
              <a:rPr lang="en-US" sz="1600" err="1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透過前端輸入之圖片，以幀數為單位，判斷受測者性別（男</a:t>
            </a:r>
            <a:r>
              <a:rPr lang="en-US" sz="160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/</a:t>
            </a:r>
            <a:r>
              <a:rPr lang="en-US" sz="1600" err="1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女</a:t>
            </a:r>
            <a:r>
              <a:rPr lang="en-US" sz="160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）、以及年紀（1歲-70歲）</a:t>
            </a:r>
          </a:p>
        </p:txBody>
      </p:sp>
      <p:sp>
        <p:nvSpPr>
          <p:cNvPr id="17" name="TextBox 18">
            <a:extLst>
              <a:ext uri="{FF2B5EF4-FFF2-40B4-BE49-F238E27FC236}">
                <a16:creationId xmlns:a16="http://schemas.microsoft.com/office/drawing/2014/main" id="{9E84740A-6A35-4E84-ACFB-97AEDADDF673}"/>
              </a:ext>
            </a:extLst>
          </p:cNvPr>
          <p:cNvSpPr txBox="1"/>
          <p:nvPr/>
        </p:nvSpPr>
        <p:spPr>
          <a:xfrm>
            <a:off x="126124" y="572677"/>
            <a:ext cx="6085490" cy="520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300"/>
              </a:lnSpc>
            </a:pPr>
            <a:r>
              <a:rPr lang="zh-TW" altLang="en-US" sz="3600" b="1">
                <a:latin typeface="Arial" panose="020B0604020202020204" pitchFamily="34" charset="0"/>
                <a:ea typeface="Microsoft JhengHei UI" panose="020B0604030504040204" pitchFamily="34" charset="-120"/>
                <a:cs typeface="Arial" panose="020B0604020202020204" pitchFamily="34" charset="0"/>
              </a:rPr>
              <a:t>模型建置</a:t>
            </a:r>
            <a:r>
              <a:rPr lang="en-US" altLang="zh-TW" sz="3600" b="1">
                <a:latin typeface="Arial" panose="020B0604020202020204" pitchFamily="34" charset="0"/>
                <a:ea typeface="Microsoft JhengHei UI" panose="020B0604030504040204" pitchFamily="34" charset="-120"/>
                <a:cs typeface="Arial" panose="020B0604020202020204" pitchFamily="34" charset="0"/>
              </a:rPr>
              <a:t>–</a:t>
            </a:r>
            <a:r>
              <a:rPr lang="zh-TW" altLang="en-US" sz="3600" b="1">
                <a:latin typeface="Arial" panose="020B0604020202020204" pitchFamily="34" charset="0"/>
                <a:ea typeface="Microsoft JhengHei UI" panose="020B0604030504040204" pitchFamily="34" charset="-120"/>
                <a:cs typeface="Arial" panose="020B0604020202020204" pitchFamily="34" charset="0"/>
              </a:rPr>
              <a:t> 年齡</a:t>
            </a:r>
            <a:r>
              <a:rPr lang="en-US" altLang="zh-TW" sz="3600" b="1">
                <a:latin typeface="Arial" panose="020B0604020202020204" pitchFamily="34" charset="0"/>
                <a:ea typeface="Microsoft JhengHei UI" panose="020B0604030504040204" pitchFamily="34" charset="-120"/>
                <a:cs typeface="Arial" panose="020B0604020202020204" pitchFamily="34" charset="0"/>
              </a:rPr>
              <a:t>/</a:t>
            </a:r>
            <a:r>
              <a:rPr lang="zh-TW" altLang="en-US" sz="3600" b="1">
                <a:latin typeface="Arial" panose="020B0604020202020204" pitchFamily="34" charset="0"/>
                <a:ea typeface="Microsoft JhengHei UI" panose="020B0604030504040204" pitchFamily="34" charset="-120"/>
                <a:cs typeface="Arial" panose="020B0604020202020204" pitchFamily="34" charset="0"/>
              </a:rPr>
              <a:t>性別預測</a:t>
            </a:r>
            <a:endParaRPr lang="en-US" sz="3600" b="1">
              <a:latin typeface="Arial" panose="020B0604020202020204" pitchFamily="34" charset="0"/>
              <a:ea typeface="Microsoft JhengHei UI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23" name="TextBox 43">
            <a:extLst>
              <a:ext uri="{FF2B5EF4-FFF2-40B4-BE49-F238E27FC236}">
                <a16:creationId xmlns:a16="http://schemas.microsoft.com/office/drawing/2014/main" id="{ED045915-6DE8-2FEB-8888-C2ECD9ADD142}"/>
              </a:ext>
            </a:extLst>
          </p:cNvPr>
          <p:cNvSpPr txBox="1"/>
          <p:nvPr/>
        </p:nvSpPr>
        <p:spPr>
          <a:xfrm>
            <a:off x="7885473" y="1163649"/>
            <a:ext cx="2083332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800" b="1">
                <a:latin typeface="Arial" panose="020B0604020202020204" pitchFamily="34" charset="0"/>
                <a:ea typeface="Microsoft JhengHei UI" panose="020B0604030504040204" pitchFamily="34" charset="-120"/>
                <a:cs typeface="Arial" panose="020B0604020202020204" pitchFamily="34" charset="0"/>
              </a:rPr>
              <a:t>測試</a:t>
            </a:r>
            <a:r>
              <a:rPr lang="en-US" sz="2800" b="1" err="1">
                <a:latin typeface="Arial" panose="020B0604020202020204" pitchFamily="34" charset="0"/>
                <a:ea typeface="Microsoft JhengHei UI" panose="020B0604030504040204" pitchFamily="34" charset="-120"/>
                <a:cs typeface="Arial" panose="020B0604020202020204" pitchFamily="34" charset="0"/>
              </a:rPr>
              <a:t>模型</a:t>
            </a:r>
            <a:r>
              <a:rPr lang="en-US" sz="2800" b="1">
                <a:latin typeface="Arial" panose="020B0604020202020204" pitchFamily="34" charset="0"/>
                <a:ea typeface="Microsoft JhengHei UI" panose="020B0604030504040204" pitchFamily="34" charset="-120"/>
                <a:cs typeface="Arial" panose="020B0604020202020204" pitchFamily="34" charset="0"/>
              </a:rPr>
              <a:t>：</a:t>
            </a:r>
          </a:p>
        </p:txBody>
      </p:sp>
      <p:sp>
        <p:nvSpPr>
          <p:cNvPr id="26" name="TextBox 34">
            <a:extLst>
              <a:ext uri="{FF2B5EF4-FFF2-40B4-BE49-F238E27FC236}">
                <a16:creationId xmlns:a16="http://schemas.microsoft.com/office/drawing/2014/main" id="{26C3DF21-3F8D-4D2F-8698-B639901B0364}"/>
              </a:ext>
            </a:extLst>
          </p:cNvPr>
          <p:cNvSpPr txBox="1"/>
          <p:nvPr/>
        </p:nvSpPr>
        <p:spPr>
          <a:xfrm>
            <a:off x="6307465" y="4720475"/>
            <a:ext cx="5040039" cy="7875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lang="zh-TW" altLang="en-US" sz="1600">
                <a:latin typeface="Microsoft YaHei" panose="020B0503020204020204" pitchFamily="34" charset="-122"/>
                <a:ea typeface="Microsoft YaHei" panose="020B0503020204020204" pitchFamily="34" charset="-122"/>
              </a:rPr>
              <a:t>結合了平衡深度、寬度和分辨率這三個維度的優點</a:t>
            </a:r>
            <a:endParaRPr lang="en-US" altLang="zh-TW" sz="16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lang="zh-TW" altLang="en-US" sz="1600">
                <a:latin typeface="Microsoft YaHei" panose="020B0503020204020204" pitchFamily="34" charset="-122"/>
                <a:ea typeface="Microsoft YaHei" panose="020B0503020204020204" pitchFamily="34" charset="-122"/>
              </a:rPr>
              <a:t>準確度較傳統</a:t>
            </a:r>
            <a:r>
              <a:rPr lang="en-US" altLang="zh-TW" sz="1600">
                <a:latin typeface="Microsoft YaHei" panose="020B0503020204020204" pitchFamily="34" charset="-122"/>
                <a:ea typeface="Microsoft YaHei" panose="020B0503020204020204" pitchFamily="34" charset="-122"/>
              </a:rPr>
              <a:t>CNN</a:t>
            </a:r>
            <a:r>
              <a:rPr lang="zh-TW" altLang="en-US" sz="1600">
                <a:latin typeface="Microsoft YaHei" panose="020B0503020204020204" pitchFamily="34" charset="-122"/>
                <a:ea typeface="Microsoft YaHei" panose="020B0503020204020204" pitchFamily="34" charset="-122"/>
              </a:rPr>
              <a:t>好</a:t>
            </a:r>
            <a:r>
              <a:rPr lang="en-US" altLang="zh-TW" sz="1600">
                <a:latin typeface="Microsoft YaHei" panose="020B0503020204020204" pitchFamily="34" charset="-122"/>
                <a:ea typeface="Microsoft YaHei" panose="020B0503020204020204" pitchFamily="34" charset="-122"/>
              </a:rPr>
              <a:t>﹐</a:t>
            </a:r>
            <a:r>
              <a:rPr lang="zh-TW" altLang="en-US" sz="1600">
                <a:latin typeface="Microsoft YaHei" panose="020B0503020204020204" pitchFamily="34" charset="-122"/>
                <a:ea typeface="Microsoft YaHei" panose="020B0503020204020204" pitchFamily="34" charset="-122"/>
              </a:rPr>
              <a:t>大幅減少參數大小和 </a:t>
            </a:r>
            <a:r>
              <a:rPr lang="en-US" altLang="zh-TW" sz="1600">
                <a:latin typeface="Microsoft YaHei" panose="020B0503020204020204" pitchFamily="34" charset="-122"/>
                <a:ea typeface="Microsoft YaHei" panose="020B0503020204020204" pitchFamily="34" charset="-122"/>
              </a:rPr>
              <a:t>FLOPS</a:t>
            </a:r>
            <a:endParaRPr lang="en-US" sz="16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31" name="群組 30">
            <a:extLst>
              <a:ext uri="{FF2B5EF4-FFF2-40B4-BE49-F238E27FC236}">
                <a16:creationId xmlns:a16="http://schemas.microsoft.com/office/drawing/2014/main" id="{6889E289-AA50-2BE6-2D70-A01EDEA854D1}"/>
              </a:ext>
            </a:extLst>
          </p:cNvPr>
          <p:cNvGrpSpPr/>
          <p:nvPr/>
        </p:nvGrpSpPr>
        <p:grpSpPr>
          <a:xfrm>
            <a:off x="0" y="6418758"/>
            <a:ext cx="12171989" cy="446745"/>
            <a:chOff x="6081" y="6423446"/>
            <a:chExt cx="12171989" cy="446745"/>
          </a:xfrm>
        </p:grpSpPr>
        <p:sp>
          <p:nvSpPr>
            <p:cNvPr id="32" name="五邊形 31">
              <a:extLst>
                <a:ext uri="{FF2B5EF4-FFF2-40B4-BE49-F238E27FC236}">
                  <a16:creationId xmlns:a16="http://schemas.microsoft.com/office/drawing/2014/main" id="{D92A25FD-5266-4AEC-27A2-D8BA444D6C3B}"/>
                </a:ext>
              </a:extLst>
            </p:cNvPr>
            <p:cNvSpPr/>
            <p:nvPr/>
          </p:nvSpPr>
          <p:spPr>
            <a:xfrm>
              <a:off x="6081" y="6423448"/>
              <a:ext cx="1836000" cy="434551"/>
            </a:xfrm>
            <a:prstGeom prst="homePlate">
              <a:avLst/>
            </a:prstGeom>
            <a:solidFill>
              <a:srgbClr val="EEEB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33" name="＞形箭號 32">
              <a:extLst>
                <a:ext uri="{FF2B5EF4-FFF2-40B4-BE49-F238E27FC236}">
                  <a16:creationId xmlns:a16="http://schemas.microsoft.com/office/drawing/2014/main" id="{23FD014F-36FE-8EA2-2063-3E02BF06C6CD}"/>
                </a:ext>
              </a:extLst>
            </p:cNvPr>
            <p:cNvSpPr/>
            <p:nvPr/>
          </p:nvSpPr>
          <p:spPr>
            <a:xfrm>
              <a:off x="1738909" y="6423447"/>
              <a:ext cx="1836000" cy="434552"/>
            </a:xfrm>
            <a:prstGeom prst="chevron">
              <a:avLst/>
            </a:prstGeom>
            <a:solidFill>
              <a:srgbClr val="EEEB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TW" b="1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Montserrat Light" charset="0"/>
              </a:endParaRPr>
            </a:p>
          </p:txBody>
        </p:sp>
        <p:sp>
          <p:nvSpPr>
            <p:cNvPr id="34" name="＞形箭號 33">
              <a:extLst>
                <a:ext uri="{FF2B5EF4-FFF2-40B4-BE49-F238E27FC236}">
                  <a16:creationId xmlns:a16="http://schemas.microsoft.com/office/drawing/2014/main" id="{B9A814DA-4E8E-3791-C8DE-29BF8F149A90}"/>
                </a:ext>
              </a:extLst>
            </p:cNvPr>
            <p:cNvSpPr/>
            <p:nvPr/>
          </p:nvSpPr>
          <p:spPr>
            <a:xfrm>
              <a:off x="3460015" y="6435638"/>
              <a:ext cx="1836000" cy="434552"/>
            </a:xfrm>
            <a:prstGeom prst="chevron">
              <a:avLst/>
            </a:prstGeom>
            <a:solidFill>
              <a:srgbClr val="EEEB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TW" b="1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Montserrat Light" charset="0"/>
              </a:endParaRPr>
            </a:p>
          </p:txBody>
        </p:sp>
        <p:sp>
          <p:nvSpPr>
            <p:cNvPr id="39" name="＞形箭號 38">
              <a:extLst>
                <a:ext uri="{FF2B5EF4-FFF2-40B4-BE49-F238E27FC236}">
                  <a16:creationId xmlns:a16="http://schemas.microsoft.com/office/drawing/2014/main" id="{F3CB9B6B-37ED-851A-7B59-E3CEF63F485A}"/>
                </a:ext>
              </a:extLst>
            </p:cNvPr>
            <p:cNvSpPr/>
            <p:nvPr/>
          </p:nvSpPr>
          <p:spPr>
            <a:xfrm>
              <a:off x="5194136" y="6435639"/>
              <a:ext cx="1836000" cy="434552"/>
            </a:xfrm>
            <a:prstGeom prst="chevron">
              <a:avLst/>
            </a:prstGeom>
            <a:solidFill>
              <a:srgbClr val="EEEB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TW" b="1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Montserrat Light" charset="0"/>
              </a:endParaRPr>
            </a:p>
          </p:txBody>
        </p:sp>
        <p:sp>
          <p:nvSpPr>
            <p:cNvPr id="42" name="＞形箭號 41">
              <a:extLst>
                <a:ext uri="{FF2B5EF4-FFF2-40B4-BE49-F238E27FC236}">
                  <a16:creationId xmlns:a16="http://schemas.microsoft.com/office/drawing/2014/main" id="{773B6310-729F-2209-4B7E-725658C17EAA}"/>
                </a:ext>
              </a:extLst>
            </p:cNvPr>
            <p:cNvSpPr/>
            <p:nvPr/>
          </p:nvSpPr>
          <p:spPr>
            <a:xfrm>
              <a:off x="6914178" y="6423446"/>
              <a:ext cx="1836000" cy="434552"/>
            </a:xfrm>
            <a:prstGeom prst="chevron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b="1">
                  <a:solidFill>
                    <a:schemeClr val="tx1"/>
                  </a:solidFill>
                  <a:latin typeface="Microsoft JhengHei UI" panose="020B0604030504040204" pitchFamily="34" charset="-120"/>
                  <a:ea typeface="Microsoft JhengHei UI" panose="020B0604030504040204" pitchFamily="34" charset="-120"/>
                  <a:cs typeface="Montserrat Light" charset="0"/>
                </a:rPr>
                <a:t>模型建置</a:t>
              </a:r>
              <a:endParaRPr lang="en-US" altLang="zh-TW" b="1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Montserrat Light" charset="0"/>
              </a:endParaRPr>
            </a:p>
          </p:txBody>
        </p:sp>
        <p:sp>
          <p:nvSpPr>
            <p:cNvPr id="43" name="＞形箭號 42">
              <a:extLst>
                <a:ext uri="{FF2B5EF4-FFF2-40B4-BE49-F238E27FC236}">
                  <a16:creationId xmlns:a16="http://schemas.microsoft.com/office/drawing/2014/main" id="{9CA0576C-D5BB-2DDA-2947-423BF4B7F8DE}"/>
                </a:ext>
              </a:extLst>
            </p:cNvPr>
            <p:cNvSpPr/>
            <p:nvPr/>
          </p:nvSpPr>
          <p:spPr>
            <a:xfrm>
              <a:off x="8622028" y="6435637"/>
              <a:ext cx="1836000" cy="434552"/>
            </a:xfrm>
            <a:prstGeom prst="chevron">
              <a:avLst/>
            </a:prstGeom>
            <a:solidFill>
              <a:srgbClr val="EEEB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45" name="＞形箭號 44">
              <a:extLst>
                <a:ext uri="{FF2B5EF4-FFF2-40B4-BE49-F238E27FC236}">
                  <a16:creationId xmlns:a16="http://schemas.microsoft.com/office/drawing/2014/main" id="{0CDE143E-8F37-0479-9E4A-98EB9FD1FE10}"/>
                </a:ext>
              </a:extLst>
            </p:cNvPr>
            <p:cNvSpPr/>
            <p:nvPr/>
          </p:nvSpPr>
          <p:spPr>
            <a:xfrm>
              <a:off x="10342070" y="6435637"/>
              <a:ext cx="1836000" cy="434552"/>
            </a:xfrm>
            <a:prstGeom prst="chevron">
              <a:avLst/>
            </a:prstGeom>
            <a:solidFill>
              <a:srgbClr val="EEEB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2050" name="Picture 2" descr="OpenCV Age Detection with Deep Learning - PyImageSearch">
            <a:extLst>
              <a:ext uri="{FF2B5EF4-FFF2-40B4-BE49-F238E27FC236}">
                <a16:creationId xmlns:a16="http://schemas.microsoft.com/office/drawing/2014/main" id="{9664B98E-0F66-4661-D5E0-3F3556684C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840" y="1100637"/>
            <a:ext cx="4742400" cy="355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圖片版面配置區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423" t="-5971" r="-5996" b="7297"/>
          <a:stretch/>
        </p:blipFill>
        <p:spPr>
          <a:xfrm>
            <a:off x="10160961" y="100668"/>
            <a:ext cx="965135" cy="965135"/>
          </a:xfrm>
          <a:custGeom>
            <a:avLst/>
            <a:gdLst>
              <a:gd name="connsiteX0" fmla="*/ 927100 w 1854200"/>
              <a:gd name="connsiteY0" fmla="*/ 0 h 1854198"/>
              <a:gd name="connsiteX1" fmla="*/ 1854200 w 1854200"/>
              <a:gd name="connsiteY1" fmla="*/ 927099 h 1854198"/>
              <a:gd name="connsiteX2" fmla="*/ 927100 w 1854200"/>
              <a:gd name="connsiteY2" fmla="*/ 1854198 h 1854198"/>
              <a:gd name="connsiteX3" fmla="*/ 0 w 1854200"/>
              <a:gd name="connsiteY3" fmla="*/ 927099 h 1854198"/>
              <a:gd name="connsiteX4" fmla="*/ 927100 w 1854200"/>
              <a:gd name="connsiteY4" fmla="*/ 0 h 1854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54200" h="1854198">
                <a:moveTo>
                  <a:pt x="927100" y="0"/>
                </a:moveTo>
                <a:cubicBezTo>
                  <a:pt x="1439123" y="0"/>
                  <a:pt x="1854200" y="415076"/>
                  <a:pt x="1854200" y="927099"/>
                </a:cubicBezTo>
                <a:cubicBezTo>
                  <a:pt x="1854200" y="1439122"/>
                  <a:pt x="1439123" y="1854198"/>
                  <a:pt x="927100" y="1854198"/>
                </a:cubicBezTo>
                <a:cubicBezTo>
                  <a:pt x="415077" y="1854198"/>
                  <a:pt x="0" y="1439122"/>
                  <a:pt x="0" y="927099"/>
                </a:cubicBezTo>
                <a:cubicBezTo>
                  <a:pt x="0" y="415076"/>
                  <a:pt x="415077" y="0"/>
                  <a:pt x="927100" y="0"/>
                </a:cubicBezTo>
                <a:close/>
              </a:path>
            </a:pathLst>
          </a:custGeom>
        </p:spPr>
      </p:pic>
      <p:sp>
        <p:nvSpPr>
          <p:cNvPr id="28" name="文字方塊 27"/>
          <p:cNvSpPr txBox="1"/>
          <p:nvPr/>
        </p:nvSpPr>
        <p:spPr>
          <a:xfrm>
            <a:off x="10410131" y="804193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100" b="1">
                <a:solidFill>
                  <a:schemeClr val="bg1"/>
                </a:solidFill>
                <a:effectLst>
                  <a:outerShdw blurRad="647700" dist="38100" dir="2700000" algn="tl" rotWithShape="0">
                    <a:prstClr val="black">
                      <a:alpha val="91000"/>
                    </a:prst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劉晏</a:t>
            </a:r>
          </a:p>
        </p:txBody>
      </p:sp>
    </p:spTree>
    <p:extLst>
      <p:ext uri="{BB962C8B-B14F-4D97-AF65-F5344CB8AC3E}">
        <p14:creationId xmlns:p14="http://schemas.microsoft.com/office/powerpoint/2010/main" val="339343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7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7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7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9" grpId="0"/>
      <p:bldP spid="35" grpId="0"/>
      <p:bldP spid="23" grpId="0"/>
      <p:bldP spid="26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8">
            <a:extLst>
              <a:ext uri="{FF2B5EF4-FFF2-40B4-BE49-F238E27FC236}">
                <a16:creationId xmlns:a16="http://schemas.microsoft.com/office/drawing/2014/main" id="{9E84740A-6A35-4E84-ACFB-97AEDADDF673}"/>
              </a:ext>
            </a:extLst>
          </p:cNvPr>
          <p:cNvSpPr txBox="1"/>
          <p:nvPr/>
        </p:nvSpPr>
        <p:spPr>
          <a:xfrm>
            <a:off x="126124" y="572677"/>
            <a:ext cx="6085490" cy="520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300"/>
              </a:lnSpc>
            </a:pPr>
            <a:r>
              <a:rPr lang="zh-TW" altLang="en-US" sz="3600" b="1">
                <a:latin typeface="Arial" panose="020B0604020202020204" pitchFamily="34" charset="0"/>
                <a:ea typeface="Microsoft JhengHei UI" panose="020B0604030504040204" pitchFamily="34" charset="-120"/>
                <a:cs typeface="Arial" panose="020B0604020202020204" pitchFamily="34" charset="0"/>
              </a:rPr>
              <a:t>模型建置</a:t>
            </a:r>
            <a:r>
              <a:rPr lang="en-US" altLang="zh-TW" sz="3600" b="1">
                <a:latin typeface="Arial" panose="020B0604020202020204" pitchFamily="34" charset="0"/>
                <a:ea typeface="Microsoft JhengHei UI" panose="020B0604030504040204" pitchFamily="34" charset="-120"/>
                <a:cs typeface="Arial" panose="020B0604020202020204" pitchFamily="34" charset="0"/>
              </a:rPr>
              <a:t>–</a:t>
            </a:r>
            <a:r>
              <a:rPr lang="zh-TW" altLang="en-US" sz="3600" b="1">
                <a:latin typeface="Arial" panose="020B0604020202020204" pitchFamily="34" charset="0"/>
                <a:ea typeface="Microsoft JhengHei UI" panose="020B0604030504040204" pitchFamily="34" charset="-120"/>
                <a:cs typeface="Arial" panose="020B0604020202020204" pitchFamily="34" charset="0"/>
              </a:rPr>
              <a:t> 年齡</a:t>
            </a:r>
            <a:r>
              <a:rPr lang="en-US" altLang="zh-TW" sz="3600" b="1">
                <a:latin typeface="Arial" panose="020B0604020202020204" pitchFamily="34" charset="0"/>
                <a:ea typeface="Microsoft JhengHei UI" panose="020B0604030504040204" pitchFamily="34" charset="-120"/>
                <a:cs typeface="Arial" panose="020B0604020202020204" pitchFamily="34" charset="0"/>
              </a:rPr>
              <a:t>/</a:t>
            </a:r>
            <a:r>
              <a:rPr lang="zh-TW" altLang="en-US" sz="3600" b="1">
                <a:latin typeface="Arial" panose="020B0604020202020204" pitchFamily="34" charset="0"/>
                <a:ea typeface="Microsoft JhengHei UI" panose="020B0604030504040204" pitchFamily="34" charset="-120"/>
                <a:cs typeface="Arial" panose="020B0604020202020204" pitchFamily="34" charset="0"/>
              </a:rPr>
              <a:t>性別預測</a:t>
            </a:r>
            <a:endParaRPr lang="en-US" sz="3600" b="1">
              <a:latin typeface="Arial" panose="020B0604020202020204" pitchFamily="34" charset="0"/>
              <a:ea typeface="Microsoft JhengHei UI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747282" y="1444315"/>
            <a:ext cx="8002896" cy="39703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400" b="1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實驗場景簡介</a:t>
            </a:r>
            <a:endParaRPr lang="en-US" altLang="zh-TW" sz="2400" b="1">
              <a:solidFill>
                <a:srgbClr val="33333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訓練集：</a:t>
            </a:r>
            <a:r>
              <a:rPr lang="en-US" altLang="zh-TW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01.UTKface(</a:t>
            </a:r>
            <a:r>
              <a:rPr lang="zh-TW" altLang="en-US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亞洲人</a:t>
            </a:r>
            <a:r>
              <a:rPr lang="en-US" altLang="zh-TW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 + 02.All_Age_Face(</a:t>
            </a:r>
            <a:r>
              <a:rPr lang="zh-TW" altLang="en-US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亞洲人居多</a:t>
            </a:r>
            <a:r>
              <a:rPr lang="en-US" altLang="zh-TW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 + 03.</a:t>
            </a:r>
            <a:r>
              <a:rPr lang="zh-TW" altLang="en-US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網路爬蟲</a:t>
            </a:r>
            <a:endParaRPr lang="en-US" altLang="zh-TW">
              <a:solidFill>
                <a:srgbClr val="33333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訓練張數： </a:t>
            </a:r>
            <a:r>
              <a:rPr lang="en-US" altLang="zh-TW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13531(</a:t>
            </a:r>
            <a:r>
              <a:rPr lang="zh-TW" altLang="en-US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原始資料 </a:t>
            </a:r>
            <a:r>
              <a:rPr lang="en-US" altLang="zh-TW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+ augmentation </a:t>
            </a:r>
            <a:r>
              <a:rPr lang="zh-TW" altLang="en-US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影像檔</a:t>
            </a:r>
            <a:r>
              <a:rPr lang="en-US" altLang="zh-TW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zh-TW" err="1">
                <a:latin typeface="Arial" panose="020B0604020202020204" pitchFamily="34" charset="0"/>
                <a:ea typeface="Microsoft JhengHei UI" panose="020B0604030504040204" pitchFamily="34" charset="-120"/>
                <a:cs typeface="Arial" panose="020B0604020202020204" pitchFamily="34" charset="0"/>
              </a:rPr>
              <a:t>超參數設定</a:t>
            </a:r>
            <a:r>
              <a:rPr lang="zh-TW" altLang="en-US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endParaRPr lang="en-US" altLang="zh-TW">
              <a:solidFill>
                <a:srgbClr val="33333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err="1">
                <a:latin typeface="Arial" panose="020B0604020202020204" pitchFamily="34" charset="0"/>
                <a:ea typeface="Microsoft JhengHei UI" panose="020B0604030504040204" pitchFamily="34" charset="-120"/>
                <a:cs typeface="Arial" panose="020B0604020202020204" pitchFamily="34" charset="0"/>
              </a:rPr>
              <a:t>圖片裁切</a:t>
            </a:r>
            <a:r>
              <a:rPr lang="zh-TW" altLang="en-US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：</a:t>
            </a:r>
            <a:r>
              <a:rPr lang="en-US" altLang="zh-TW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240</a:t>
            </a:r>
            <a:r>
              <a:rPr lang="zh-TW" altLang="en-US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*</a:t>
            </a:r>
            <a:r>
              <a:rPr lang="en-US" altLang="zh-TW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240</a:t>
            </a:r>
            <a:r>
              <a:rPr lang="zh-TW" altLang="en-US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*</a:t>
            </a:r>
            <a:r>
              <a:rPr lang="en-US" altLang="zh-TW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endParaRPr lang="en-US" altLang="zh-TW">
              <a:latin typeface="Arial" panose="020B0604020202020204" pitchFamily="34" charset="0"/>
              <a:ea typeface="Microsoft JhengHei UI" panose="020B0604030504040204" pitchFamily="34" charset="-12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最終選定訓練</a:t>
            </a:r>
            <a:r>
              <a:rPr lang="en-US" altLang="zh-TW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Epoch </a:t>
            </a:r>
            <a:r>
              <a:rPr lang="zh-TW" altLang="en-US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數：</a:t>
            </a:r>
            <a:r>
              <a:rPr lang="en-US" altLang="zh-TW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60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>
                <a:latin typeface="Arial" panose="020B0604020202020204" pitchFamily="34" charset="0"/>
                <a:ea typeface="Microsoft JhengHei UI" panose="020B0604030504040204" pitchFamily="34" charset="-120"/>
                <a:cs typeface="Arial" panose="020B0604020202020204" pitchFamily="34" charset="0"/>
              </a:rPr>
              <a:t>batch size</a:t>
            </a:r>
            <a:r>
              <a:rPr lang="zh-TW" altLang="en-US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en-US" altLang="zh-TW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32</a:t>
            </a:r>
          </a:p>
          <a:p>
            <a:pPr>
              <a:lnSpc>
                <a:spcPct val="150000"/>
              </a:lnSpc>
            </a:pPr>
            <a:r>
              <a:rPr lang="zh-TW" altLang="en-US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激活函數：</a:t>
            </a:r>
            <a:r>
              <a:rPr lang="en-US" altLang="zh-TW" err="1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relu</a:t>
            </a:r>
            <a:endParaRPr lang="zh-TW" altLang="en-US">
              <a:solidFill>
                <a:srgbClr val="33333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en-US" altLang="zh-TW" err="1">
                <a:latin typeface="Arial" panose="020B0604020202020204" pitchFamily="34" charset="0"/>
                <a:ea typeface="Microsoft JhengHei UI" panose="020B0604030504040204" pitchFamily="34" charset="-120"/>
                <a:cs typeface="Arial" panose="020B0604020202020204" pitchFamily="34" charset="0"/>
              </a:rPr>
              <a:t>損失函數</a:t>
            </a:r>
            <a:r>
              <a:rPr lang="zh-TW" altLang="en-US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：</a:t>
            </a:r>
            <a:r>
              <a:rPr lang="en-US" altLang="zh-TW" err="1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mae</a:t>
            </a:r>
            <a:endParaRPr lang="en-US" altLang="zh-TW">
              <a:latin typeface="Arial" panose="020B0604020202020204" pitchFamily="34" charset="0"/>
              <a:ea typeface="Microsoft JhengHei UI" panose="020B0604030504040204" pitchFamily="34" charset="-120"/>
              <a:cs typeface="Arial" panose="020B0604020202020204" pitchFamily="34" charset="0"/>
            </a:endParaRPr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B9D9A4CB-C060-9880-FF4E-A8FAF4D8D917}"/>
              </a:ext>
            </a:extLst>
          </p:cNvPr>
          <p:cNvGrpSpPr/>
          <p:nvPr/>
        </p:nvGrpSpPr>
        <p:grpSpPr>
          <a:xfrm>
            <a:off x="5980388" y="3289481"/>
            <a:ext cx="5168610" cy="1645858"/>
            <a:chOff x="5980388" y="3289481"/>
            <a:chExt cx="5168610" cy="1645858"/>
          </a:xfrm>
        </p:grpSpPr>
        <p:pic>
          <p:nvPicPr>
            <p:cNvPr id="3" name="圖片 2">
              <a:extLst>
                <a:ext uri="{FF2B5EF4-FFF2-40B4-BE49-F238E27FC236}">
                  <a16:creationId xmlns:a16="http://schemas.microsoft.com/office/drawing/2014/main" id="{03F19031-FDDF-5FFE-493D-CDA5FDA6C4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80388" y="3289481"/>
              <a:ext cx="5093924" cy="1645858"/>
            </a:xfrm>
            <a:prstGeom prst="rect">
              <a:avLst/>
            </a:prstGeom>
          </p:spPr>
        </p:pic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0A12FA33-85C9-A744-7546-F15C83E0144C}"/>
                </a:ext>
              </a:extLst>
            </p:cNvPr>
            <p:cNvSpPr/>
            <p:nvPr/>
          </p:nvSpPr>
          <p:spPr>
            <a:xfrm flipV="1">
              <a:off x="6132860" y="4617685"/>
              <a:ext cx="5016138" cy="6096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sp>
        <p:nvSpPr>
          <p:cNvPr id="6" name="文字方塊 5">
            <a:extLst>
              <a:ext uri="{FF2B5EF4-FFF2-40B4-BE49-F238E27FC236}">
                <a16:creationId xmlns:a16="http://schemas.microsoft.com/office/drawing/2014/main" id="{4EBBDB30-B798-2832-AFEA-668631453B9B}"/>
              </a:ext>
            </a:extLst>
          </p:cNvPr>
          <p:cNvSpPr txBox="1"/>
          <p:nvPr/>
        </p:nvSpPr>
        <p:spPr>
          <a:xfrm>
            <a:off x="5559542" y="5359772"/>
            <a:ext cx="539895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ctr">
              <a:lnSpc>
                <a:spcPct val="150000"/>
              </a:lnSpc>
            </a:pPr>
            <a:r>
              <a:rPr lang="en-US" altLang="zh-TW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1-70</a:t>
            </a:r>
            <a:r>
              <a:rPr lang="zh-TW" altLang="en-US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歲，每一個歲數取兩張出來</a:t>
            </a:r>
            <a:endParaRPr lang="en-US" altLang="zh-TW">
              <a:solidFill>
                <a:srgbClr val="33333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 algn="ctr">
              <a:lnSpc>
                <a:spcPct val="150000"/>
              </a:lnSpc>
            </a:pPr>
            <a:r>
              <a:rPr lang="zh-TW" altLang="en-US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共</a:t>
            </a:r>
            <a:r>
              <a:rPr lang="en-US" altLang="zh-TW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140</a:t>
            </a:r>
            <a:r>
              <a:rPr lang="zh-TW" altLang="en-US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張圖片作為一輪的訓練集去模型訓練</a:t>
            </a:r>
            <a:endParaRPr lang="en-US" altLang="zh-TW">
              <a:solidFill>
                <a:srgbClr val="33333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向左箭號 6">
            <a:extLst>
              <a:ext uri="{FF2B5EF4-FFF2-40B4-BE49-F238E27FC236}">
                <a16:creationId xmlns:a16="http://schemas.microsoft.com/office/drawing/2014/main" id="{A344334C-DE00-CC4E-D535-4CE87FE89529}"/>
              </a:ext>
            </a:extLst>
          </p:cNvPr>
          <p:cNvSpPr/>
          <p:nvPr/>
        </p:nvSpPr>
        <p:spPr>
          <a:xfrm rot="16200000">
            <a:off x="8137307" y="4668087"/>
            <a:ext cx="637262" cy="663167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23" name="群組 22">
            <a:extLst>
              <a:ext uri="{FF2B5EF4-FFF2-40B4-BE49-F238E27FC236}">
                <a16:creationId xmlns:a16="http://schemas.microsoft.com/office/drawing/2014/main" id="{6889E289-AA50-2BE6-2D70-A01EDEA854D1}"/>
              </a:ext>
            </a:extLst>
          </p:cNvPr>
          <p:cNvGrpSpPr/>
          <p:nvPr/>
        </p:nvGrpSpPr>
        <p:grpSpPr>
          <a:xfrm>
            <a:off x="0" y="6418758"/>
            <a:ext cx="12171989" cy="446745"/>
            <a:chOff x="6081" y="6423446"/>
            <a:chExt cx="12171989" cy="446745"/>
          </a:xfrm>
        </p:grpSpPr>
        <p:sp>
          <p:nvSpPr>
            <p:cNvPr id="24" name="五邊形 23">
              <a:extLst>
                <a:ext uri="{FF2B5EF4-FFF2-40B4-BE49-F238E27FC236}">
                  <a16:creationId xmlns:a16="http://schemas.microsoft.com/office/drawing/2014/main" id="{D92A25FD-5266-4AEC-27A2-D8BA444D6C3B}"/>
                </a:ext>
              </a:extLst>
            </p:cNvPr>
            <p:cNvSpPr/>
            <p:nvPr/>
          </p:nvSpPr>
          <p:spPr>
            <a:xfrm>
              <a:off x="6081" y="6423448"/>
              <a:ext cx="1836000" cy="434551"/>
            </a:xfrm>
            <a:prstGeom prst="homePlate">
              <a:avLst/>
            </a:prstGeom>
            <a:solidFill>
              <a:srgbClr val="EEEB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25" name="＞形箭號 24">
              <a:extLst>
                <a:ext uri="{FF2B5EF4-FFF2-40B4-BE49-F238E27FC236}">
                  <a16:creationId xmlns:a16="http://schemas.microsoft.com/office/drawing/2014/main" id="{23FD014F-36FE-8EA2-2063-3E02BF06C6CD}"/>
                </a:ext>
              </a:extLst>
            </p:cNvPr>
            <p:cNvSpPr/>
            <p:nvPr/>
          </p:nvSpPr>
          <p:spPr>
            <a:xfrm>
              <a:off x="1738909" y="6423447"/>
              <a:ext cx="1836000" cy="434552"/>
            </a:xfrm>
            <a:prstGeom prst="chevron">
              <a:avLst/>
            </a:prstGeom>
            <a:solidFill>
              <a:srgbClr val="EEEB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TW" b="1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Montserrat Light" charset="0"/>
              </a:endParaRPr>
            </a:p>
          </p:txBody>
        </p:sp>
        <p:sp>
          <p:nvSpPr>
            <p:cNvPr id="26" name="＞形箭號 25">
              <a:extLst>
                <a:ext uri="{FF2B5EF4-FFF2-40B4-BE49-F238E27FC236}">
                  <a16:creationId xmlns:a16="http://schemas.microsoft.com/office/drawing/2014/main" id="{B9A814DA-4E8E-3791-C8DE-29BF8F149A90}"/>
                </a:ext>
              </a:extLst>
            </p:cNvPr>
            <p:cNvSpPr/>
            <p:nvPr/>
          </p:nvSpPr>
          <p:spPr>
            <a:xfrm>
              <a:off x="3460015" y="6435638"/>
              <a:ext cx="1836000" cy="434552"/>
            </a:xfrm>
            <a:prstGeom prst="chevron">
              <a:avLst/>
            </a:prstGeom>
            <a:solidFill>
              <a:srgbClr val="EEEB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TW" b="1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Montserrat Light" charset="0"/>
              </a:endParaRPr>
            </a:p>
          </p:txBody>
        </p:sp>
        <p:sp>
          <p:nvSpPr>
            <p:cNvPr id="27" name="＞形箭號 26">
              <a:extLst>
                <a:ext uri="{FF2B5EF4-FFF2-40B4-BE49-F238E27FC236}">
                  <a16:creationId xmlns:a16="http://schemas.microsoft.com/office/drawing/2014/main" id="{F3CB9B6B-37ED-851A-7B59-E3CEF63F485A}"/>
                </a:ext>
              </a:extLst>
            </p:cNvPr>
            <p:cNvSpPr/>
            <p:nvPr/>
          </p:nvSpPr>
          <p:spPr>
            <a:xfrm>
              <a:off x="5194136" y="6435639"/>
              <a:ext cx="1836000" cy="434552"/>
            </a:xfrm>
            <a:prstGeom prst="chevron">
              <a:avLst/>
            </a:prstGeom>
            <a:solidFill>
              <a:srgbClr val="EEEB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TW" b="1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Montserrat Light" charset="0"/>
              </a:endParaRPr>
            </a:p>
          </p:txBody>
        </p:sp>
        <p:sp>
          <p:nvSpPr>
            <p:cNvPr id="28" name="＞形箭號 27">
              <a:extLst>
                <a:ext uri="{FF2B5EF4-FFF2-40B4-BE49-F238E27FC236}">
                  <a16:creationId xmlns:a16="http://schemas.microsoft.com/office/drawing/2014/main" id="{773B6310-729F-2209-4B7E-725658C17EAA}"/>
                </a:ext>
              </a:extLst>
            </p:cNvPr>
            <p:cNvSpPr/>
            <p:nvPr/>
          </p:nvSpPr>
          <p:spPr>
            <a:xfrm>
              <a:off x="6914178" y="6423446"/>
              <a:ext cx="1836000" cy="434552"/>
            </a:xfrm>
            <a:prstGeom prst="chevron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b="1">
                  <a:solidFill>
                    <a:schemeClr val="tx1"/>
                  </a:solidFill>
                  <a:latin typeface="Microsoft JhengHei UI" panose="020B0604030504040204" pitchFamily="34" charset="-120"/>
                  <a:ea typeface="Microsoft JhengHei UI" panose="020B0604030504040204" pitchFamily="34" charset="-120"/>
                  <a:cs typeface="Montserrat Light" charset="0"/>
                </a:rPr>
                <a:t>模型建置</a:t>
              </a:r>
              <a:endParaRPr lang="en-US" altLang="zh-TW" b="1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Montserrat Light" charset="0"/>
              </a:endParaRPr>
            </a:p>
          </p:txBody>
        </p:sp>
        <p:sp>
          <p:nvSpPr>
            <p:cNvPr id="29" name="＞形箭號 28">
              <a:extLst>
                <a:ext uri="{FF2B5EF4-FFF2-40B4-BE49-F238E27FC236}">
                  <a16:creationId xmlns:a16="http://schemas.microsoft.com/office/drawing/2014/main" id="{9CA0576C-D5BB-2DDA-2947-423BF4B7F8DE}"/>
                </a:ext>
              </a:extLst>
            </p:cNvPr>
            <p:cNvSpPr/>
            <p:nvPr/>
          </p:nvSpPr>
          <p:spPr>
            <a:xfrm>
              <a:off x="8622028" y="6435637"/>
              <a:ext cx="1836000" cy="434552"/>
            </a:xfrm>
            <a:prstGeom prst="chevron">
              <a:avLst/>
            </a:prstGeom>
            <a:solidFill>
              <a:srgbClr val="EEEB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30" name="＞形箭號 29">
              <a:extLst>
                <a:ext uri="{FF2B5EF4-FFF2-40B4-BE49-F238E27FC236}">
                  <a16:creationId xmlns:a16="http://schemas.microsoft.com/office/drawing/2014/main" id="{0CDE143E-8F37-0479-9E4A-98EB9FD1FE10}"/>
                </a:ext>
              </a:extLst>
            </p:cNvPr>
            <p:cNvSpPr/>
            <p:nvPr/>
          </p:nvSpPr>
          <p:spPr>
            <a:xfrm>
              <a:off x="10342070" y="6435637"/>
              <a:ext cx="1836000" cy="434552"/>
            </a:xfrm>
            <a:prstGeom prst="chevron">
              <a:avLst/>
            </a:prstGeom>
            <a:solidFill>
              <a:srgbClr val="EEEB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9" name="直線圖說文字 2 8"/>
          <p:cNvSpPr/>
          <p:nvPr/>
        </p:nvSpPr>
        <p:spPr>
          <a:xfrm>
            <a:off x="3168868" y="4307602"/>
            <a:ext cx="2491151" cy="681126"/>
          </a:xfrm>
          <a:prstGeom prst="borderCallout2">
            <a:avLst>
              <a:gd name="adj1" fmla="val 27247"/>
              <a:gd name="adj2" fmla="val 2107"/>
              <a:gd name="adj3" fmla="val 27247"/>
              <a:gd name="adj4" fmla="val -17216"/>
              <a:gd name="adj5" fmla="val 66618"/>
              <a:gd name="adj6" fmla="val -30184"/>
            </a:avLst>
          </a:prstGeom>
          <a:solidFill>
            <a:srgbClr val="FFC000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50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降低算量，同時避免出現梯度消失和過度擬合現象</a:t>
            </a:r>
            <a:endParaRPr lang="zh-TW" altLang="en-US" sz="150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9" name="直線圖說文字 2 18"/>
          <p:cNvSpPr/>
          <p:nvPr/>
        </p:nvSpPr>
        <p:spPr>
          <a:xfrm>
            <a:off x="3168868" y="5359771"/>
            <a:ext cx="2491151" cy="681126"/>
          </a:xfrm>
          <a:prstGeom prst="borderCallout2">
            <a:avLst>
              <a:gd name="adj1" fmla="val 27247"/>
              <a:gd name="adj2" fmla="val 2107"/>
              <a:gd name="adj3" fmla="val 27247"/>
              <a:gd name="adj4" fmla="val -17216"/>
              <a:gd name="adj5" fmla="val -16650"/>
              <a:gd name="adj6" fmla="val -28325"/>
            </a:avLst>
          </a:prstGeom>
          <a:solidFill>
            <a:srgbClr val="FFC000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50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絕對平均誤差，也就是誤差離真實值的平均距離</a:t>
            </a:r>
            <a:endParaRPr lang="zh-TW" altLang="en-US" sz="150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pic>
        <p:nvPicPr>
          <p:cNvPr id="20" name="圖片版面配置區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423" t="-5971" r="-5996" b="7297"/>
          <a:stretch/>
        </p:blipFill>
        <p:spPr>
          <a:xfrm>
            <a:off x="10160961" y="100668"/>
            <a:ext cx="965135" cy="965135"/>
          </a:xfrm>
          <a:custGeom>
            <a:avLst/>
            <a:gdLst>
              <a:gd name="connsiteX0" fmla="*/ 927100 w 1854200"/>
              <a:gd name="connsiteY0" fmla="*/ 0 h 1854198"/>
              <a:gd name="connsiteX1" fmla="*/ 1854200 w 1854200"/>
              <a:gd name="connsiteY1" fmla="*/ 927099 h 1854198"/>
              <a:gd name="connsiteX2" fmla="*/ 927100 w 1854200"/>
              <a:gd name="connsiteY2" fmla="*/ 1854198 h 1854198"/>
              <a:gd name="connsiteX3" fmla="*/ 0 w 1854200"/>
              <a:gd name="connsiteY3" fmla="*/ 927099 h 1854198"/>
              <a:gd name="connsiteX4" fmla="*/ 927100 w 1854200"/>
              <a:gd name="connsiteY4" fmla="*/ 0 h 1854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54200" h="1854198">
                <a:moveTo>
                  <a:pt x="927100" y="0"/>
                </a:moveTo>
                <a:cubicBezTo>
                  <a:pt x="1439123" y="0"/>
                  <a:pt x="1854200" y="415076"/>
                  <a:pt x="1854200" y="927099"/>
                </a:cubicBezTo>
                <a:cubicBezTo>
                  <a:pt x="1854200" y="1439122"/>
                  <a:pt x="1439123" y="1854198"/>
                  <a:pt x="927100" y="1854198"/>
                </a:cubicBezTo>
                <a:cubicBezTo>
                  <a:pt x="415077" y="1854198"/>
                  <a:pt x="0" y="1439122"/>
                  <a:pt x="0" y="927099"/>
                </a:cubicBezTo>
                <a:cubicBezTo>
                  <a:pt x="0" y="415076"/>
                  <a:pt x="415077" y="0"/>
                  <a:pt x="927100" y="0"/>
                </a:cubicBezTo>
                <a:close/>
              </a:path>
            </a:pathLst>
          </a:custGeom>
        </p:spPr>
      </p:pic>
      <p:sp>
        <p:nvSpPr>
          <p:cNvPr id="21" name="文字方塊 20"/>
          <p:cNvSpPr txBox="1"/>
          <p:nvPr/>
        </p:nvSpPr>
        <p:spPr>
          <a:xfrm>
            <a:off x="10410131" y="804193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100" b="1">
                <a:solidFill>
                  <a:schemeClr val="bg1"/>
                </a:solidFill>
                <a:effectLst>
                  <a:outerShdw blurRad="647700" dist="38100" dir="2700000" algn="tl" rotWithShape="0">
                    <a:prstClr val="black">
                      <a:alpha val="91000"/>
                    </a:prst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劉晏</a:t>
            </a:r>
          </a:p>
        </p:txBody>
      </p:sp>
    </p:spTree>
    <p:extLst>
      <p:ext uri="{BB962C8B-B14F-4D97-AF65-F5344CB8AC3E}">
        <p14:creationId xmlns:p14="http://schemas.microsoft.com/office/powerpoint/2010/main" val="1709886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9" grpId="0" animBg="1"/>
      <p:bldP spid="19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747282" y="1444315"/>
            <a:ext cx="5751896" cy="5784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" altLang="zh-TW" sz="2400" b="1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MobileNetV3Small</a:t>
            </a:r>
            <a:r>
              <a:rPr lang="zh-TW" altLang="en-US" sz="2400" b="1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</a:t>
            </a:r>
            <a:r>
              <a:rPr lang="en-US" altLang="zh-TW" sz="2400" b="1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vs.</a:t>
            </a:r>
            <a:r>
              <a:rPr lang="zh-TW" altLang="en-US" sz="2400" b="1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400" b="1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EfficientNetB0</a:t>
            </a:r>
          </a:p>
        </p:txBody>
      </p:sp>
      <p:sp>
        <p:nvSpPr>
          <p:cNvPr id="3" name="TextBox 18">
            <a:extLst>
              <a:ext uri="{FF2B5EF4-FFF2-40B4-BE49-F238E27FC236}">
                <a16:creationId xmlns:a16="http://schemas.microsoft.com/office/drawing/2014/main" id="{29227B8A-2C3B-DFE6-1FEC-B7B6EB4B0EB1}"/>
              </a:ext>
            </a:extLst>
          </p:cNvPr>
          <p:cNvSpPr txBox="1"/>
          <p:nvPr/>
        </p:nvSpPr>
        <p:spPr>
          <a:xfrm>
            <a:off x="633563" y="572676"/>
            <a:ext cx="6085490" cy="5195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300"/>
              </a:lnSpc>
            </a:pPr>
            <a:r>
              <a:rPr lang="zh-TW" altLang="en-US" sz="3600" b="1">
                <a:latin typeface="Arial" panose="020B0604020202020204" pitchFamily="34" charset="0"/>
                <a:ea typeface="Microsoft JhengHei UI" panose="020B0604030504040204" pitchFamily="34" charset="-120"/>
                <a:cs typeface="Arial" panose="020B0604020202020204" pitchFamily="34" charset="0"/>
              </a:rPr>
              <a:t>年齡</a:t>
            </a:r>
            <a:r>
              <a:rPr lang="en-US" altLang="zh-TW" sz="3600" b="1">
                <a:latin typeface="Arial" panose="020B0604020202020204" pitchFamily="34" charset="0"/>
                <a:ea typeface="Microsoft JhengHei UI" panose="020B0604030504040204" pitchFamily="34" charset="-120"/>
                <a:cs typeface="Arial" panose="020B0604020202020204" pitchFamily="34" charset="0"/>
              </a:rPr>
              <a:t>/</a:t>
            </a:r>
            <a:r>
              <a:rPr lang="zh-TW" altLang="en-US" sz="3600" b="1">
                <a:latin typeface="Arial" panose="020B0604020202020204" pitchFamily="34" charset="0"/>
                <a:ea typeface="Microsoft JhengHei UI" panose="020B0604030504040204" pitchFamily="34" charset="-120"/>
                <a:cs typeface="Arial" panose="020B0604020202020204" pitchFamily="34" charset="0"/>
              </a:rPr>
              <a:t>性別預測</a:t>
            </a:r>
            <a:r>
              <a:rPr lang="en-US" altLang="zh-TW" sz="3600" b="1">
                <a:latin typeface="Arial" panose="020B0604020202020204" pitchFamily="34" charset="0"/>
                <a:ea typeface="Microsoft JhengHei UI" panose="020B0604030504040204" pitchFamily="34" charset="-120"/>
                <a:cs typeface="Arial" panose="020B0604020202020204" pitchFamily="34" charset="0"/>
              </a:rPr>
              <a:t>–</a:t>
            </a:r>
            <a:r>
              <a:rPr lang="zh-TW" altLang="en-US" sz="3600" b="1">
                <a:latin typeface="Arial" panose="020B0604020202020204" pitchFamily="34" charset="0"/>
                <a:ea typeface="Microsoft JhengHei UI" panose="020B0604030504040204" pitchFamily="34" charset="-120"/>
                <a:cs typeface="Arial" panose="020B0604020202020204" pitchFamily="34" charset="0"/>
              </a:rPr>
              <a:t>模型框架選定 </a:t>
            </a:r>
            <a:endParaRPr lang="en-US" sz="3600" b="1">
              <a:latin typeface="Arial" panose="020B0604020202020204" pitchFamily="34" charset="0"/>
              <a:ea typeface="Microsoft JhengHei UI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03195CF-2AE0-4BF3-D935-F24ABB5C79FF}"/>
              </a:ext>
            </a:extLst>
          </p:cNvPr>
          <p:cNvSpPr/>
          <p:nvPr/>
        </p:nvSpPr>
        <p:spPr>
          <a:xfrm>
            <a:off x="2919672" y="2234090"/>
            <a:ext cx="217010" cy="217010"/>
          </a:xfrm>
          <a:prstGeom prst="rect">
            <a:avLst/>
          </a:prstGeom>
          <a:solidFill>
            <a:srgbClr val="BF708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FF06383-22AD-BF75-BE26-3F9AB32D2DDB}"/>
              </a:ext>
            </a:extLst>
          </p:cNvPr>
          <p:cNvSpPr/>
          <p:nvPr/>
        </p:nvSpPr>
        <p:spPr>
          <a:xfrm>
            <a:off x="5594693" y="2234090"/>
            <a:ext cx="217010" cy="217010"/>
          </a:xfrm>
          <a:prstGeom prst="rect">
            <a:avLst/>
          </a:prstGeom>
          <a:solidFill>
            <a:srgbClr val="99DDB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9F1D0FA4-D454-83AA-029F-9FB29BA1CA20}"/>
              </a:ext>
            </a:extLst>
          </p:cNvPr>
          <p:cNvSpPr txBox="1"/>
          <p:nvPr/>
        </p:nvSpPr>
        <p:spPr>
          <a:xfrm>
            <a:off x="3116082" y="2231906"/>
            <a:ext cx="23763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TW" sz="1200" b="1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MobileNetV3Small</a:t>
            </a:r>
            <a:r>
              <a:rPr lang="zh-TW" altLang="en-US" sz="1200" b="1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200" b="1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EPOCH 30</a:t>
            </a:r>
            <a:endParaRPr lang="zh-TW" altLang="en-US" sz="120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6C20F3CF-3F5E-B097-F5AE-ABB52EE94D60}"/>
              </a:ext>
            </a:extLst>
          </p:cNvPr>
          <p:cNvSpPr txBox="1"/>
          <p:nvPr/>
        </p:nvSpPr>
        <p:spPr>
          <a:xfrm>
            <a:off x="5913972" y="2204095"/>
            <a:ext cx="23763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200" b="1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EfficientNetB0</a:t>
            </a:r>
            <a:r>
              <a:rPr lang="zh-TW" altLang="en-US" sz="1200" b="1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200" b="1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EPOCH 30</a:t>
            </a:r>
            <a:endParaRPr lang="zh-TW" altLang="en-US" sz="120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801" y="3001746"/>
            <a:ext cx="6801014" cy="3161073"/>
          </a:xfrm>
          <a:prstGeom prst="rect">
            <a:avLst/>
          </a:prstGeom>
        </p:spPr>
      </p:pic>
      <p:grpSp>
        <p:nvGrpSpPr>
          <p:cNvPr id="23" name="群組 22">
            <a:extLst>
              <a:ext uri="{FF2B5EF4-FFF2-40B4-BE49-F238E27FC236}">
                <a16:creationId xmlns:a16="http://schemas.microsoft.com/office/drawing/2014/main" id="{6889E289-AA50-2BE6-2D70-A01EDEA854D1}"/>
              </a:ext>
            </a:extLst>
          </p:cNvPr>
          <p:cNvGrpSpPr/>
          <p:nvPr/>
        </p:nvGrpSpPr>
        <p:grpSpPr>
          <a:xfrm>
            <a:off x="0" y="6418758"/>
            <a:ext cx="12171989" cy="446745"/>
            <a:chOff x="6081" y="6423446"/>
            <a:chExt cx="12171989" cy="446745"/>
          </a:xfrm>
        </p:grpSpPr>
        <p:sp>
          <p:nvSpPr>
            <p:cNvPr id="24" name="五邊形 23">
              <a:extLst>
                <a:ext uri="{FF2B5EF4-FFF2-40B4-BE49-F238E27FC236}">
                  <a16:creationId xmlns:a16="http://schemas.microsoft.com/office/drawing/2014/main" id="{D92A25FD-5266-4AEC-27A2-D8BA444D6C3B}"/>
                </a:ext>
              </a:extLst>
            </p:cNvPr>
            <p:cNvSpPr/>
            <p:nvPr/>
          </p:nvSpPr>
          <p:spPr>
            <a:xfrm>
              <a:off x="6081" y="6423448"/>
              <a:ext cx="1836000" cy="434551"/>
            </a:xfrm>
            <a:prstGeom prst="homePlate">
              <a:avLst/>
            </a:prstGeom>
            <a:solidFill>
              <a:srgbClr val="EEEB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25" name="＞形箭號 24">
              <a:extLst>
                <a:ext uri="{FF2B5EF4-FFF2-40B4-BE49-F238E27FC236}">
                  <a16:creationId xmlns:a16="http://schemas.microsoft.com/office/drawing/2014/main" id="{23FD014F-36FE-8EA2-2063-3E02BF06C6CD}"/>
                </a:ext>
              </a:extLst>
            </p:cNvPr>
            <p:cNvSpPr/>
            <p:nvPr/>
          </p:nvSpPr>
          <p:spPr>
            <a:xfrm>
              <a:off x="1738909" y="6423447"/>
              <a:ext cx="1836000" cy="434552"/>
            </a:xfrm>
            <a:prstGeom prst="chevron">
              <a:avLst/>
            </a:prstGeom>
            <a:solidFill>
              <a:srgbClr val="EEEB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TW" b="1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Montserrat Light" charset="0"/>
              </a:endParaRPr>
            </a:p>
          </p:txBody>
        </p:sp>
        <p:sp>
          <p:nvSpPr>
            <p:cNvPr id="26" name="＞形箭號 25">
              <a:extLst>
                <a:ext uri="{FF2B5EF4-FFF2-40B4-BE49-F238E27FC236}">
                  <a16:creationId xmlns:a16="http://schemas.microsoft.com/office/drawing/2014/main" id="{B9A814DA-4E8E-3791-C8DE-29BF8F149A90}"/>
                </a:ext>
              </a:extLst>
            </p:cNvPr>
            <p:cNvSpPr/>
            <p:nvPr/>
          </p:nvSpPr>
          <p:spPr>
            <a:xfrm>
              <a:off x="3460015" y="6435638"/>
              <a:ext cx="1836000" cy="434552"/>
            </a:xfrm>
            <a:prstGeom prst="chevron">
              <a:avLst/>
            </a:prstGeom>
            <a:solidFill>
              <a:srgbClr val="EEEB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TW" b="1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Montserrat Light" charset="0"/>
              </a:endParaRPr>
            </a:p>
          </p:txBody>
        </p:sp>
        <p:sp>
          <p:nvSpPr>
            <p:cNvPr id="27" name="＞形箭號 26">
              <a:extLst>
                <a:ext uri="{FF2B5EF4-FFF2-40B4-BE49-F238E27FC236}">
                  <a16:creationId xmlns:a16="http://schemas.microsoft.com/office/drawing/2014/main" id="{F3CB9B6B-37ED-851A-7B59-E3CEF63F485A}"/>
                </a:ext>
              </a:extLst>
            </p:cNvPr>
            <p:cNvSpPr/>
            <p:nvPr/>
          </p:nvSpPr>
          <p:spPr>
            <a:xfrm>
              <a:off x="5194136" y="6435639"/>
              <a:ext cx="1836000" cy="434552"/>
            </a:xfrm>
            <a:prstGeom prst="chevron">
              <a:avLst/>
            </a:prstGeom>
            <a:solidFill>
              <a:srgbClr val="EEEB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TW" b="1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Montserrat Light" charset="0"/>
              </a:endParaRPr>
            </a:p>
          </p:txBody>
        </p:sp>
        <p:sp>
          <p:nvSpPr>
            <p:cNvPr id="28" name="＞形箭號 27">
              <a:extLst>
                <a:ext uri="{FF2B5EF4-FFF2-40B4-BE49-F238E27FC236}">
                  <a16:creationId xmlns:a16="http://schemas.microsoft.com/office/drawing/2014/main" id="{773B6310-729F-2209-4B7E-725658C17EAA}"/>
                </a:ext>
              </a:extLst>
            </p:cNvPr>
            <p:cNvSpPr/>
            <p:nvPr/>
          </p:nvSpPr>
          <p:spPr>
            <a:xfrm>
              <a:off x="6914178" y="6423446"/>
              <a:ext cx="1836000" cy="434552"/>
            </a:xfrm>
            <a:prstGeom prst="chevron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b="1">
                  <a:solidFill>
                    <a:schemeClr val="tx1"/>
                  </a:solidFill>
                  <a:latin typeface="Microsoft JhengHei UI" panose="020B0604030504040204" pitchFamily="34" charset="-120"/>
                  <a:ea typeface="Microsoft JhengHei UI" panose="020B0604030504040204" pitchFamily="34" charset="-120"/>
                  <a:cs typeface="Montserrat Light" charset="0"/>
                </a:rPr>
                <a:t>模型建置</a:t>
              </a:r>
              <a:endParaRPr lang="en-US" altLang="zh-TW" b="1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Montserrat Light" charset="0"/>
              </a:endParaRPr>
            </a:p>
          </p:txBody>
        </p:sp>
        <p:sp>
          <p:nvSpPr>
            <p:cNvPr id="29" name="＞形箭號 28">
              <a:extLst>
                <a:ext uri="{FF2B5EF4-FFF2-40B4-BE49-F238E27FC236}">
                  <a16:creationId xmlns:a16="http://schemas.microsoft.com/office/drawing/2014/main" id="{9CA0576C-D5BB-2DDA-2947-423BF4B7F8DE}"/>
                </a:ext>
              </a:extLst>
            </p:cNvPr>
            <p:cNvSpPr/>
            <p:nvPr/>
          </p:nvSpPr>
          <p:spPr>
            <a:xfrm>
              <a:off x="8622028" y="6435637"/>
              <a:ext cx="1836000" cy="434552"/>
            </a:xfrm>
            <a:prstGeom prst="chevron">
              <a:avLst/>
            </a:prstGeom>
            <a:solidFill>
              <a:srgbClr val="EEEB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30" name="＞形箭號 29">
              <a:extLst>
                <a:ext uri="{FF2B5EF4-FFF2-40B4-BE49-F238E27FC236}">
                  <a16:creationId xmlns:a16="http://schemas.microsoft.com/office/drawing/2014/main" id="{0CDE143E-8F37-0479-9E4A-98EB9FD1FE10}"/>
                </a:ext>
              </a:extLst>
            </p:cNvPr>
            <p:cNvSpPr/>
            <p:nvPr/>
          </p:nvSpPr>
          <p:spPr>
            <a:xfrm>
              <a:off x="10342070" y="6435637"/>
              <a:ext cx="1836000" cy="434552"/>
            </a:xfrm>
            <a:prstGeom prst="chevron">
              <a:avLst/>
            </a:prstGeom>
            <a:solidFill>
              <a:srgbClr val="EEEB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0" name="直線圖說文字 2 9">
            <a:extLst>
              <a:ext uri="{FF2B5EF4-FFF2-40B4-BE49-F238E27FC236}">
                <a16:creationId xmlns:a16="http://schemas.microsoft.com/office/drawing/2014/main" id="{87ACCCAF-484E-58BF-1333-0A113628CDB4}"/>
              </a:ext>
            </a:extLst>
          </p:cNvPr>
          <p:cNvSpPr/>
          <p:nvPr/>
        </p:nvSpPr>
        <p:spPr>
          <a:xfrm>
            <a:off x="8392584" y="2231906"/>
            <a:ext cx="3451538" cy="1827279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80162"/>
              <a:gd name="adj6" fmla="val -78757"/>
            </a:avLst>
          </a:prstGeom>
          <a:solidFill>
            <a:srgbClr val="BF7080"/>
          </a:solidFill>
          <a:ln w="19050">
            <a:solidFill>
              <a:srgbClr val="BF708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 anchorCtr="0"/>
          <a:lstStyle/>
          <a:p>
            <a:pPr algn="ctr"/>
            <a:r>
              <a:rPr lang="en" altLang="zh-TW" sz="1600" b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MobileNetV3Small</a:t>
            </a:r>
            <a:endParaRPr kumimoji="1" lang="zh-TW" altLang="en-US">
              <a:solidFill>
                <a:schemeClr val="bg1"/>
              </a:solidFill>
            </a:endParaRPr>
          </a:p>
        </p:txBody>
      </p:sp>
      <p:sp>
        <p:nvSpPr>
          <p:cNvPr id="14" name="直線圖說文字 2 13">
            <a:extLst>
              <a:ext uri="{FF2B5EF4-FFF2-40B4-BE49-F238E27FC236}">
                <a16:creationId xmlns:a16="http://schemas.microsoft.com/office/drawing/2014/main" id="{6B7CBA52-361E-878D-B085-A81D459033D7}"/>
              </a:ext>
            </a:extLst>
          </p:cNvPr>
          <p:cNvSpPr/>
          <p:nvPr/>
        </p:nvSpPr>
        <p:spPr>
          <a:xfrm>
            <a:off x="8392584" y="4335540"/>
            <a:ext cx="3451538" cy="1827279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64573"/>
              <a:gd name="adj6" fmla="val -72787"/>
            </a:avLst>
          </a:prstGeom>
          <a:solidFill>
            <a:srgbClr val="99DDB4"/>
          </a:solidFill>
          <a:ln w="19050">
            <a:solidFill>
              <a:srgbClr val="99DDB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 anchorCtr="0"/>
          <a:lstStyle/>
          <a:p>
            <a:pPr algn="ctr"/>
            <a:r>
              <a:rPr lang="en-US" altLang="zh-TW" sz="1600" b="1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EfficientNetB0</a:t>
            </a:r>
            <a:endParaRPr kumimoji="1" lang="zh-TW" altLang="en-US" sz="160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223" r="41680"/>
          <a:stretch/>
        </p:blipFill>
        <p:spPr>
          <a:xfrm>
            <a:off x="8447163" y="2797629"/>
            <a:ext cx="3342380" cy="1165608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7" t="77249" r="47628"/>
          <a:stretch/>
        </p:blipFill>
        <p:spPr>
          <a:xfrm>
            <a:off x="8447163" y="4971889"/>
            <a:ext cx="3342380" cy="1080567"/>
          </a:xfrm>
          <a:prstGeom prst="rect">
            <a:avLst/>
          </a:prstGeom>
        </p:spPr>
      </p:pic>
      <p:pic>
        <p:nvPicPr>
          <p:cNvPr id="21" name="圖片版面配置區 3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423" t="-5971" r="-5996" b="7297"/>
          <a:stretch/>
        </p:blipFill>
        <p:spPr>
          <a:xfrm>
            <a:off x="10160961" y="100668"/>
            <a:ext cx="965135" cy="965135"/>
          </a:xfrm>
          <a:custGeom>
            <a:avLst/>
            <a:gdLst>
              <a:gd name="connsiteX0" fmla="*/ 927100 w 1854200"/>
              <a:gd name="connsiteY0" fmla="*/ 0 h 1854198"/>
              <a:gd name="connsiteX1" fmla="*/ 1854200 w 1854200"/>
              <a:gd name="connsiteY1" fmla="*/ 927099 h 1854198"/>
              <a:gd name="connsiteX2" fmla="*/ 927100 w 1854200"/>
              <a:gd name="connsiteY2" fmla="*/ 1854198 h 1854198"/>
              <a:gd name="connsiteX3" fmla="*/ 0 w 1854200"/>
              <a:gd name="connsiteY3" fmla="*/ 927099 h 1854198"/>
              <a:gd name="connsiteX4" fmla="*/ 927100 w 1854200"/>
              <a:gd name="connsiteY4" fmla="*/ 0 h 1854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54200" h="1854198">
                <a:moveTo>
                  <a:pt x="927100" y="0"/>
                </a:moveTo>
                <a:cubicBezTo>
                  <a:pt x="1439123" y="0"/>
                  <a:pt x="1854200" y="415076"/>
                  <a:pt x="1854200" y="927099"/>
                </a:cubicBezTo>
                <a:cubicBezTo>
                  <a:pt x="1854200" y="1439122"/>
                  <a:pt x="1439123" y="1854198"/>
                  <a:pt x="927100" y="1854198"/>
                </a:cubicBezTo>
                <a:cubicBezTo>
                  <a:pt x="415077" y="1854198"/>
                  <a:pt x="0" y="1439122"/>
                  <a:pt x="0" y="927099"/>
                </a:cubicBezTo>
                <a:cubicBezTo>
                  <a:pt x="0" y="415076"/>
                  <a:pt x="415077" y="0"/>
                  <a:pt x="927100" y="0"/>
                </a:cubicBezTo>
                <a:close/>
              </a:path>
            </a:pathLst>
          </a:custGeom>
        </p:spPr>
      </p:pic>
      <p:sp>
        <p:nvSpPr>
          <p:cNvPr id="22" name="文字方塊 21"/>
          <p:cNvSpPr txBox="1"/>
          <p:nvPr/>
        </p:nvSpPr>
        <p:spPr>
          <a:xfrm>
            <a:off x="10410131" y="804193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100" b="1">
                <a:solidFill>
                  <a:schemeClr val="bg1"/>
                </a:solidFill>
                <a:effectLst>
                  <a:outerShdw blurRad="647700" dist="38100" dir="2700000" algn="tl" rotWithShape="0">
                    <a:prstClr val="black">
                      <a:alpha val="91000"/>
                    </a:prst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劉晏</a:t>
            </a:r>
          </a:p>
        </p:txBody>
      </p:sp>
    </p:spTree>
    <p:extLst>
      <p:ext uri="{BB962C8B-B14F-4D97-AF65-F5344CB8AC3E}">
        <p14:creationId xmlns:p14="http://schemas.microsoft.com/office/powerpoint/2010/main" val="3245726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B31EF5C4-CF9C-0999-5A75-C101858D5146}"/>
              </a:ext>
            </a:extLst>
          </p:cNvPr>
          <p:cNvPicPr>
            <a:picLocks noGrp="1" noChangeAspect="1" noChangeArrowheads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97" b="20008"/>
          <a:stretch/>
        </p:blipFill>
        <p:spPr bwMode="auto">
          <a:xfrm>
            <a:off x="5978769" y="0"/>
            <a:ext cx="6213230" cy="6409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群組 7">
            <a:extLst>
              <a:ext uri="{FF2B5EF4-FFF2-40B4-BE49-F238E27FC236}">
                <a16:creationId xmlns:a16="http://schemas.microsoft.com/office/drawing/2014/main" id="{6D306D1D-0831-FDEB-13C2-C835ECC017FB}"/>
              </a:ext>
            </a:extLst>
          </p:cNvPr>
          <p:cNvGrpSpPr/>
          <p:nvPr/>
        </p:nvGrpSpPr>
        <p:grpSpPr>
          <a:xfrm>
            <a:off x="6081" y="6423446"/>
            <a:ext cx="12171989" cy="446745"/>
            <a:chOff x="6081" y="6423446"/>
            <a:chExt cx="12171989" cy="446745"/>
          </a:xfrm>
        </p:grpSpPr>
        <p:sp>
          <p:nvSpPr>
            <p:cNvPr id="10" name="五邊形 9">
              <a:extLst>
                <a:ext uri="{FF2B5EF4-FFF2-40B4-BE49-F238E27FC236}">
                  <a16:creationId xmlns:a16="http://schemas.microsoft.com/office/drawing/2014/main" id="{4049DC7B-8612-56FE-5485-154F0F5A58C4}"/>
                </a:ext>
              </a:extLst>
            </p:cNvPr>
            <p:cNvSpPr/>
            <p:nvPr/>
          </p:nvSpPr>
          <p:spPr>
            <a:xfrm>
              <a:off x="6081" y="6423448"/>
              <a:ext cx="1836000" cy="434551"/>
            </a:xfrm>
            <a:prstGeom prst="homePlat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b="1">
                  <a:solidFill>
                    <a:schemeClr val="tx1"/>
                  </a:solidFill>
                  <a:latin typeface="Microsoft JhengHei UI" panose="020B0604030504040204" pitchFamily="34" charset="-120"/>
                  <a:ea typeface="Microsoft JhengHei UI" panose="020B0604030504040204" pitchFamily="34" charset="-120"/>
                  <a:cs typeface="Montserrat Light" charset="0"/>
                </a:rPr>
                <a:t>專題介紹</a:t>
              </a:r>
              <a:endParaRPr lang="en-US" altLang="zh-TW" b="1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Montserrat Light" charset="0"/>
              </a:endParaRPr>
            </a:p>
          </p:txBody>
        </p:sp>
        <p:sp>
          <p:nvSpPr>
            <p:cNvPr id="11" name="＞形箭號 10">
              <a:extLst>
                <a:ext uri="{FF2B5EF4-FFF2-40B4-BE49-F238E27FC236}">
                  <a16:creationId xmlns:a16="http://schemas.microsoft.com/office/drawing/2014/main" id="{32D0B1C8-90FA-7F9E-0897-1A618B45EA6E}"/>
                </a:ext>
              </a:extLst>
            </p:cNvPr>
            <p:cNvSpPr/>
            <p:nvPr/>
          </p:nvSpPr>
          <p:spPr>
            <a:xfrm>
              <a:off x="1738909" y="6423447"/>
              <a:ext cx="1836000" cy="434552"/>
            </a:xfrm>
            <a:prstGeom prst="chevron">
              <a:avLst/>
            </a:prstGeom>
            <a:solidFill>
              <a:srgbClr val="EEEB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8" name="＞形箭號 17">
              <a:extLst>
                <a:ext uri="{FF2B5EF4-FFF2-40B4-BE49-F238E27FC236}">
                  <a16:creationId xmlns:a16="http://schemas.microsoft.com/office/drawing/2014/main" id="{9BAE6C87-4F98-4A56-A636-3A0888794922}"/>
                </a:ext>
              </a:extLst>
            </p:cNvPr>
            <p:cNvSpPr/>
            <p:nvPr/>
          </p:nvSpPr>
          <p:spPr>
            <a:xfrm>
              <a:off x="3460015" y="6435638"/>
              <a:ext cx="1836000" cy="434552"/>
            </a:xfrm>
            <a:prstGeom prst="chevron">
              <a:avLst/>
            </a:prstGeom>
            <a:solidFill>
              <a:srgbClr val="EEEB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20" name="＞形箭號 19">
              <a:extLst>
                <a:ext uri="{FF2B5EF4-FFF2-40B4-BE49-F238E27FC236}">
                  <a16:creationId xmlns:a16="http://schemas.microsoft.com/office/drawing/2014/main" id="{063E534F-A7BC-91C0-2752-FB1D728F4922}"/>
                </a:ext>
              </a:extLst>
            </p:cNvPr>
            <p:cNvSpPr/>
            <p:nvPr/>
          </p:nvSpPr>
          <p:spPr>
            <a:xfrm>
              <a:off x="5194136" y="6435639"/>
              <a:ext cx="1836000" cy="434552"/>
            </a:xfrm>
            <a:prstGeom prst="chevron">
              <a:avLst/>
            </a:prstGeom>
            <a:solidFill>
              <a:srgbClr val="EEEB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21" name="＞形箭號 20">
              <a:extLst>
                <a:ext uri="{FF2B5EF4-FFF2-40B4-BE49-F238E27FC236}">
                  <a16:creationId xmlns:a16="http://schemas.microsoft.com/office/drawing/2014/main" id="{B2A84D7D-2025-A419-0D89-D053594858EA}"/>
                </a:ext>
              </a:extLst>
            </p:cNvPr>
            <p:cNvSpPr/>
            <p:nvPr/>
          </p:nvSpPr>
          <p:spPr>
            <a:xfrm>
              <a:off x="6914178" y="6423446"/>
              <a:ext cx="1836000" cy="434552"/>
            </a:xfrm>
            <a:prstGeom prst="chevron">
              <a:avLst/>
            </a:prstGeom>
            <a:solidFill>
              <a:srgbClr val="EEEB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22" name="＞形箭號 21">
              <a:extLst>
                <a:ext uri="{FF2B5EF4-FFF2-40B4-BE49-F238E27FC236}">
                  <a16:creationId xmlns:a16="http://schemas.microsoft.com/office/drawing/2014/main" id="{D88C1CD6-3067-D586-10F1-43CECCC746D7}"/>
                </a:ext>
              </a:extLst>
            </p:cNvPr>
            <p:cNvSpPr/>
            <p:nvPr/>
          </p:nvSpPr>
          <p:spPr>
            <a:xfrm>
              <a:off x="8622028" y="6435637"/>
              <a:ext cx="1836000" cy="434552"/>
            </a:xfrm>
            <a:prstGeom prst="chevron">
              <a:avLst/>
            </a:prstGeom>
            <a:solidFill>
              <a:srgbClr val="EEEB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23" name="＞形箭號 22">
              <a:extLst>
                <a:ext uri="{FF2B5EF4-FFF2-40B4-BE49-F238E27FC236}">
                  <a16:creationId xmlns:a16="http://schemas.microsoft.com/office/drawing/2014/main" id="{2C34803A-CEFA-A01C-6073-C4E18C0927DC}"/>
                </a:ext>
              </a:extLst>
            </p:cNvPr>
            <p:cNvSpPr/>
            <p:nvPr/>
          </p:nvSpPr>
          <p:spPr>
            <a:xfrm>
              <a:off x="10342070" y="6435637"/>
              <a:ext cx="1836000" cy="434552"/>
            </a:xfrm>
            <a:prstGeom prst="chevron">
              <a:avLst/>
            </a:prstGeom>
            <a:solidFill>
              <a:srgbClr val="EEEB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2" name="Subtitle 2">
            <a:extLst>
              <a:ext uri="{FF2B5EF4-FFF2-40B4-BE49-F238E27FC236}">
                <a16:creationId xmlns:a16="http://schemas.microsoft.com/office/drawing/2014/main" id="{70093E21-15EC-29B3-305F-6A6A55B81AEE}"/>
              </a:ext>
            </a:extLst>
          </p:cNvPr>
          <p:cNvSpPr txBox="1">
            <a:spLocks/>
          </p:cNvSpPr>
          <p:nvPr/>
        </p:nvSpPr>
        <p:spPr>
          <a:xfrm>
            <a:off x="496894" y="888934"/>
            <a:ext cx="4989506" cy="46320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zh-TW" altLang="en-US" sz="4000">
                <a:latin typeface="Arial" panose="020B0604020202020204" pitchFamily="34" charset="0"/>
                <a:ea typeface="Microsoft JhengHei UI" panose="020B0604030504040204" pitchFamily="34" charset="-120"/>
                <a:cs typeface="Arial" panose="020B0604020202020204" pitchFamily="34" charset="0"/>
              </a:rPr>
              <a:t>微表情：</a:t>
            </a:r>
            <a:endParaRPr lang="en-US" altLang="zh-TW" sz="2800">
              <a:latin typeface="Arial" panose="020B0604020202020204" pitchFamily="34" charset="0"/>
              <a:ea typeface="Microsoft JhengHei UI" panose="020B0604030504040204" pitchFamily="34" charset="-120"/>
              <a:cs typeface="Arial" panose="020B0604020202020204" pitchFamily="34" charset="0"/>
            </a:endParaRPr>
          </a:p>
          <a:p>
            <a:pPr algn="r">
              <a:lnSpc>
                <a:spcPct val="150000"/>
              </a:lnSpc>
            </a:pPr>
            <a:endParaRPr lang="en-US" altLang="zh-TW" sz="1800">
              <a:latin typeface="Arial" panose="020B0604020202020204" pitchFamily="34" charset="0"/>
              <a:ea typeface="Microsoft JhengHei UI" panose="020B0604030504040204" pitchFamily="34" charset="-120"/>
              <a:cs typeface="Arial" panose="020B0604020202020204" pitchFamily="34" charset="0"/>
            </a:endParaRPr>
          </a:p>
          <a:p>
            <a:pPr algn="r">
              <a:lnSpc>
                <a:spcPct val="150000"/>
              </a:lnSpc>
            </a:pPr>
            <a:r>
              <a:rPr lang="zh-TW" altLang="en-US" sz="2000">
                <a:latin typeface="Arial" panose="020B0604020202020204" pitchFamily="34" charset="0"/>
                <a:ea typeface="Microsoft JhengHei UI" panose="020B0604030504040204" pitchFamily="34" charset="-120"/>
                <a:cs typeface="Arial" panose="020B0604020202020204" pitchFamily="34" charset="0"/>
              </a:rPr>
              <a:t>微表情是一種人類在試圖隱藏某種情感時無意識做出的、短暫的面部表情。他們對應著七種世界通用的情感：厭惡、憤怒、恐懼、悲傷、快樂、驚訝和輕蔑</a:t>
            </a:r>
            <a:endParaRPr lang="en-US" altLang="zh-TW" sz="2000">
              <a:latin typeface="Arial" panose="020B0604020202020204" pitchFamily="34" charset="0"/>
              <a:ea typeface="Microsoft JhengHei UI" panose="020B0604030504040204" pitchFamily="34" charset="-120"/>
              <a:cs typeface="Arial" panose="020B0604020202020204" pitchFamily="34" charset="0"/>
            </a:endParaRPr>
          </a:p>
          <a:p>
            <a:pPr algn="r">
              <a:lnSpc>
                <a:spcPct val="150000"/>
              </a:lnSpc>
            </a:pPr>
            <a:endParaRPr lang="en" altLang="zh-TW" sz="1100" b="0" i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algn="r">
              <a:lnSpc>
                <a:spcPct val="150000"/>
              </a:lnSpc>
            </a:pPr>
            <a:r>
              <a:rPr lang="en" altLang="zh-TW" sz="1100" b="0" i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P. Ekman, </a:t>
            </a:r>
            <a:r>
              <a:rPr lang="zh-TW" altLang="en" sz="1100" b="0" i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「</a:t>
            </a:r>
            <a:r>
              <a:rPr lang="en" altLang="zh-TW" sz="1100" b="0" i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Facial Expressions of Emotion: an Old Controversy and New Findings</a:t>
            </a:r>
            <a:r>
              <a:rPr lang="zh-TW" altLang="en" sz="1100" b="0" i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」</a:t>
            </a:r>
            <a:r>
              <a:rPr lang="en" altLang="zh-TW" sz="1100" b="0" i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Philosophical Transactions of the Royal Society, London, B335:63--69, 1992</a:t>
            </a:r>
            <a:endParaRPr lang="en-US" altLang="zh-TW" sz="1100">
              <a:latin typeface="Arial" panose="020B0604020202020204" pitchFamily="34" charset="0"/>
              <a:ea typeface="Microsoft JhengHei UI" panose="020B0604030504040204" pitchFamily="34" charset="-120"/>
              <a:cs typeface="Arial" panose="020B0604020202020204" pitchFamily="34" charset="0"/>
            </a:endParaRPr>
          </a:p>
          <a:p>
            <a:pPr algn="l">
              <a:lnSpc>
                <a:spcPct val="100000"/>
              </a:lnSpc>
            </a:pPr>
            <a:endParaRPr lang="en-US" sz="3600" i="1" spc="300">
              <a:latin typeface="Arial" panose="020B0604020202020204" pitchFamily="34" charset="0"/>
              <a:ea typeface="Microsoft JhengHei UI" panose="020B0604030504040204" pitchFamily="34" charset="-12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275680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747282" y="1444315"/>
            <a:ext cx="5751896" cy="5784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" altLang="zh-TW" sz="2400" b="1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MobileNetV3Small</a:t>
            </a:r>
            <a:r>
              <a:rPr lang="zh-TW" altLang="en-US" sz="2400" b="1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</a:t>
            </a:r>
            <a:r>
              <a:rPr lang="en-US" altLang="zh-TW" sz="2400" b="1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vs.</a:t>
            </a:r>
            <a:r>
              <a:rPr lang="zh-TW" altLang="en-US" sz="2400" b="1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400" b="1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EfficientNetB0</a:t>
            </a:r>
          </a:p>
        </p:txBody>
      </p:sp>
      <p:sp>
        <p:nvSpPr>
          <p:cNvPr id="3" name="TextBox 18">
            <a:extLst>
              <a:ext uri="{FF2B5EF4-FFF2-40B4-BE49-F238E27FC236}">
                <a16:creationId xmlns:a16="http://schemas.microsoft.com/office/drawing/2014/main" id="{29227B8A-2C3B-DFE6-1FEC-B7B6EB4B0EB1}"/>
              </a:ext>
            </a:extLst>
          </p:cNvPr>
          <p:cNvSpPr txBox="1"/>
          <p:nvPr/>
        </p:nvSpPr>
        <p:spPr>
          <a:xfrm>
            <a:off x="633563" y="572676"/>
            <a:ext cx="6085490" cy="5195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300"/>
              </a:lnSpc>
            </a:pPr>
            <a:r>
              <a:rPr lang="zh-TW" altLang="en-US" sz="3600" b="1">
                <a:latin typeface="Arial" panose="020B0604020202020204" pitchFamily="34" charset="0"/>
                <a:ea typeface="Microsoft JhengHei UI" panose="020B0604030504040204" pitchFamily="34" charset="-120"/>
                <a:cs typeface="Arial" panose="020B0604020202020204" pitchFamily="34" charset="0"/>
              </a:rPr>
              <a:t>年齡</a:t>
            </a:r>
            <a:r>
              <a:rPr lang="en-US" altLang="zh-TW" sz="3600" b="1">
                <a:latin typeface="Arial" panose="020B0604020202020204" pitchFamily="34" charset="0"/>
                <a:ea typeface="Microsoft JhengHei UI" panose="020B0604030504040204" pitchFamily="34" charset="-120"/>
                <a:cs typeface="Arial" panose="020B0604020202020204" pitchFamily="34" charset="0"/>
              </a:rPr>
              <a:t>/</a:t>
            </a:r>
            <a:r>
              <a:rPr lang="zh-TW" altLang="en-US" sz="3600" b="1">
                <a:latin typeface="Arial" panose="020B0604020202020204" pitchFamily="34" charset="0"/>
                <a:ea typeface="Microsoft JhengHei UI" panose="020B0604030504040204" pitchFamily="34" charset="-120"/>
                <a:cs typeface="Arial" panose="020B0604020202020204" pitchFamily="34" charset="0"/>
              </a:rPr>
              <a:t>性別預測</a:t>
            </a:r>
            <a:r>
              <a:rPr lang="en-US" altLang="zh-TW" sz="3600" b="1">
                <a:latin typeface="Arial" panose="020B0604020202020204" pitchFamily="34" charset="0"/>
                <a:ea typeface="Microsoft JhengHei UI" panose="020B0604030504040204" pitchFamily="34" charset="-120"/>
                <a:cs typeface="Arial" panose="020B0604020202020204" pitchFamily="34" charset="0"/>
              </a:rPr>
              <a:t>–</a:t>
            </a:r>
            <a:r>
              <a:rPr lang="zh-TW" altLang="en-US" sz="3600" b="1">
                <a:latin typeface="Arial" panose="020B0604020202020204" pitchFamily="34" charset="0"/>
                <a:ea typeface="Microsoft JhengHei UI" panose="020B0604030504040204" pitchFamily="34" charset="-120"/>
                <a:cs typeface="Arial" panose="020B0604020202020204" pitchFamily="34" charset="0"/>
              </a:rPr>
              <a:t>模型框架選定 </a:t>
            </a:r>
            <a:endParaRPr lang="en-US" sz="3600" b="1">
              <a:latin typeface="Arial" panose="020B0604020202020204" pitchFamily="34" charset="0"/>
              <a:ea typeface="Microsoft JhengHei UI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03195CF-2AE0-4BF3-D935-F24ABB5C79FF}"/>
              </a:ext>
            </a:extLst>
          </p:cNvPr>
          <p:cNvSpPr/>
          <p:nvPr/>
        </p:nvSpPr>
        <p:spPr>
          <a:xfrm>
            <a:off x="2919672" y="2234090"/>
            <a:ext cx="217010" cy="217010"/>
          </a:xfrm>
          <a:prstGeom prst="rect">
            <a:avLst/>
          </a:prstGeom>
          <a:solidFill>
            <a:srgbClr val="BF708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FF06383-22AD-BF75-BE26-3F9AB32D2DDB}"/>
              </a:ext>
            </a:extLst>
          </p:cNvPr>
          <p:cNvSpPr/>
          <p:nvPr/>
        </p:nvSpPr>
        <p:spPr>
          <a:xfrm>
            <a:off x="5594693" y="2234090"/>
            <a:ext cx="217010" cy="217010"/>
          </a:xfrm>
          <a:prstGeom prst="rect">
            <a:avLst/>
          </a:prstGeom>
          <a:solidFill>
            <a:srgbClr val="99DDB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9F1D0FA4-D454-83AA-029F-9FB29BA1CA20}"/>
              </a:ext>
            </a:extLst>
          </p:cNvPr>
          <p:cNvSpPr txBox="1"/>
          <p:nvPr/>
        </p:nvSpPr>
        <p:spPr>
          <a:xfrm>
            <a:off x="3116082" y="2231906"/>
            <a:ext cx="23763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TW" sz="1200" b="1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MobileNetV3Small</a:t>
            </a:r>
            <a:r>
              <a:rPr lang="zh-TW" altLang="en-US" sz="1200" b="1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200" b="1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EPOCH 30</a:t>
            </a:r>
            <a:endParaRPr lang="zh-TW" altLang="en-US" sz="120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6C20F3CF-3F5E-B097-F5AE-ABB52EE94D60}"/>
              </a:ext>
            </a:extLst>
          </p:cNvPr>
          <p:cNvSpPr txBox="1"/>
          <p:nvPr/>
        </p:nvSpPr>
        <p:spPr>
          <a:xfrm>
            <a:off x="5913972" y="2204095"/>
            <a:ext cx="23763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200" b="1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EfficientNetB0</a:t>
            </a:r>
            <a:r>
              <a:rPr lang="zh-TW" altLang="en-US" sz="1200" b="1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200" b="1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EPOCH 30</a:t>
            </a:r>
            <a:endParaRPr lang="zh-TW" altLang="en-US" sz="120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746" y="3100459"/>
            <a:ext cx="6801014" cy="3161073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6658" y="3689203"/>
            <a:ext cx="4040439" cy="2144925"/>
          </a:xfrm>
          <a:prstGeom prst="rect">
            <a:avLst/>
          </a:prstGeom>
        </p:spPr>
      </p:pic>
      <p:grpSp>
        <p:nvGrpSpPr>
          <p:cNvPr id="23" name="群組 22">
            <a:extLst>
              <a:ext uri="{FF2B5EF4-FFF2-40B4-BE49-F238E27FC236}">
                <a16:creationId xmlns:a16="http://schemas.microsoft.com/office/drawing/2014/main" id="{6889E289-AA50-2BE6-2D70-A01EDEA854D1}"/>
              </a:ext>
            </a:extLst>
          </p:cNvPr>
          <p:cNvGrpSpPr/>
          <p:nvPr/>
        </p:nvGrpSpPr>
        <p:grpSpPr>
          <a:xfrm>
            <a:off x="0" y="6418758"/>
            <a:ext cx="12171989" cy="446745"/>
            <a:chOff x="6081" y="6423446"/>
            <a:chExt cx="12171989" cy="446745"/>
          </a:xfrm>
        </p:grpSpPr>
        <p:sp>
          <p:nvSpPr>
            <p:cNvPr id="24" name="五邊形 23">
              <a:extLst>
                <a:ext uri="{FF2B5EF4-FFF2-40B4-BE49-F238E27FC236}">
                  <a16:creationId xmlns:a16="http://schemas.microsoft.com/office/drawing/2014/main" id="{D92A25FD-5266-4AEC-27A2-D8BA444D6C3B}"/>
                </a:ext>
              </a:extLst>
            </p:cNvPr>
            <p:cNvSpPr/>
            <p:nvPr/>
          </p:nvSpPr>
          <p:spPr>
            <a:xfrm>
              <a:off x="6081" y="6423448"/>
              <a:ext cx="1836000" cy="434551"/>
            </a:xfrm>
            <a:prstGeom prst="homePlate">
              <a:avLst/>
            </a:prstGeom>
            <a:solidFill>
              <a:srgbClr val="EEEB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25" name="＞形箭號 24">
              <a:extLst>
                <a:ext uri="{FF2B5EF4-FFF2-40B4-BE49-F238E27FC236}">
                  <a16:creationId xmlns:a16="http://schemas.microsoft.com/office/drawing/2014/main" id="{23FD014F-36FE-8EA2-2063-3E02BF06C6CD}"/>
                </a:ext>
              </a:extLst>
            </p:cNvPr>
            <p:cNvSpPr/>
            <p:nvPr/>
          </p:nvSpPr>
          <p:spPr>
            <a:xfrm>
              <a:off x="1738909" y="6423447"/>
              <a:ext cx="1836000" cy="434552"/>
            </a:xfrm>
            <a:prstGeom prst="chevron">
              <a:avLst/>
            </a:prstGeom>
            <a:solidFill>
              <a:srgbClr val="EEEB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TW" b="1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Montserrat Light" charset="0"/>
              </a:endParaRPr>
            </a:p>
          </p:txBody>
        </p:sp>
        <p:sp>
          <p:nvSpPr>
            <p:cNvPr id="26" name="＞形箭號 25">
              <a:extLst>
                <a:ext uri="{FF2B5EF4-FFF2-40B4-BE49-F238E27FC236}">
                  <a16:creationId xmlns:a16="http://schemas.microsoft.com/office/drawing/2014/main" id="{B9A814DA-4E8E-3791-C8DE-29BF8F149A90}"/>
                </a:ext>
              </a:extLst>
            </p:cNvPr>
            <p:cNvSpPr/>
            <p:nvPr/>
          </p:nvSpPr>
          <p:spPr>
            <a:xfrm>
              <a:off x="3460015" y="6435638"/>
              <a:ext cx="1836000" cy="434552"/>
            </a:xfrm>
            <a:prstGeom prst="chevron">
              <a:avLst/>
            </a:prstGeom>
            <a:solidFill>
              <a:srgbClr val="EEEB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TW" b="1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Montserrat Light" charset="0"/>
              </a:endParaRPr>
            </a:p>
          </p:txBody>
        </p:sp>
        <p:sp>
          <p:nvSpPr>
            <p:cNvPr id="27" name="＞形箭號 26">
              <a:extLst>
                <a:ext uri="{FF2B5EF4-FFF2-40B4-BE49-F238E27FC236}">
                  <a16:creationId xmlns:a16="http://schemas.microsoft.com/office/drawing/2014/main" id="{F3CB9B6B-37ED-851A-7B59-E3CEF63F485A}"/>
                </a:ext>
              </a:extLst>
            </p:cNvPr>
            <p:cNvSpPr/>
            <p:nvPr/>
          </p:nvSpPr>
          <p:spPr>
            <a:xfrm>
              <a:off x="5194136" y="6435639"/>
              <a:ext cx="1836000" cy="434552"/>
            </a:xfrm>
            <a:prstGeom prst="chevron">
              <a:avLst/>
            </a:prstGeom>
            <a:solidFill>
              <a:srgbClr val="EEEB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TW" b="1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Montserrat Light" charset="0"/>
              </a:endParaRPr>
            </a:p>
          </p:txBody>
        </p:sp>
        <p:sp>
          <p:nvSpPr>
            <p:cNvPr id="28" name="＞形箭號 27">
              <a:extLst>
                <a:ext uri="{FF2B5EF4-FFF2-40B4-BE49-F238E27FC236}">
                  <a16:creationId xmlns:a16="http://schemas.microsoft.com/office/drawing/2014/main" id="{773B6310-729F-2209-4B7E-725658C17EAA}"/>
                </a:ext>
              </a:extLst>
            </p:cNvPr>
            <p:cNvSpPr/>
            <p:nvPr/>
          </p:nvSpPr>
          <p:spPr>
            <a:xfrm>
              <a:off x="6914178" y="6423446"/>
              <a:ext cx="1836000" cy="434552"/>
            </a:xfrm>
            <a:prstGeom prst="chevron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b="1">
                  <a:solidFill>
                    <a:schemeClr val="tx1"/>
                  </a:solidFill>
                  <a:latin typeface="Microsoft JhengHei UI" panose="020B0604030504040204" pitchFamily="34" charset="-120"/>
                  <a:ea typeface="Microsoft JhengHei UI" panose="020B0604030504040204" pitchFamily="34" charset="-120"/>
                  <a:cs typeface="Montserrat Light" charset="0"/>
                </a:rPr>
                <a:t>模型建置</a:t>
              </a:r>
              <a:endParaRPr lang="en-US" altLang="zh-TW" b="1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Montserrat Light" charset="0"/>
              </a:endParaRPr>
            </a:p>
          </p:txBody>
        </p:sp>
        <p:sp>
          <p:nvSpPr>
            <p:cNvPr id="29" name="＞形箭號 28">
              <a:extLst>
                <a:ext uri="{FF2B5EF4-FFF2-40B4-BE49-F238E27FC236}">
                  <a16:creationId xmlns:a16="http://schemas.microsoft.com/office/drawing/2014/main" id="{9CA0576C-D5BB-2DDA-2947-423BF4B7F8DE}"/>
                </a:ext>
              </a:extLst>
            </p:cNvPr>
            <p:cNvSpPr/>
            <p:nvPr/>
          </p:nvSpPr>
          <p:spPr>
            <a:xfrm>
              <a:off x="8622028" y="6435637"/>
              <a:ext cx="1836000" cy="434552"/>
            </a:xfrm>
            <a:prstGeom prst="chevron">
              <a:avLst/>
            </a:prstGeom>
            <a:solidFill>
              <a:srgbClr val="EEEB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30" name="＞形箭號 29">
              <a:extLst>
                <a:ext uri="{FF2B5EF4-FFF2-40B4-BE49-F238E27FC236}">
                  <a16:creationId xmlns:a16="http://schemas.microsoft.com/office/drawing/2014/main" id="{0CDE143E-8F37-0479-9E4A-98EB9FD1FE10}"/>
                </a:ext>
              </a:extLst>
            </p:cNvPr>
            <p:cNvSpPr/>
            <p:nvPr/>
          </p:nvSpPr>
          <p:spPr>
            <a:xfrm>
              <a:off x="10342070" y="6435637"/>
              <a:ext cx="1836000" cy="434552"/>
            </a:xfrm>
            <a:prstGeom prst="chevron">
              <a:avLst/>
            </a:prstGeom>
            <a:solidFill>
              <a:srgbClr val="EEEB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4" name="圓角矩形圖說文字 13">
            <a:extLst>
              <a:ext uri="{FF2B5EF4-FFF2-40B4-BE49-F238E27FC236}">
                <a16:creationId xmlns:a16="http://schemas.microsoft.com/office/drawing/2014/main" id="{A83697CD-575C-B604-FDA4-74D3E1DE8861}"/>
              </a:ext>
            </a:extLst>
          </p:cNvPr>
          <p:cNvSpPr/>
          <p:nvPr/>
        </p:nvSpPr>
        <p:spPr>
          <a:xfrm>
            <a:off x="7989688" y="5856470"/>
            <a:ext cx="3736357" cy="434553"/>
          </a:xfrm>
          <a:prstGeom prst="wedgeRoundRectCallout">
            <a:avLst>
              <a:gd name="adj1" fmla="val 46946"/>
              <a:gd name="adj2" fmla="val -186804"/>
              <a:gd name="adj3" fmla="val 16667"/>
            </a:avLst>
          </a:prstGeom>
          <a:solidFill>
            <a:srgbClr val="FFC000"/>
          </a:solidFill>
          <a:ln>
            <a:noFill/>
          </a:ln>
          <a:effectLst>
            <a:outerShdw blurRad="1016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TW" sz="140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MobileNetV3Small</a:t>
            </a:r>
            <a:r>
              <a:rPr lang="en" altLang="zh-TW" sz="1400" b="1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1400" b="1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</a:t>
            </a:r>
            <a:r>
              <a:rPr lang="en" altLang="zh-TW" sz="2000" b="1" err="1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mae</a:t>
            </a:r>
            <a:r>
              <a:rPr lang="zh-TW" altLang="en-US" sz="2000" b="1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en" altLang="zh-TW" sz="2000" b="1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2.85</a:t>
            </a:r>
            <a:endParaRPr kumimoji="1" lang="zh-TW" altLang="en-US" sz="1400" b="1"/>
          </a:p>
        </p:txBody>
      </p:sp>
      <p:sp>
        <p:nvSpPr>
          <p:cNvPr id="15" name="圓角矩形圖說文字 14">
            <a:extLst>
              <a:ext uri="{FF2B5EF4-FFF2-40B4-BE49-F238E27FC236}">
                <a16:creationId xmlns:a16="http://schemas.microsoft.com/office/drawing/2014/main" id="{ADC9A100-168E-E6C6-E1CF-7CF5448DA4C2}"/>
              </a:ext>
            </a:extLst>
          </p:cNvPr>
          <p:cNvSpPr/>
          <p:nvPr/>
        </p:nvSpPr>
        <p:spPr>
          <a:xfrm>
            <a:off x="7989687" y="3026203"/>
            <a:ext cx="3736357" cy="434553"/>
          </a:xfrm>
          <a:prstGeom prst="wedgeRoundRectCallout">
            <a:avLst>
              <a:gd name="adj1" fmla="val 46257"/>
              <a:gd name="adj2" fmla="val 183659"/>
              <a:gd name="adj3" fmla="val 16667"/>
            </a:avLst>
          </a:prstGeom>
          <a:solidFill>
            <a:srgbClr val="FFC000"/>
          </a:solidFill>
          <a:ln>
            <a:noFill/>
          </a:ln>
          <a:effectLst>
            <a:outerShdw blurRad="105117" dist="38100" dir="564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TW" sz="140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EfficientNetB0</a:t>
            </a:r>
            <a:r>
              <a:rPr lang="en" altLang="zh-TW" sz="1400" b="1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1400" b="1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</a:t>
            </a:r>
            <a:r>
              <a:rPr lang="en" altLang="zh-TW" sz="2000" b="1" err="1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mae</a:t>
            </a:r>
            <a:r>
              <a:rPr lang="zh-TW" altLang="en-US" sz="2000" b="1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en" altLang="zh-TW" sz="2000" b="1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2.88</a:t>
            </a:r>
            <a:endParaRPr kumimoji="1" lang="zh-TW" altLang="en-US" sz="1400" b="1"/>
          </a:p>
        </p:txBody>
      </p:sp>
      <p:pic>
        <p:nvPicPr>
          <p:cNvPr id="20" name="圖片版面配置區 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423" t="-5971" r="-5996" b="7297"/>
          <a:stretch/>
        </p:blipFill>
        <p:spPr>
          <a:xfrm>
            <a:off x="10160961" y="100668"/>
            <a:ext cx="965135" cy="965135"/>
          </a:xfrm>
          <a:custGeom>
            <a:avLst/>
            <a:gdLst>
              <a:gd name="connsiteX0" fmla="*/ 927100 w 1854200"/>
              <a:gd name="connsiteY0" fmla="*/ 0 h 1854198"/>
              <a:gd name="connsiteX1" fmla="*/ 1854200 w 1854200"/>
              <a:gd name="connsiteY1" fmla="*/ 927099 h 1854198"/>
              <a:gd name="connsiteX2" fmla="*/ 927100 w 1854200"/>
              <a:gd name="connsiteY2" fmla="*/ 1854198 h 1854198"/>
              <a:gd name="connsiteX3" fmla="*/ 0 w 1854200"/>
              <a:gd name="connsiteY3" fmla="*/ 927099 h 1854198"/>
              <a:gd name="connsiteX4" fmla="*/ 927100 w 1854200"/>
              <a:gd name="connsiteY4" fmla="*/ 0 h 1854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54200" h="1854198">
                <a:moveTo>
                  <a:pt x="927100" y="0"/>
                </a:moveTo>
                <a:cubicBezTo>
                  <a:pt x="1439123" y="0"/>
                  <a:pt x="1854200" y="415076"/>
                  <a:pt x="1854200" y="927099"/>
                </a:cubicBezTo>
                <a:cubicBezTo>
                  <a:pt x="1854200" y="1439122"/>
                  <a:pt x="1439123" y="1854198"/>
                  <a:pt x="927100" y="1854198"/>
                </a:cubicBezTo>
                <a:cubicBezTo>
                  <a:pt x="415077" y="1854198"/>
                  <a:pt x="0" y="1439122"/>
                  <a:pt x="0" y="927099"/>
                </a:cubicBezTo>
                <a:cubicBezTo>
                  <a:pt x="0" y="415076"/>
                  <a:pt x="415077" y="0"/>
                  <a:pt x="927100" y="0"/>
                </a:cubicBezTo>
                <a:close/>
              </a:path>
            </a:pathLst>
          </a:custGeom>
        </p:spPr>
      </p:pic>
      <p:sp>
        <p:nvSpPr>
          <p:cNvPr id="21" name="文字方塊 20"/>
          <p:cNvSpPr txBox="1"/>
          <p:nvPr/>
        </p:nvSpPr>
        <p:spPr>
          <a:xfrm>
            <a:off x="10410131" y="804193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100" b="1">
                <a:solidFill>
                  <a:schemeClr val="bg1"/>
                </a:solidFill>
                <a:effectLst>
                  <a:outerShdw blurRad="647700" dist="38100" dir="2700000" algn="tl" rotWithShape="0">
                    <a:prstClr val="black">
                      <a:alpha val="91000"/>
                    </a:prst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劉晏</a:t>
            </a:r>
          </a:p>
        </p:txBody>
      </p:sp>
    </p:spTree>
    <p:extLst>
      <p:ext uri="{BB962C8B-B14F-4D97-AF65-F5344CB8AC3E}">
        <p14:creationId xmlns:p14="http://schemas.microsoft.com/office/powerpoint/2010/main" val="2584957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747282" y="1444315"/>
            <a:ext cx="4736618" cy="5784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2400" b="1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NumPy</a:t>
            </a:r>
            <a:r>
              <a:rPr lang="zh-TW" altLang="en-US" sz="2400" b="1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數組</a:t>
            </a:r>
            <a:r>
              <a:rPr lang="en-US" altLang="zh-TW" sz="2400" b="1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vs. TensorFlow</a:t>
            </a:r>
            <a:r>
              <a:rPr lang="zh-TW" altLang="en-US" sz="2400" b="1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張量</a:t>
            </a:r>
            <a:endParaRPr lang="en-US" altLang="zh-TW" sz="2400" b="1">
              <a:solidFill>
                <a:srgbClr val="33333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930" y="2651581"/>
            <a:ext cx="7136165" cy="3641109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9689" y="2940946"/>
            <a:ext cx="3924534" cy="3047988"/>
          </a:xfrm>
          <a:prstGeom prst="rect">
            <a:avLst/>
          </a:prstGeom>
        </p:spPr>
      </p:pic>
      <p:sp>
        <p:nvSpPr>
          <p:cNvPr id="3" name="TextBox 18">
            <a:extLst>
              <a:ext uri="{FF2B5EF4-FFF2-40B4-BE49-F238E27FC236}">
                <a16:creationId xmlns:a16="http://schemas.microsoft.com/office/drawing/2014/main" id="{29227B8A-2C3B-DFE6-1FEC-B7B6EB4B0EB1}"/>
              </a:ext>
            </a:extLst>
          </p:cNvPr>
          <p:cNvSpPr txBox="1"/>
          <p:nvPr/>
        </p:nvSpPr>
        <p:spPr>
          <a:xfrm>
            <a:off x="747282" y="505192"/>
            <a:ext cx="6085490" cy="520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300"/>
              </a:lnSpc>
            </a:pPr>
            <a:r>
              <a:rPr lang="zh-TW" altLang="en-US" sz="3600" b="1">
                <a:latin typeface="Arial" panose="020B0604020202020204" pitchFamily="34" charset="0"/>
                <a:ea typeface="Microsoft JhengHei UI" panose="020B0604030504040204" pitchFamily="34" charset="-120"/>
                <a:cs typeface="Arial" panose="020B0604020202020204" pitchFamily="34" charset="0"/>
              </a:rPr>
              <a:t>年齡</a:t>
            </a:r>
            <a:r>
              <a:rPr lang="en-US" altLang="zh-TW" sz="3600" b="1">
                <a:latin typeface="Arial" panose="020B0604020202020204" pitchFamily="34" charset="0"/>
                <a:ea typeface="Microsoft JhengHei UI" panose="020B0604030504040204" pitchFamily="34" charset="-120"/>
                <a:cs typeface="Arial" panose="020B0604020202020204" pitchFamily="34" charset="0"/>
              </a:rPr>
              <a:t>/</a:t>
            </a:r>
            <a:r>
              <a:rPr lang="zh-TW" altLang="en-US" sz="3600" b="1">
                <a:latin typeface="Arial" panose="020B0604020202020204" pitchFamily="34" charset="0"/>
                <a:ea typeface="Microsoft JhengHei UI" panose="020B0604030504040204" pitchFamily="34" charset="-120"/>
                <a:cs typeface="Arial" panose="020B0604020202020204" pitchFamily="34" charset="0"/>
              </a:rPr>
              <a:t>性別預測</a:t>
            </a:r>
            <a:r>
              <a:rPr lang="en-US" altLang="zh-TW" sz="3600" b="1">
                <a:latin typeface="Arial" panose="020B0604020202020204" pitchFamily="34" charset="0"/>
                <a:ea typeface="Microsoft JhengHei UI" panose="020B0604030504040204" pitchFamily="34" charset="-120"/>
                <a:cs typeface="Arial" panose="020B0604020202020204" pitchFamily="34" charset="0"/>
              </a:rPr>
              <a:t>–</a:t>
            </a:r>
            <a:r>
              <a:rPr lang="zh-TW" altLang="en-US" sz="3600" b="1">
                <a:latin typeface="Arial" panose="020B0604020202020204" pitchFamily="34" charset="0"/>
                <a:ea typeface="Microsoft JhengHei UI" panose="020B0604030504040204" pitchFamily="34" charset="-120"/>
                <a:cs typeface="Arial" panose="020B0604020202020204" pitchFamily="34" charset="0"/>
              </a:rPr>
              <a:t>處理圖像數據</a:t>
            </a:r>
            <a:endParaRPr lang="en-US" sz="3600" b="1">
              <a:latin typeface="Arial" panose="020B0604020202020204" pitchFamily="34" charset="0"/>
              <a:ea typeface="Microsoft JhengHei UI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24EDCCCF-19B0-17B2-E549-CE3A9740753D}"/>
              </a:ext>
            </a:extLst>
          </p:cNvPr>
          <p:cNvSpPr/>
          <p:nvPr/>
        </p:nvSpPr>
        <p:spPr>
          <a:xfrm>
            <a:off x="2919672" y="2234090"/>
            <a:ext cx="217010" cy="217010"/>
          </a:xfrm>
          <a:prstGeom prst="rect">
            <a:avLst/>
          </a:prstGeom>
          <a:solidFill>
            <a:srgbClr val="FFAC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8C31E71-5685-4282-E07F-4BB26196EF57}"/>
              </a:ext>
            </a:extLst>
          </p:cNvPr>
          <p:cNvSpPr/>
          <p:nvPr/>
        </p:nvSpPr>
        <p:spPr>
          <a:xfrm>
            <a:off x="5599372" y="2234090"/>
            <a:ext cx="217010" cy="217010"/>
          </a:xfrm>
          <a:prstGeom prst="rect">
            <a:avLst/>
          </a:prstGeom>
          <a:solidFill>
            <a:srgbClr val="BF708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0A457868-F9F5-9642-D353-2672694FE91E}"/>
              </a:ext>
            </a:extLst>
          </p:cNvPr>
          <p:cNvSpPr txBox="1"/>
          <p:nvPr/>
        </p:nvSpPr>
        <p:spPr>
          <a:xfrm>
            <a:off x="3141482" y="2206506"/>
            <a:ext cx="23763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200" b="1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使用</a:t>
            </a:r>
            <a:r>
              <a:rPr lang="en-US" altLang="zh-TW" sz="1200" b="1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NumPy</a:t>
            </a:r>
            <a:r>
              <a:rPr lang="zh-TW" altLang="en-US" sz="1200" b="1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數組</a:t>
            </a:r>
            <a:endParaRPr lang="zh-TW" altLang="en-US" sz="120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EBD1677D-D1B6-D046-BE04-5F4335CE3132}"/>
              </a:ext>
            </a:extLst>
          </p:cNvPr>
          <p:cNvSpPr txBox="1"/>
          <p:nvPr/>
        </p:nvSpPr>
        <p:spPr>
          <a:xfrm>
            <a:off x="5834429" y="2204095"/>
            <a:ext cx="23763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200" b="1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使用</a:t>
            </a:r>
            <a:r>
              <a:rPr lang="en-US" altLang="zh-TW" sz="1200" b="1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TensorFlow</a:t>
            </a:r>
            <a:r>
              <a:rPr lang="zh-TW" altLang="en-US" sz="1200" b="1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張量</a:t>
            </a:r>
            <a:endParaRPr lang="zh-TW" altLang="en-US" sz="1200"/>
          </a:p>
        </p:txBody>
      </p:sp>
      <p:grpSp>
        <p:nvGrpSpPr>
          <p:cNvPr id="23" name="群組 22">
            <a:extLst>
              <a:ext uri="{FF2B5EF4-FFF2-40B4-BE49-F238E27FC236}">
                <a16:creationId xmlns:a16="http://schemas.microsoft.com/office/drawing/2014/main" id="{6889E289-AA50-2BE6-2D70-A01EDEA854D1}"/>
              </a:ext>
            </a:extLst>
          </p:cNvPr>
          <p:cNvGrpSpPr/>
          <p:nvPr/>
        </p:nvGrpSpPr>
        <p:grpSpPr>
          <a:xfrm>
            <a:off x="0" y="6418758"/>
            <a:ext cx="12171989" cy="446745"/>
            <a:chOff x="6081" y="6423446"/>
            <a:chExt cx="12171989" cy="446745"/>
          </a:xfrm>
        </p:grpSpPr>
        <p:sp>
          <p:nvSpPr>
            <p:cNvPr id="24" name="五邊形 23">
              <a:extLst>
                <a:ext uri="{FF2B5EF4-FFF2-40B4-BE49-F238E27FC236}">
                  <a16:creationId xmlns:a16="http://schemas.microsoft.com/office/drawing/2014/main" id="{D92A25FD-5266-4AEC-27A2-D8BA444D6C3B}"/>
                </a:ext>
              </a:extLst>
            </p:cNvPr>
            <p:cNvSpPr/>
            <p:nvPr/>
          </p:nvSpPr>
          <p:spPr>
            <a:xfrm>
              <a:off x="6081" y="6423448"/>
              <a:ext cx="1836000" cy="434551"/>
            </a:xfrm>
            <a:prstGeom prst="homePlate">
              <a:avLst/>
            </a:prstGeom>
            <a:solidFill>
              <a:srgbClr val="EEEB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25" name="＞形箭號 24">
              <a:extLst>
                <a:ext uri="{FF2B5EF4-FFF2-40B4-BE49-F238E27FC236}">
                  <a16:creationId xmlns:a16="http://schemas.microsoft.com/office/drawing/2014/main" id="{23FD014F-36FE-8EA2-2063-3E02BF06C6CD}"/>
                </a:ext>
              </a:extLst>
            </p:cNvPr>
            <p:cNvSpPr/>
            <p:nvPr/>
          </p:nvSpPr>
          <p:spPr>
            <a:xfrm>
              <a:off x="1738909" y="6423447"/>
              <a:ext cx="1836000" cy="434552"/>
            </a:xfrm>
            <a:prstGeom prst="chevron">
              <a:avLst/>
            </a:prstGeom>
            <a:solidFill>
              <a:srgbClr val="EEEB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TW" b="1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Montserrat Light" charset="0"/>
              </a:endParaRPr>
            </a:p>
          </p:txBody>
        </p:sp>
        <p:sp>
          <p:nvSpPr>
            <p:cNvPr id="26" name="＞形箭號 25">
              <a:extLst>
                <a:ext uri="{FF2B5EF4-FFF2-40B4-BE49-F238E27FC236}">
                  <a16:creationId xmlns:a16="http://schemas.microsoft.com/office/drawing/2014/main" id="{B9A814DA-4E8E-3791-C8DE-29BF8F149A90}"/>
                </a:ext>
              </a:extLst>
            </p:cNvPr>
            <p:cNvSpPr/>
            <p:nvPr/>
          </p:nvSpPr>
          <p:spPr>
            <a:xfrm>
              <a:off x="3460015" y="6435638"/>
              <a:ext cx="1836000" cy="434552"/>
            </a:xfrm>
            <a:prstGeom prst="chevron">
              <a:avLst/>
            </a:prstGeom>
            <a:solidFill>
              <a:srgbClr val="EEEB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TW" b="1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Montserrat Light" charset="0"/>
              </a:endParaRPr>
            </a:p>
          </p:txBody>
        </p:sp>
        <p:sp>
          <p:nvSpPr>
            <p:cNvPr id="27" name="＞形箭號 26">
              <a:extLst>
                <a:ext uri="{FF2B5EF4-FFF2-40B4-BE49-F238E27FC236}">
                  <a16:creationId xmlns:a16="http://schemas.microsoft.com/office/drawing/2014/main" id="{F3CB9B6B-37ED-851A-7B59-E3CEF63F485A}"/>
                </a:ext>
              </a:extLst>
            </p:cNvPr>
            <p:cNvSpPr/>
            <p:nvPr/>
          </p:nvSpPr>
          <p:spPr>
            <a:xfrm>
              <a:off x="5194136" y="6435639"/>
              <a:ext cx="1836000" cy="434552"/>
            </a:xfrm>
            <a:prstGeom prst="chevron">
              <a:avLst/>
            </a:prstGeom>
            <a:solidFill>
              <a:srgbClr val="EEEB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TW" b="1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Montserrat Light" charset="0"/>
              </a:endParaRPr>
            </a:p>
          </p:txBody>
        </p:sp>
        <p:sp>
          <p:nvSpPr>
            <p:cNvPr id="28" name="＞形箭號 27">
              <a:extLst>
                <a:ext uri="{FF2B5EF4-FFF2-40B4-BE49-F238E27FC236}">
                  <a16:creationId xmlns:a16="http://schemas.microsoft.com/office/drawing/2014/main" id="{773B6310-729F-2209-4B7E-725658C17EAA}"/>
                </a:ext>
              </a:extLst>
            </p:cNvPr>
            <p:cNvSpPr/>
            <p:nvPr/>
          </p:nvSpPr>
          <p:spPr>
            <a:xfrm>
              <a:off x="6914178" y="6423446"/>
              <a:ext cx="1836000" cy="434552"/>
            </a:xfrm>
            <a:prstGeom prst="chevron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b="1">
                  <a:solidFill>
                    <a:schemeClr val="tx1"/>
                  </a:solidFill>
                  <a:latin typeface="Microsoft JhengHei UI" panose="020B0604030504040204" pitchFamily="34" charset="-120"/>
                  <a:ea typeface="Microsoft JhengHei UI" panose="020B0604030504040204" pitchFamily="34" charset="-120"/>
                  <a:cs typeface="Montserrat Light" charset="0"/>
                </a:rPr>
                <a:t>模型建置</a:t>
              </a:r>
              <a:endParaRPr lang="en-US" altLang="zh-TW" b="1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Montserrat Light" charset="0"/>
              </a:endParaRPr>
            </a:p>
          </p:txBody>
        </p:sp>
        <p:sp>
          <p:nvSpPr>
            <p:cNvPr id="29" name="＞形箭號 28">
              <a:extLst>
                <a:ext uri="{FF2B5EF4-FFF2-40B4-BE49-F238E27FC236}">
                  <a16:creationId xmlns:a16="http://schemas.microsoft.com/office/drawing/2014/main" id="{9CA0576C-D5BB-2DDA-2947-423BF4B7F8DE}"/>
                </a:ext>
              </a:extLst>
            </p:cNvPr>
            <p:cNvSpPr/>
            <p:nvPr/>
          </p:nvSpPr>
          <p:spPr>
            <a:xfrm>
              <a:off x="8622028" y="6435637"/>
              <a:ext cx="1836000" cy="434552"/>
            </a:xfrm>
            <a:prstGeom prst="chevron">
              <a:avLst/>
            </a:prstGeom>
            <a:solidFill>
              <a:srgbClr val="EEEB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30" name="＞形箭號 29">
              <a:extLst>
                <a:ext uri="{FF2B5EF4-FFF2-40B4-BE49-F238E27FC236}">
                  <a16:creationId xmlns:a16="http://schemas.microsoft.com/office/drawing/2014/main" id="{0CDE143E-8F37-0479-9E4A-98EB9FD1FE10}"/>
                </a:ext>
              </a:extLst>
            </p:cNvPr>
            <p:cNvSpPr/>
            <p:nvPr/>
          </p:nvSpPr>
          <p:spPr>
            <a:xfrm>
              <a:off x="10342070" y="6435637"/>
              <a:ext cx="1836000" cy="434552"/>
            </a:xfrm>
            <a:prstGeom prst="chevron">
              <a:avLst/>
            </a:prstGeom>
            <a:solidFill>
              <a:srgbClr val="EEEB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9" name="圓角矩形圖說文字 8">
            <a:extLst>
              <a:ext uri="{FF2B5EF4-FFF2-40B4-BE49-F238E27FC236}">
                <a16:creationId xmlns:a16="http://schemas.microsoft.com/office/drawing/2014/main" id="{88197C84-7038-6CB1-82FE-5CEB7B8D8401}"/>
              </a:ext>
            </a:extLst>
          </p:cNvPr>
          <p:cNvSpPr/>
          <p:nvPr/>
        </p:nvSpPr>
        <p:spPr>
          <a:xfrm>
            <a:off x="7989688" y="5856470"/>
            <a:ext cx="3736357" cy="434553"/>
          </a:xfrm>
          <a:prstGeom prst="wedgeRoundRectCallout">
            <a:avLst>
              <a:gd name="adj1" fmla="val 46946"/>
              <a:gd name="adj2" fmla="val -186804"/>
              <a:gd name="adj3" fmla="val 16667"/>
            </a:avLst>
          </a:prstGeom>
          <a:solidFill>
            <a:srgbClr val="FFC000"/>
          </a:solidFill>
          <a:ln>
            <a:noFill/>
          </a:ln>
          <a:effectLst>
            <a:outerShdw blurRad="1016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TW" sz="140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TensorFlow</a:t>
            </a:r>
            <a:r>
              <a:rPr lang="zh-TW" altLang="en-US" sz="140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張量</a:t>
            </a:r>
            <a:r>
              <a:rPr lang="en" altLang="zh-TW" sz="1400" b="1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1400" b="1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</a:t>
            </a:r>
            <a:r>
              <a:rPr lang="en" altLang="zh-TW" sz="2000" b="1" err="1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mae</a:t>
            </a:r>
            <a:r>
              <a:rPr lang="zh-TW" altLang="en-US" sz="2000" b="1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en" altLang="zh-TW" sz="2000" b="1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2.85</a:t>
            </a:r>
            <a:endParaRPr kumimoji="1" lang="zh-TW" altLang="en-US" sz="1400" b="1"/>
          </a:p>
        </p:txBody>
      </p:sp>
      <p:sp>
        <p:nvSpPr>
          <p:cNvPr id="10" name="圓角矩形圖說文字 9">
            <a:extLst>
              <a:ext uri="{FF2B5EF4-FFF2-40B4-BE49-F238E27FC236}">
                <a16:creationId xmlns:a16="http://schemas.microsoft.com/office/drawing/2014/main" id="{C79FF00A-1580-8256-01AF-54BC3C5D2720}"/>
              </a:ext>
            </a:extLst>
          </p:cNvPr>
          <p:cNvSpPr/>
          <p:nvPr/>
        </p:nvSpPr>
        <p:spPr>
          <a:xfrm>
            <a:off x="7989689" y="2612134"/>
            <a:ext cx="3736357" cy="434553"/>
          </a:xfrm>
          <a:prstGeom prst="wedgeRoundRectCallout">
            <a:avLst>
              <a:gd name="adj1" fmla="val 46257"/>
              <a:gd name="adj2" fmla="val 183659"/>
              <a:gd name="adj3" fmla="val 16667"/>
            </a:avLst>
          </a:prstGeom>
          <a:solidFill>
            <a:srgbClr val="FFC000"/>
          </a:solidFill>
          <a:ln>
            <a:noFill/>
          </a:ln>
          <a:effectLst>
            <a:outerShdw blurRad="105117" dist="38100" dir="564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TW" sz="140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NumPy</a:t>
            </a:r>
            <a:r>
              <a:rPr lang="zh-TW" altLang="en-US" sz="140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數組</a:t>
            </a:r>
            <a:r>
              <a:rPr lang="en" altLang="zh-TW" sz="1400" b="1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1400" b="1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</a:t>
            </a:r>
            <a:r>
              <a:rPr lang="en" altLang="zh-TW" sz="2000" b="1" err="1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mae</a:t>
            </a:r>
            <a:r>
              <a:rPr lang="zh-TW" altLang="en-US" sz="2000" b="1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en" altLang="zh-TW" sz="2000" b="1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2.98</a:t>
            </a:r>
            <a:endParaRPr kumimoji="1" lang="zh-TW" altLang="en-US" sz="1400" b="1"/>
          </a:p>
        </p:txBody>
      </p:sp>
      <p:pic>
        <p:nvPicPr>
          <p:cNvPr id="20" name="圖片版面配置區 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423" t="-5971" r="-5996" b="7297"/>
          <a:stretch/>
        </p:blipFill>
        <p:spPr>
          <a:xfrm>
            <a:off x="10160961" y="100668"/>
            <a:ext cx="965135" cy="965135"/>
          </a:xfrm>
          <a:custGeom>
            <a:avLst/>
            <a:gdLst>
              <a:gd name="connsiteX0" fmla="*/ 927100 w 1854200"/>
              <a:gd name="connsiteY0" fmla="*/ 0 h 1854198"/>
              <a:gd name="connsiteX1" fmla="*/ 1854200 w 1854200"/>
              <a:gd name="connsiteY1" fmla="*/ 927099 h 1854198"/>
              <a:gd name="connsiteX2" fmla="*/ 927100 w 1854200"/>
              <a:gd name="connsiteY2" fmla="*/ 1854198 h 1854198"/>
              <a:gd name="connsiteX3" fmla="*/ 0 w 1854200"/>
              <a:gd name="connsiteY3" fmla="*/ 927099 h 1854198"/>
              <a:gd name="connsiteX4" fmla="*/ 927100 w 1854200"/>
              <a:gd name="connsiteY4" fmla="*/ 0 h 1854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54200" h="1854198">
                <a:moveTo>
                  <a:pt x="927100" y="0"/>
                </a:moveTo>
                <a:cubicBezTo>
                  <a:pt x="1439123" y="0"/>
                  <a:pt x="1854200" y="415076"/>
                  <a:pt x="1854200" y="927099"/>
                </a:cubicBezTo>
                <a:cubicBezTo>
                  <a:pt x="1854200" y="1439122"/>
                  <a:pt x="1439123" y="1854198"/>
                  <a:pt x="927100" y="1854198"/>
                </a:cubicBezTo>
                <a:cubicBezTo>
                  <a:pt x="415077" y="1854198"/>
                  <a:pt x="0" y="1439122"/>
                  <a:pt x="0" y="927099"/>
                </a:cubicBezTo>
                <a:cubicBezTo>
                  <a:pt x="0" y="415076"/>
                  <a:pt x="415077" y="0"/>
                  <a:pt x="927100" y="0"/>
                </a:cubicBezTo>
                <a:close/>
              </a:path>
            </a:pathLst>
          </a:custGeom>
        </p:spPr>
      </p:pic>
      <p:sp>
        <p:nvSpPr>
          <p:cNvPr id="21" name="文字方塊 20"/>
          <p:cNvSpPr txBox="1"/>
          <p:nvPr/>
        </p:nvSpPr>
        <p:spPr>
          <a:xfrm>
            <a:off x="10410131" y="804193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100" b="1">
                <a:solidFill>
                  <a:schemeClr val="bg1"/>
                </a:solidFill>
                <a:effectLst>
                  <a:outerShdw blurRad="647700" dist="38100" dir="2700000" algn="tl" rotWithShape="0">
                    <a:prstClr val="black">
                      <a:alpha val="91000"/>
                    </a:prst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劉晏</a:t>
            </a:r>
          </a:p>
        </p:txBody>
      </p:sp>
    </p:spTree>
    <p:extLst>
      <p:ext uri="{BB962C8B-B14F-4D97-AF65-F5344CB8AC3E}">
        <p14:creationId xmlns:p14="http://schemas.microsoft.com/office/powerpoint/2010/main" val="2358345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8">
            <a:extLst>
              <a:ext uri="{FF2B5EF4-FFF2-40B4-BE49-F238E27FC236}">
                <a16:creationId xmlns:a16="http://schemas.microsoft.com/office/drawing/2014/main" id="{9E84740A-6A35-4E84-ACFB-97AEDADDF673}"/>
              </a:ext>
            </a:extLst>
          </p:cNvPr>
          <p:cNvSpPr txBox="1"/>
          <p:nvPr/>
        </p:nvSpPr>
        <p:spPr>
          <a:xfrm>
            <a:off x="126124" y="572677"/>
            <a:ext cx="6085490" cy="520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300"/>
              </a:lnSpc>
            </a:pPr>
            <a:r>
              <a:rPr lang="zh-TW" altLang="en-US" sz="3600" b="1">
                <a:latin typeface="Arial" panose="020B0604020202020204" pitchFamily="34" charset="0"/>
                <a:ea typeface="Microsoft JhengHei UI" panose="020B0604030504040204" pitchFamily="34" charset="-120"/>
                <a:cs typeface="Arial" panose="020B0604020202020204" pitchFamily="34" charset="0"/>
              </a:rPr>
              <a:t>年齡</a:t>
            </a:r>
            <a:r>
              <a:rPr lang="en-US" altLang="zh-TW" sz="3600" b="1">
                <a:latin typeface="Arial" panose="020B0604020202020204" pitchFamily="34" charset="0"/>
                <a:ea typeface="Microsoft JhengHei UI" panose="020B0604030504040204" pitchFamily="34" charset="-120"/>
                <a:cs typeface="Arial" panose="020B0604020202020204" pitchFamily="34" charset="0"/>
              </a:rPr>
              <a:t>/</a:t>
            </a:r>
            <a:r>
              <a:rPr lang="zh-TW" altLang="en-US" sz="3600" b="1">
                <a:latin typeface="Arial" panose="020B0604020202020204" pitchFamily="34" charset="0"/>
                <a:ea typeface="Microsoft JhengHei UI" panose="020B0604030504040204" pitchFamily="34" charset="-120"/>
                <a:cs typeface="Arial" panose="020B0604020202020204" pitchFamily="34" charset="0"/>
              </a:rPr>
              <a:t>性別預測</a:t>
            </a:r>
            <a:r>
              <a:rPr lang="en-US" altLang="zh-TW" sz="3600" b="1">
                <a:latin typeface="Arial" panose="020B0604020202020204" pitchFamily="34" charset="0"/>
                <a:ea typeface="Microsoft JhengHei UI" panose="020B0604030504040204" pitchFamily="34" charset="-120"/>
                <a:cs typeface="Arial" panose="020B0604020202020204" pitchFamily="34" charset="0"/>
              </a:rPr>
              <a:t>–</a:t>
            </a:r>
            <a:r>
              <a:rPr lang="zh-TW" altLang="en-US" sz="3600" b="1">
                <a:latin typeface="Arial" panose="020B0604020202020204" pitchFamily="34" charset="0"/>
                <a:ea typeface="Microsoft JhengHei UI" panose="020B0604030504040204" pitchFamily="34" charset="-120"/>
                <a:cs typeface="Arial" panose="020B0604020202020204" pitchFamily="34" charset="0"/>
              </a:rPr>
              <a:t>超參數調整 </a:t>
            </a:r>
            <a:endParaRPr lang="en-US" sz="3600" b="1">
              <a:latin typeface="Arial" panose="020B0604020202020204" pitchFamily="34" charset="0"/>
              <a:ea typeface="Microsoft JhengHei UI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747282" y="1444315"/>
            <a:ext cx="2172390" cy="5784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2400" b="1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EPOCH</a:t>
            </a:r>
            <a:r>
              <a:rPr lang="zh-TW" altLang="en-US" sz="2400" b="1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數選擇</a:t>
            </a:r>
            <a:endParaRPr lang="en-US" altLang="zh-TW" sz="2400" b="1">
              <a:solidFill>
                <a:srgbClr val="33333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55D78899-37F0-0EF3-1B30-FB91241F5157}"/>
              </a:ext>
            </a:extLst>
          </p:cNvPr>
          <p:cNvSpPr/>
          <p:nvPr/>
        </p:nvSpPr>
        <p:spPr>
          <a:xfrm>
            <a:off x="2919672" y="2234090"/>
            <a:ext cx="217010" cy="217010"/>
          </a:xfrm>
          <a:prstGeom prst="rect">
            <a:avLst/>
          </a:prstGeom>
          <a:solidFill>
            <a:srgbClr val="BA7B2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BCEFD95-14C7-B9ED-B981-5F7A09415D48}"/>
              </a:ext>
            </a:extLst>
          </p:cNvPr>
          <p:cNvSpPr/>
          <p:nvPr/>
        </p:nvSpPr>
        <p:spPr>
          <a:xfrm>
            <a:off x="5599372" y="2234090"/>
            <a:ext cx="217010" cy="217010"/>
          </a:xfrm>
          <a:prstGeom prst="rect">
            <a:avLst/>
          </a:prstGeom>
          <a:solidFill>
            <a:srgbClr val="FFAC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13713C32-6834-14A6-8964-972D26D94104}"/>
              </a:ext>
            </a:extLst>
          </p:cNvPr>
          <p:cNvSpPr txBox="1"/>
          <p:nvPr/>
        </p:nvSpPr>
        <p:spPr>
          <a:xfrm>
            <a:off x="3116082" y="2231906"/>
            <a:ext cx="23763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TW" sz="1200" b="1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MobileNetV3Small</a:t>
            </a:r>
            <a:r>
              <a:rPr lang="zh-TW" altLang="en-US" sz="1200" b="1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200" b="1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EPOCH 25</a:t>
            </a:r>
            <a:endParaRPr lang="zh-TW" altLang="en-US" sz="120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80AE7531-6A02-1CD5-EA73-24A08574961D}"/>
              </a:ext>
            </a:extLst>
          </p:cNvPr>
          <p:cNvSpPr txBox="1"/>
          <p:nvPr/>
        </p:nvSpPr>
        <p:spPr>
          <a:xfrm>
            <a:off x="5816382" y="2228376"/>
            <a:ext cx="23763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TW" sz="1200" b="1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MobileNetV3Small</a:t>
            </a:r>
            <a:r>
              <a:rPr lang="zh-TW" altLang="en-US" sz="1200" b="1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200" b="1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EPOCH 30</a:t>
            </a:r>
            <a:endParaRPr lang="zh-TW" altLang="en-US" sz="120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09" y="2736994"/>
            <a:ext cx="7259245" cy="3218628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1836" y="2818778"/>
            <a:ext cx="4185363" cy="2812001"/>
          </a:xfrm>
          <a:prstGeom prst="rect">
            <a:avLst/>
          </a:prstGeom>
        </p:spPr>
      </p:pic>
      <p:sp>
        <p:nvSpPr>
          <p:cNvPr id="23" name="矩形 22">
            <a:extLst>
              <a:ext uri="{FF2B5EF4-FFF2-40B4-BE49-F238E27FC236}">
                <a16:creationId xmlns:a16="http://schemas.microsoft.com/office/drawing/2014/main" id="{EBCEFD95-14C7-B9ED-B981-5F7A09415D48}"/>
              </a:ext>
            </a:extLst>
          </p:cNvPr>
          <p:cNvSpPr/>
          <p:nvPr/>
        </p:nvSpPr>
        <p:spPr>
          <a:xfrm>
            <a:off x="8405018" y="2243370"/>
            <a:ext cx="217010" cy="217010"/>
          </a:xfrm>
          <a:prstGeom prst="rect">
            <a:avLst/>
          </a:prstGeom>
          <a:solidFill>
            <a:srgbClr val="FFDB9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80AE7531-6A02-1CD5-EA73-24A08574961D}"/>
              </a:ext>
            </a:extLst>
          </p:cNvPr>
          <p:cNvSpPr txBox="1"/>
          <p:nvPr/>
        </p:nvSpPr>
        <p:spPr>
          <a:xfrm>
            <a:off x="8622028" y="2237656"/>
            <a:ext cx="23763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TW" sz="1200" b="1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MobileNetV3Small</a:t>
            </a:r>
            <a:r>
              <a:rPr lang="zh-TW" altLang="en-US" sz="1200" b="1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200" b="1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EPOCH 70</a:t>
            </a:r>
            <a:endParaRPr lang="zh-TW" altLang="en-US" sz="1200"/>
          </a:p>
        </p:txBody>
      </p:sp>
      <p:grpSp>
        <p:nvGrpSpPr>
          <p:cNvPr id="25" name="群組 24">
            <a:extLst>
              <a:ext uri="{FF2B5EF4-FFF2-40B4-BE49-F238E27FC236}">
                <a16:creationId xmlns:a16="http://schemas.microsoft.com/office/drawing/2014/main" id="{6889E289-AA50-2BE6-2D70-A01EDEA854D1}"/>
              </a:ext>
            </a:extLst>
          </p:cNvPr>
          <p:cNvGrpSpPr/>
          <p:nvPr/>
        </p:nvGrpSpPr>
        <p:grpSpPr>
          <a:xfrm>
            <a:off x="0" y="6418758"/>
            <a:ext cx="12171989" cy="446745"/>
            <a:chOff x="6081" y="6423446"/>
            <a:chExt cx="12171989" cy="446745"/>
          </a:xfrm>
        </p:grpSpPr>
        <p:sp>
          <p:nvSpPr>
            <p:cNvPr id="26" name="五邊形 25">
              <a:extLst>
                <a:ext uri="{FF2B5EF4-FFF2-40B4-BE49-F238E27FC236}">
                  <a16:creationId xmlns:a16="http://schemas.microsoft.com/office/drawing/2014/main" id="{D92A25FD-5266-4AEC-27A2-D8BA444D6C3B}"/>
                </a:ext>
              </a:extLst>
            </p:cNvPr>
            <p:cNvSpPr/>
            <p:nvPr/>
          </p:nvSpPr>
          <p:spPr>
            <a:xfrm>
              <a:off x="6081" y="6423448"/>
              <a:ext cx="1836000" cy="434551"/>
            </a:xfrm>
            <a:prstGeom prst="homePlate">
              <a:avLst/>
            </a:prstGeom>
            <a:solidFill>
              <a:srgbClr val="EEEB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27" name="＞形箭號 26">
              <a:extLst>
                <a:ext uri="{FF2B5EF4-FFF2-40B4-BE49-F238E27FC236}">
                  <a16:creationId xmlns:a16="http://schemas.microsoft.com/office/drawing/2014/main" id="{23FD014F-36FE-8EA2-2063-3E02BF06C6CD}"/>
                </a:ext>
              </a:extLst>
            </p:cNvPr>
            <p:cNvSpPr/>
            <p:nvPr/>
          </p:nvSpPr>
          <p:spPr>
            <a:xfrm>
              <a:off x="1738909" y="6423447"/>
              <a:ext cx="1836000" cy="434552"/>
            </a:xfrm>
            <a:prstGeom prst="chevron">
              <a:avLst/>
            </a:prstGeom>
            <a:solidFill>
              <a:srgbClr val="EEEB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TW" b="1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Montserrat Light" charset="0"/>
              </a:endParaRPr>
            </a:p>
          </p:txBody>
        </p:sp>
        <p:sp>
          <p:nvSpPr>
            <p:cNvPr id="28" name="＞形箭號 27">
              <a:extLst>
                <a:ext uri="{FF2B5EF4-FFF2-40B4-BE49-F238E27FC236}">
                  <a16:creationId xmlns:a16="http://schemas.microsoft.com/office/drawing/2014/main" id="{B9A814DA-4E8E-3791-C8DE-29BF8F149A90}"/>
                </a:ext>
              </a:extLst>
            </p:cNvPr>
            <p:cNvSpPr/>
            <p:nvPr/>
          </p:nvSpPr>
          <p:spPr>
            <a:xfrm>
              <a:off x="3460015" y="6435638"/>
              <a:ext cx="1836000" cy="434552"/>
            </a:xfrm>
            <a:prstGeom prst="chevron">
              <a:avLst/>
            </a:prstGeom>
            <a:solidFill>
              <a:srgbClr val="EEEB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TW" b="1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Montserrat Light" charset="0"/>
              </a:endParaRPr>
            </a:p>
          </p:txBody>
        </p:sp>
        <p:sp>
          <p:nvSpPr>
            <p:cNvPr id="29" name="＞形箭號 28">
              <a:extLst>
                <a:ext uri="{FF2B5EF4-FFF2-40B4-BE49-F238E27FC236}">
                  <a16:creationId xmlns:a16="http://schemas.microsoft.com/office/drawing/2014/main" id="{F3CB9B6B-37ED-851A-7B59-E3CEF63F485A}"/>
                </a:ext>
              </a:extLst>
            </p:cNvPr>
            <p:cNvSpPr/>
            <p:nvPr/>
          </p:nvSpPr>
          <p:spPr>
            <a:xfrm>
              <a:off x="5194136" y="6435639"/>
              <a:ext cx="1836000" cy="434552"/>
            </a:xfrm>
            <a:prstGeom prst="chevron">
              <a:avLst/>
            </a:prstGeom>
            <a:solidFill>
              <a:srgbClr val="EEEB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TW" b="1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Montserrat Light" charset="0"/>
              </a:endParaRPr>
            </a:p>
          </p:txBody>
        </p:sp>
        <p:sp>
          <p:nvSpPr>
            <p:cNvPr id="30" name="＞形箭號 29">
              <a:extLst>
                <a:ext uri="{FF2B5EF4-FFF2-40B4-BE49-F238E27FC236}">
                  <a16:creationId xmlns:a16="http://schemas.microsoft.com/office/drawing/2014/main" id="{773B6310-729F-2209-4B7E-725658C17EAA}"/>
                </a:ext>
              </a:extLst>
            </p:cNvPr>
            <p:cNvSpPr/>
            <p:nvPr/>
          </p:nvSpPr>
          <p:spPr>
            <a:xfrm>
              <a:off x="6914178" y="6423446"/>
              <a:ext cx="1836000" cy="434552"/>
            </a:xfrm>
            <a:prstGeom prst="chevron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b="1">
                  <a:solidFill>
                    <a:schemeClr val="tx1"/>
                  </a:solidFill>
                  <a:latin typeface="Microsoft JhengHei UI" panose="020B0604030504040204" pitchFamily="34" charset="-120"/>
                  <a:ea typeface="Microsoft JhengHei UI" panose="020B0604030504040204" pitchFamily="34" charset="-120"/>
                  <a:cs typeface="Montserrat Light" charset="0"/>
                </a:rPr>
                <a:t>模型建置</a:t>
              </a:r>
              <a:endParaRPr lang="en-US" altLang="zh-TW" b="1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Montserrat Light" charset="0"/>
              </a:endParaRPr>
            </a:p>
          </p:txBody>
        </p:sp>
        <p:sp>
          <p:nvSpPr>
            <p:cNvPr id="31" name="＞形箭號 30">
              <a:extLst>
                <a:ext uri="{FF2B5EF4-FFF2-40B4-BE49-F238E27FC236}">
                  <a16:creationId xmlns:a16="http://schemas.microsoft.com/office/drawing/2014/main" id="{9CA0576C-D5BB-2DDA-2947-423BF4B7F8DE}"/>
                </a:ext>
              </a:extLst>
            </p:cNvPr>
            <p:cNvSpPr/>
            <p:nvPr/>
          </p:nvSpPr>
          <p:spPr>
            <a:xfrm>
              <a:off x="8622028" y="6435637"/>
              <a:ext cx="1836000" cy="434552"/>
            </a:xfrm>
            <a:prstGeom prst="chevron">
              <a:avLst/>
            </a:prstGeom>
            <a:solidFill>
              <a:srgbClr val="EEEB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32" name="＞形箭號 31">
              <a:extLst>
                <a:ext uri="{FF2B5EF4-FFF2-40B4-BE49-F238E27FC236}">
                  <a16:creationId xmlns:a16="http://schemas.microsoft.com/office/drawing/2014/main" id="{0CDE143E-8F37-0479-9E4A-98EB9FD1FE10}"/>
                </a:ext>
              </a:extLst>
            </p:cNvPr>
            <p:cNvSpPr/>
            <p:nvPr/>
          </p:nvSpPr>
          <p:spPr>
            <a:xfrm>
              <a:off x="10342070" y="6435637"/>
              <a:ext cx="1836000" cy="434552"/>
            </a:xfrm>
            <a:prstGeom prst="chevron">
              <a:avLst/>
            </a:prstGeom>
            <a:solidFill>
              <a:srgbClr val="EEEB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" name="圓角矩形圖說文字 1">
            <a:extLst>
              <a:ext uri="{FF2B5EF4-FFF2-40B4-BE49-F238E27FC236}">
                <a16:creationId xmlns:a16="http://schemas.microsoft.com/office/drawing/2014/main" id="{AFF9EC30-8ABB-ECB0-B7D0-B097D8617B76}"/>
              </a:ext>
            </a:extLst>
          </p:cNvPr>
          <p:cNvSpPr/>
          <p:nvPr/>
        </p:nvSpPr>
        <p:spPr>
          <a:xfrm>
            <a:off x="5816382" y="2733464"/>
            <a:ext cx="1614483" cy="695536"/>
          </a:xfrm>
          <a:prstGeom prst="wedgeRoundRectCallout">
            <a:avLst>
              <a:gd name="adj1" fmla="val 91726"/>
              <a:gd name="adj2" fmla="val 59183"/>
              <a:gd name="adj3" fmla="val 16667"/>
            </a:avLst>
          </a:prstGeom>
          <a:solidFill>
            <a:srgbClr val="FFC000"/>
          </a:solidFill>
          <a:ln>
            <a:noFill/>
          </a:ln>
          <a:effectLst>
            <a:outerShdw blurRad="105117" dist="38100" dir="564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TW" sz="140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EPOCH 25</a:t>
            </a:r>
            <a:r>
              <a:rPr lang="en" altLang="zh-TW" sz="1400" b="1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1400" b="1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</a:t>
            </a:r>
            <a:r>
              <a:rPr lang="en" altLang="zh-TW" sz="2000" b="1" err="1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mae</a:t>
            </a:r>
            <a:r>
              <a:rPr lang="zh-TW" altLang="en-US" sz="2000" b="1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en" altLang="zh-TW" sz="2000" b="1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3.21</a:t>
            </a:r>
            <a:endParaRPr kumimoji="1" lang="zh-TW" altLang="en-US" sz="1400" b="1"/>
          </a:p>
        </p:txBody>
      </p:sp>
      <p:sp>
        <p:nvSpPr>
          <p:cNvPr id="3" name="圓角矩形圖說文字 2">
            <a:extLst>
              <a:ext uri="{FF2B5EF4-FFF2-40B4-BE49-F238E27FC236}">
                <a16:creationId xmlns:a16="http://schemas.microsoft.com/office/drawing/2014/main" id="{306E6F89-AE5B-AAE4-7093-C321331DC3B3}"/>
              </a:ext>
            </a:extLst>
          </p:cNvPr>
          <p:cNvSpPr/>
          <p:nvPr/>
        </p:nvSpPr>
        <p:spPr>
          <a:xfrm>
            <a:off x="5828557" y="3730445"/>
            <a:ext cx="1614483" cy="695536"/>
          </a:xfrm>
          <a:prstGeom prst="wedgeRoundRectCallout">
            <a:avLst>
              <a:gd name="adj1" fmla="val 90131"/>
              <a:gd name="adj2" fmla="val 27705"/>
              <a:gd name="adj3" fmla="val 16667"/>
            </a:avLst>
          </a:prstGeom>
          <a:solidFill>
            <a:srgbClr val="FFC000"/>
          </a:solidFill>
          <a:ln>
            <a:noFill/>
          </a:ln>
          <a:effectLst>
            <a:outerShdw blurRad="105117" dist="38100" dir="564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TW" sz="140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EPOCH 30</a:t>
            </a:r>
            <a:r>
              <a:rPr lang="en" altLang="zh-TW" sz="1400" b="1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1400" b="1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</a:t>
            </a:r>
            <a:r>
              <a:rPr lang="en" altLang="zh-TW" sz="2000" b="1" err="1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mae</a:t>
            </a:r>
            <a:r>
              <a:rPr lang="zh-TW" altLang="en-US" sz="2000" b="1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en" altLang="zh-TW" sz="2000" b="1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2.85</a:t>
            </a:r>
            <a:endParaRPr kumimoji="1" lang="zh-TW" altLang="en-US" sz="1400" b="1"/>
          </a:p>
        </p:txBody>
      </p:sp>
      <p:sp>
        <p:nvSpPr>
          <p:cNvPr id="11" name="圓角矩形圖說文字 10">
            <a:extLst>
              <a:ext uri="{FF2B5EF4-FFF2-40B4-BE49-F238E27FC236}">
                <a16:creationId xmlns:a16="http://schemas.microsoft.com/office/drawing/2014/main" id="{8EE41DB6-42C3-64F2-9008-F5704EC072FD}"/>
              </a:ext>
            </a:extLst>
          </p:cNvPr>
          <p:cNvSpPr/>
          <p:nvPr/>
        </p:nvSpPr>
        <p:spPr>
          <a:xfrm>
            <a:off x="5828557" y="4727426"/>
            <a:ext cx="1747338" cy="673411"/>
          </a:xfrm>
          <a:prstGeom prst="wedgeRoundRectCallout">
            <a:avLst>
              <a:gd name="adj1" fmla="val 84536"/>
              <a:gd name="adj2" fmla="val 1834"/>
              <a:gd name="adj3" fmla="val 16667"/>
            </a:avLst>
          </a:prstGeom>
          <a:solidFill>
            <a:srgbClr val="FFC000"/>
          </a:solidFill>
          <a:ln>
            <a:noFill/>
          </a:ln>
          <a:effectLst>
            <a:outerShdw blurRad="1016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TW" sz="140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EPOCH 70</a:t>
            </a:r>
            <a:r>
              <a:rPr lang="zh-TW" altLang="en-US" sz="1400" b="1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</a:t>
            </a:r>
            <a:r>
              <a:rPr lang="en" altLang="zh-TW" sz="1400" b="1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1400" b="1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</a:t>
            </a:r>
            <a:r>
              <a:rPr lang="en" altLang="zh-TW" sz="2000" b="1" err="1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mae</a:t>
            </a:r>
            <a:r>
              <a:rPr lang="zh-TW" altLang="en-US" sz="2000" b="1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en" altLang="zh-TW" sz="2000" b="1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2.40</a:t>
            </a:r>
            <a:endParaRPr kumimoji="1" lang="zh-TW" altLang="en-US" sz="1400" b="1"/>
          </a:p>
        </p:txBody>
      </p:sp>
      <p:pic>
        <p:nvPicPr>
          <p:cNvPr id="33" name="圖片版面配置區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423" t="-5971" r="-5996" b="7297"/>
          <a:stretch/>
        </p:blipFill>
        <p:spPr>
          <a:xfrm>
            <a:off x="10160961" y="100668"/>
            <a:ext cx="965135" cy="965135"/>
          </a:xfrm>
          <a:custGeom>
            <a:avLst/>
            <a:gdLst>
              <a:gd name="connsiteX0" fmla="*/ 927100 w 1854200"/>
              <a:gd name="connsiteY0" fmla="*/ 0 h 1854198"/>
              <a:gd name="connsiteX1" fmla="*/ 1854200 w 1854200"/>
              <a:gd name="connsiteY1" fmla="*/ 927099 h 1854198"/>
              <a:gd name="connsiteX2" fmla="*/ 927100 w 1854200"/>
              <a:gd name="connsiteY2" fmla="*/ 1854198 h 1854198"/>
              <a:gd name="connsiteX3" fmla="*/ 0 w 1854200"/>
              <a:gd name="connsiteY3" fmla="*/ 927099 h 1854198"/>
              <a:gd name="connsiteX4" fmla="*/ 927100 w 1854200"/>
              <a:gd name="connsiteY4" fmla="*/ 0 h 1854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54200" h="1854198">
                <a:moveTo>
                  <a:pt x="927100" y="0"/>
                </a:moveTo>
                <a:cubicBezTo>
                  <a:pt x="1439123" y="0"/>
                  <a:pt x="1854200" y="415076"/>
                  <a:pt x="1854200" y="927099"/>
                </a:cubicBezTo>
                <a:cubicBezTo>
                  <a:pt x="1854200" y="1439122"/>
                  <a:pt x="1439123" y="1854198"/>
                  <a:pt x="927100" y="1854198"/>
                </a:cubicBezTo>
                <a:cubicBezTo>
                  <a:pt x="415077" y="1854198"/>
                  <a:pt x="0" y="1439122"/>
                  <a:pt x="0" y="927099"/>
                </a:cubicBezTo>
                <a:cubicBezTo>
                  <a:pt x="0" y="415076"/>
                  <a:pt x="415077" y="0"/>
                  <a:pt x="927100" y="0"/>
                </a:cubicBezTo>
                <a:close/>
              </a:path>
            </a:pathLst>
          </a:custGeom>
        </p:spPr>
      </p:pic>
      <p:sp>
        <p:nvSpPr>
          <p:cNvPr id="34" name="文字方塊 33"/>
          <p:cNvSpPr txBox="1"/>
          <p:nvPr/>
        </p:nvSpPr>
        <p:spPr>
          <a:xfrm>
            <a:off x="10410131" y="804193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100" b="1">
                <a:solidFill>
                  <a:schemeClr val="bg1"/>
                </a:solidFill>
                <a:effectLst>
                  <a:outerShdw blurRad="647700" dist="38100" dir="2700000" algn="tl" rotWithShape="0">
                    <a:prstClr val="black">
                      <a:alpha val="91000"/>
                    </a:prst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劉晏</a:t>
            </a:r>
          </a:p>
        </p:txBody>
      </p:sp>
    </p:spTree>
    <p:extLst>
      <p:ext uri="{BB962C8B-B14F-4D97-AF65-F5344CB8AC3E}">
        <p14:creationId xmlns:p14="http://schemas.microsoft.com/office/powerpoint/2010/main" val="426667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11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Isosceles Triangle 36">
            <a:extLst>
              <a:ext uri="{FF2B5EF4-FFF2-40B4-BE49-F238E27FC236}">
                <a16:creationId xmlns:a16="http://schemas.microsoft.com/office/drawing/2014/main" id="{09E851D7-1CC9-4049-AE34-89E8A3DF6E31}"/>
              </a:ext>
            </a:extLst>
          </p:cNvPr>
          <p:cNvSpPr/>
          <p:nvPr/>
        </p:nvSpPr>
        <p:spPr>
          <a:xfrm rot="2700000">
            <a:off x="3124201" y="-1676399"/>
            <a:ext cx="8486431" cy="7315889"/>
          </a:xfrm>
          <a:prstGeom prst="triangl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B055D45-FFE8-45B9-A836-1ABCFD594147}"/>
              </a:ext>
            </a:extLst>
          </p:cNvPr>
          <p:cNvSpPr txBox="1"/>
          <p:nvPr/>
        </p:nvSpPr>
        <p:spPr>
          <a:xfrm>
            <a:off x="246893" y="2787564"/>
            <a:ext cx="657281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7200" b="1" spc="300">
                <a:solidFill>
                  <a:srgbClr val="F296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ontserrat" charset="0"/>
              </a:rPr>
              <a:t>環境</a:t>
            </a:r>
            <a:r>
              <a:rPr lang="zh-TW" altLang="en-US" sz="7200" b="1">
                <a:latin typeface="Microsoft JhengHei UI"/>
                <a:ea typeface="Microsoft JhengHei UI"/>
                <a:cs typeface="Montserrat Light" charset="0"/>
              </a:rPr>
              <a:t>建置</a:t>
            </a:r>
            <a:endParaRPr lang="en-US" altLang="zh-TW" sz="7200" b="1" spc="300">
              <a:latin typeface="微軟正黑體" panose="020B0604030504040204" pitchFamily="34" charset="-120"/>
              <a:ea typeface="微軟正黑體" panose="020B0604030504040204" pitchFamily="34" charset="-120"/>
              <a:cs typeface="Montserrat" charset="0"/>
            </a:endParaRPr>
          </a:p>
          <a:p>
            <a:pPr algn="ctr"/>
            <a:endParaRPr lang="en-US" altLang="zh-TW" sz="2000" b="1" spc="300">
              <a:solidFill>
                <a:srgbClr val="333F5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Montserrat" charset="0"/>
            </a:endParaRPr>
          </a:p>
          <a:p>
            <a:pPr algn="ctr"/>
            <a:r>
              <a:rPr lang="zh-TW" altLang="en-US" sz="2000" b="1" spc="300">
                <a:solidFill>
                  <a:srgbClr val="333F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ontserrat" charset="0"/>
              </a:rPr>
              <a:t>主講人</a:t>
            </a:r>
            <a:r>
              <a:rPr lang="en-US" altLang="zh-TW" sz="2000" b="1" spc="300">
                <a:solidFill>
                  <a:srgbClr val="333F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ontserrat" charset="0"/>
              </a:rPr>
              <a:t>:</a:t>
            </a:r>
            <a:r>
              <a:rPr lang="zh-TW" altLang="en-US" sz="2000" b="1" spc="300">
                <a:solidFill>
                  <a:srgbClr val="333F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ontserrat" charset="0"/>
              </a:rPr>
              <a:t>黃志誠</a:t>
            </a:r>
          </a:p>
        </p:txBody>
      </p:sp>
      <p:sp>
        <p:nvSpPr>
          <p:cNvPr id="6" name="矩形 5"/>
          <p:cNvSpPr/>
          <p:nvPr/>
        </p:nvSpPr>
        <p:spPr>
          <a:xfrm>
            <a:off x="10043410" y="134911"/>
            <a:ext cx="1394334" cy="10043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" name="圖片版面配置區 2"/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32" r="1304"/>
          <a:stretch/>
        </p:blipFill>
        <p:spPr/>
      </p:pic>
    </p:spTree>
    <p:extLst>
      <p:ext uri="{BB962C8B-B14F-4D97-AF65-F5344CB8AC3E}">
        <p14:creationId xmlns:p14="http://schemas.microsoft.com/office/powerpoint/2010/main" val="122983517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群組 23">
            <a:extLst>
              <a:ext uri="{FF2B5EF4-FFF2-40B4-BE49-F238E27FC236}">
                <a16:creationId xmlns:a16="http://schemas.microsoft.com/office/drawing/2014/main" id="{6889E289-AA50-2BE6-2D70-A01EDEA854D1}"/>
              </a:ext>
            </a:extLst>
          </p:cNvPr>
          <p:cNvGrpSpPr/>
          <p:nvPr/>
        </p:nvGrpSpPr>
        <p:grpSpPr>
          <a:xfrm>
            <a:off x="6081" y="6423446"/>
            <a:ext cx="12171989" cy="446745"/>
            <a:chOff x="6081" y="6423446"/>
            <a:chExt cx="12171989" cy="446745"/>
          </a:xfrm>
        </p:grpSpPr>
        <p:sp>
          <p:nvSpPr>
            <p:cNvPr id="25" name="五邊形 24">
              <a:extLst>
                <a:ext uri="{FF2B5EF4-FFF2-40B4-BE49-F238E27FC236}">
                  <a16:creationId xmlns:a16="http://schemas.microsoft.com/office/drawing/2014/main" id="{D92A25FD-5266-4AEC-27A2-D8BA444D6C3B}"/>
                </a:ext>
              </a:extLst>
            </p:cNvPr>
            <p:cNvSpPr/>
            <p:nvPr/>
          </p:nvSpPr>
          <p:spPr>
            <a:xfrm>
              <a:off x="6081" y="6423448"/>
              <a:ext cx="1836000" cy="434551"/>
            </a:xfrm>
            <a:prstGeom prst="homePlate">
              <a:avLst/>
            </a:prstGeom>
            <a:solidFill>
              <a:srgbClr val="EEEB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6" name="＞形箭號 25">
              <a:extLst>
                <a:ext uri="{FF2B5EF4-FFF2-40B4-BE49-F238E27FC236}">
                  <a16:creationId xmlns:a16="http://schemas.microsoft.com/office/drawing/2014/main" id="{23FD014F-36FE-8EA2-2063-3E02BF06C6CD}"/>
                </a:ext>
              </a:extLst>
            </p:cNvPr>
            <p:cNvSpPr/>
            <p:nvPr/>
          </p:nvSpPr>
          <p:spPr>
            <a:xfrm>
              <a:off x="1738909" y="6423447"/>
              <a:ext cx="1836000" cy="434552"/>
            </a:xfrm>
            <a:prstGeom prst="chevron">
              <a:avLst/>
            </a:prstGeom>
            <a:solidFill>
              <a:srgbClr val="EEEB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TW" b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ontserrat Light" charset="0"/>
              </a:endParaRPr>
            </a:p>
          </p:txBody>
        </p:sp>
        <p:sp>
          <p:nvSpPr>
            <p:cNvPr id="27" name="＞形箭號 26">
              <a:extLst>
                <a:ext uri="{FF2B5EF4-FFF2-40B4-BE49-F238E27FC236}">
                  <a16:creationId xmlns:a16="http://schemas.microsoft.com/office/drawing/2014/main" id="{B9A814DA-4E8E-3791-C8DE-29BF8F149A90}"/>
                </a:ext>
              </a:extLst>
            </p:cNvPr>
            <p:cNvSpPr/>
            <p:nvPr/>
          </p:nvSpPr>
          <p:spPr>
            <a:xfrm>
              <a:off x="3460015" y="6435638"/>
              <a:ext cx="1836000" cy="434552"/>
            </a:xfrm>
            <a:prstGeom prst="chevron">
              <a:avLst/>
            </a:prstGeom>
            <a:solidFill>
              <a:srgbClr val="EEEB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TW" b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ontserrat Light" charset="0"/>
              </a:endParaRPr>
            </a:p>
          </p:txBody>
        </p:sp>
        <p:sp>
          <p:nvSpPr>
            <p:cNvPr id="28" name="＞形箭號 27">
              <a:extLst>
                <a:ext uri="{FF2B5EF4-FFF2-40B4-BE49-F238E27FC236}">
                  <a16:creationId xmlns:a16="http://schemas.microsoft.com/office/drawing/2014/main" id="{F3CB9B6B-37ED-851A-7B59-E3CEF63F485A}"/>
                </a:ext>
              </a:extLst>
            </p:cNvPr>
            <p:cNvSpPr/>
            <p:nvPr/>
          </p:nvSpPr>
          <p:spPr>
            <a:xfrm>
              <a:off x="5194136" y="6435639"/>
              <a:ext cx="1836000" cy="434552"/>
            </a:xfrm>
            <a:prstGeom prst="chevron">
              <a:avLst/>
            </a:prstGeom>
            <a:solidFill>
              <a:srgbClr val="EEEB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TW" b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ontserrat Light" charset="0"/>
              </a:endParaRPr>
            </a:p>
          </p:txBody>
        </p:sp>
        <p:sp>
          <p:nvSpPr>
            <p:cNvPr id="29" name="＞形箭號 28">
              <a:extLst>
                <a:ext uri="{FF2B5EF4-FFF2-40B4-BE49-F238E27FC236}">
                  <a16:creationId xmlns:a16="http://schemas.microsoft.com/office/drawing/2014/main" id="{773B6310-729F-2209-4B7E-725658C17EAA}"/>
                </a:ext>
              </a:extLst>
            </p:cNvPr>
            <p:cNvSpPr/>
            <p:nvPr/>
          </p:nvSpPr>
          <p:spPr>
            <a:xfrm>
              <a:off x="6914178" y="6423446"/>
              <a:ext cx="1836000" cy="434552"/>
            </a:xfrm>
            <a:prstGeom prst="chevron">
              <a:avLst/>
            </a:prstGeom>
            <a:solidFill>
              <a:srgbClr val="EEEB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TW" b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ontserrat Light" charset="0"/>
              </a:endParaRPr>
            </a:p>
          </p:txBody>
        </p:sp>
        <p:sp>
          <p:nvSpPr>
            <p:cNvPr id="30" name="＞形箭號 29">
              <a:extLst>
                <a:ext uri="{FF2B5EF4-FFF2-40B4-BE49-F238E27FC236}">
                  <a16:creationId xmlns:a16="http://schemas.microsoft.com/office/drawing/2014/main" id="{9CA0576C-D5BB-2DDA-2947-423BF4B7F8DE}"/>
                </a:ext>
              </a:extLst>
            </p:cNvPr>
            <p:cNvSpPr/>
            <p:nvPr/>
          </p:nvSpPr>
          <p:spPr>
            <a:xfrm>
              <a:off x="8622028" y="6435637"/>
              <a:ext cx="1836000" cy="434552"/>
            </a:xfrm>
            <a:prstGeom prst="chevron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b="1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Montserrat Light" charset="0"/>
                </a:rPr>
                <a:t>環境建置</a:t>
              </a:r>
              <a:endParaRPr lang="en-US" altLang="zh-TW" b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ontserrat Light" charset="0"/>
              </a:endParaRPr>
            </a:p>
          </p:txBody>
        </p:sp>
        <p:sp>
          <p:nvSpPr>
            <p:cNvPr id="31" name="＞形箭號 30">
              <a:extLst>
                <a:ext uri="{FF2B5EF4-FFF2-40B4-BE49-F238E27FC236}">
                  <a16:creationId xmlns:a16="http://schemas.microsoft.com/office/drawing/2014/main" id="{0CDE143E-8F37-0479-9E4A-98EB9FD1FE10}"/>
                </a:ext>
              </a:extLst>
            </p:cNvPr>
            <p:cNvSpPr/>
            <p:nvPr/>
          </p:nvSpPr>
          <p:spPr>
            <a:xfrm>
              <a:off x="10342070" y="6435637"/>
              <a:ext cx="1836000" cy="434552"/>
            </a:xfrm>
            <a:prstGeom prst="chevron">
              <a:avLst/>
            </a:prstGeom>
            <a:solidFill>
              <a:srgbClr val="EEEB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2" name="矩形: 圓角 1">
            <a:extLst>
              <a:ext uri="{FF2B5EF4-FFF2-40B4-BE49-F238E27FC236}">
                <a16:creationId xmlns:a16="http://schemas.microsoft.com/office/drawing/2014/main" id="{B12F1254-B461-16A8-71AF-9833DEFB7EC2}"/>
              </a:ext>
            </a:extLst>
          </p:cNvPr>
          <p:cNvSpPr/>
          <p:nvPr/>
        </p:nvSpPr>
        <p:spPr>
          <a:xfrm>
            <a:off x="1579755" y="5036632"/>
            <a:ext cx="7313342" cy="128239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388D42E0-4802-6CB3-AF9E-17B1E64C8F2E}"/>
              </a:ext>
            </a:extLst>
          </p:cNvPr>
          <p:cNvSpPr/>
          <p:nvPr/>
        </p:nvSpPr>
        <p:spPr>
          <a:xfrm>
            <a:off x="1579755" y="3763648"/>
            <a:ext cx="7313342" cy="128239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2BB0F6EC-7A7B-7279-8901-04293E9821A8}"/>
              </a:ext>
            </a:extLst>
          </p:cNvPr>
          <p:cNvSpPr/>
          <p:nvPr/>
        </p:nvSpPr>
        <p:spPr>
          <a:xfrm>
            <a:off x="1579755" y="2491418"/>
            <a:ext cx="7313342" cy="128239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8D033959-7C21-750F-ED39-609DE5C2D985}"/>
              </a:ext>
            </a:extLst>
          </p:cNvPr>
          <p:cNvSpPr/>
          <p:nvPr/>
        </p:nvSpPr>
        <p:spPr>
          <a:xfrm>
            <a:off x="1579755" y="1219611"/>
            <a:ext cx="7313342" cy="128239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9" name="圖片 9" descr="一張含有 標誌, 符號, 字型, 黃色 的圖片&#10;&#10;自動產生的描述">
            <a:extLst>
              <a:ext uri="{FF2B5EF4-FFF2-40B4-BE49-F238E27FC236}">
                <a16:creationId xmlns:a16="http://schemas.microsoft.com/office/drawing/2014/main" id="{29FCDB3E-AFB7-5158-31F7-7CCA133086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1448" y="5068228"/>
            <a:ext cx="1126273" cy="1144859"/>
          </a:xfrm>
          <a:prstGeom prst="rect">
            <a:avLst/>
          </a:prstGeom>
        </p:spPr>
      </p:pic>
      <p:pic>
        <p:nvPicPr>
          <p:cNvPr id="10" name="圖片 10" descr="一張含有 圓形, 圖形, 設計, 卡通 的圖片&#10;&#10;自動產生的描述">
            <a:extLst>
              <a:ext uri="{FF2B5EF4-FFF2-40B4-BE49-F238E27FC236}">
                <a16:creationId xmlns:a16="http://schemas.microsoft.com/office/drawing/2014/main" id="{9E4969B3-729C-0DAA-A055-8AFF290ACE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8619" y="5077522"/>
            <a:ext cx="1219201" cy="1191323"/>
          </a:xfrm>
          <a:prstGeom prst="rect">
            <a:avLst/>
          </a:prstGeom>
        </p:spPr>
      </p:pic>
      <p:pic>
        <p:nvPicPr>
          <p:cNvPr id="11" name="圖片 11" descr="一張含有 黑色, 黑暗 的圖片&#10;&#10;自動產生的描述">
            <a:extLst>
              <a:ext uri="{FF2B5EF4-FFF2-40B4-BE49-F238E27FC236}">
                <a16:creationId xmlns:a16="http://schemas.microsoft.com/office/drawing/2014/main" id="{56C7D0D0-664B-4FEB-EFBD-D1897139A0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75156" y="4952331"/>
            <a:ext cx="2352908" cy="1646140"/>
          </a:xfrm>
          <a:prstGeom prst="rect">
            <a:avLst/>
          </a:prstGeom>
        </p:spPr>
      </p:pic>
      <p:pic>
        <p:nvPicPr>
          <p:cNvPr id="12" name="圖片 12" descr="一張含有 黑色, 黑暗 的圖片&#10;&#10;自動產生的描述">
            <a:extLst>
              <a:ext uri="{FF2B5EF4-FFF2-40B4-BE49-F238E27FC236}">
                <a16:creationId xmlns:a16="http://schemas.microsoft.com/office/drawing/2014/main" id="{14FF9E01-B8D5-D802-B0FA-31AF309C95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99327" y="5001438"/>
            <a:ext cx="1441760" cy="1538636"/>
          </a:xfrm>
          <a:prstGeom prst="rect">
            <a:avLst/>
          </a:prstGeom>
        </p:spPr>
      </p:pic>
      <p:pic>
        <p:nvPicPr>
          <p:cNvPr id="4" name="圖片 7" descr="一張含有 圖形, 平面設計, 字型, 標誌 的圖片&#10;&#10;自動產生的描述">
            <a:extLst>
              <a:ext uri="{FF2B5EF4-FFF2-40B4-BE49-F238E27FC236}">
                <a16:creationId xmlns:a16="http://schemas.microsoft.com/office/drawing/2014/main" id="{DEF1F42B-C615-339E-F4C2-012F69162C0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76961" y="3785517"/>
            <a:ext cx="3551662" cy="1238200"/>
          </a:xfrm>
          <a:prstGeom prst="rect">
            <a:avLst/>
          </a:prstGeom>
        </p:spPr>
      </p:pic>
      <p:pic>
        <p:nvPicPr>
          <p:cNvPr id="13" name="圖片 13" descr="一張含有 美工圖案, 圖形, 字型, 平面設計 的圖片&#10;&#10;自動產生的描述">
            <a:extLst>
              <a:ext uri="{FF2B5EF4-FFF2-40B4-BE49-F238E27FC236}">
                <a16:creationId xmlns:a16="http://schemas.microsoft.com/office/drawing/2014/main" id="{9F5E0B63-2226-68F9-B758-35B0648D302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76961" y="2606425"/>
            <a:ext cx="3588833" cy="1122857"/>
          </a:xfrm>
          <a:prstGeom prst="rect">
            <a:avLst/>
          </a:prstGeom>
        </p:spPr>
      </p:pic>
      <p:sp>
        <p:nvSpPr>
          <p:cNvPr id="8" name="TextBox 18">
            <a:extLst>
              <a:ext uri="{FF2B5EF4-FFF2-40B4-BE49-F238E27FC236}">
                <a16:creationId xmlns:a16="http://schemas.microsoft.com/office/drawing/2014/main" id="{058E23CD-273C-4A9F-DF95-2981D0713B8F}"/>
              </a:ext>
            </a:extLst>
          </p:cNvPr>
          <p:cNvSpPr txBox="1"/>
          <p:nvPr/>
        </p:nvSpPr>
        <p:spPr>
          <a:xfrm>
            <a:off x="2111087" y="346899"/>
            <a:ext cx="6085490" cy="52065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ts val="3300"/>
              </a:lnSpc>
            </a:pPr>
            <a:r>
              <a:rPr lang="zh-TW" altLang="en-US" sz="3600" b="1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系統架構</a:t>
            </a:r>
          </a:p>
        </p:txBody>
      </p:sp>
      <p:pic>
        <p:nvPicPr>
          <p:cNvPr id="15" name="圖片 15" descr="一張含有 字型, 標誌, 圖形, 印刷術 的圖片&#10;&#10;自動產生的描述">
            <a:extLst>
              <a:ext uri="{FF2B5EF4-FFF2-40B4-BE49-F238E27FC236}">
                <a16:creationId xmlns:a16="http://schemas.microsoft.com/office/drawing/2014/main" id="{8B771ED2-BD40-A196-EE88-DA437FE2A60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98160" y="1244925"/>
            <a:ext cx="2743200" cy="1198230"/>
          </a:xfrm>
          <a:prstGeom prst="rect">
            <a:avLst/>
          </a:prstGeom>
        </p:spPr>
      </p:pic>
      <p:pic>
        <p:nvPicPr>
          <p:cNvPr id="16" name="圖片 16" descr="一張含有 美工圖案, 圖形, 卡通, 設計 的圖片&#10;&#10;自動產生的描述">
            <a:extLst>
              <a:ext uri="{FF2B5EF4-FFF2-40B4-BE49-F238E27FC236}">
                <a16:creationId xmlns:a16="http://schemas.microsoft.com/office/drawing/2014/main" id="{4B560A98-6141-C282-6172-50FF680BEE1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99920" y="1351890"/>
            <a:ext cx="3129280" cy="1075741"/>
          </a:xfrm>
          <a:prstGeom prst="rect">
            <a:avLst/>
          </a:prstGeom>
        </p:spPr>
      </p:pic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56BB42D6-8D44-6363-2CE5-43AE0B0FC797}"/>
              </a:ext>
            </a:extLst>
          </p:cNvPr>
          <p:cNvSpPr/>
          <p:nvPr/>
        </p:nvSpPr>
        <p:spPr>
          <a:xfrm>
            <a:off x="8890000" y="1210027"/>
            <a:ext cx="1825037" cy="383822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1" name="圖片 21" descr="一張含有 卡通, 服裝, 人的臉孔, 人員 的圖片&#10;&#10;自動產生的描述">
            <a:extLst>
              <a:ext uri="{FF2B5EF4-FFF2-40B4-BE49-F238E27FC236}">
                <a16:creationId xmlns:a16="http://schemas.microsoft.com/office/drawing/2014/main" id="{630C3B48-59A5-532A-7A54-A4A5D6243CF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985956" y="1427011"/>
            <a:ext cx="1557867" cy="2244792"/>
          </a:xfrm>
          <a:prstGeom prst="rect">
            <a:avLst/>
          </a:prstGeom>
        </p:spPr>
      </p:pic>
      <p:pic>
        <p:nvPicPr>
          <p:cNvPr id="22" name="圖片 22" descr="一張含有 字型, 圖形, 螢幕擷取畫面, 文字 的圖片&#10;&#10;自動產生的描述">
            <a:extLst>
              <a:ext uri="{FF2B5EF4-FFF2-40B4-BE49-F238E27FC236}">
                <a16:creationId xmlns:a16="http://schemas.microsoft.com/office/drawing/2014/main" id="{049F9491-0F61-AC8B-B181-087FE56B747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920907" y="3967114"/>
            <a:ext cx="1774238" cy="504218"/>
          </a:xfrm>
          <a:prstGeom prst="rect">
            <a:avLst/>
          </a:prstGeom>
        </p:spPr>
      </p:pic>
      <p:pic>
        <p:nvPicPr>
          <p:cNvPr id="32" name="圖片版面配置區 10"/>
          <p:cNvPicPr>
            <a:picLocks noGrp="1" noChangeAspect="1"/>
          </p:cNvPicPr>
          <p:nvPr>
            <p:ph type="pic" sz="quarter" idx="4294967295"/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71" b="4071"/>
          <a:stretch>
            <a:fillRect/>
          </a:stretch>
        </p:blipFill>
        <p:spPr>
          <a:xfrm>
            <a:off x="10174934" y="109827"/>
            <a:ext cx="881756" cy="881755"/>
          </a:xfrm>
          <a:custGeom>
            <a:avLst/>
            <a:gdLst>
              <a:gd name="connsiteX0" fmla="*/ 927100 w 1854200"/>
              <a:gd name="connsiteY0" fmla="*/ 0 h 1854198"/>
              <a:gd name="connsiteX1" fmla="*/ 1854200 w 1854200"/>
              <a:gd name="connsiteY1" fmla="*/ 927099 h 1854198"/>
              <a:gd name="connsiteX2" fmla="*/ 927100 w 1854200"/>
              <a:gd name="connsiteY2" fmla="*/ 1854198 h 1854198"/>
              <a:gd name="connsiteX3" fmla="*/ 0 w 1854200"/>
              <a:gd name="connsiteY3" fmla="*/ 927099 h 1854198"/>
              <a:gd name="connsiteX4" fmla="*/ 927100 w 1854200"/>
              <a:gd name="connsiteY4" fmla="*/ 0 h 1854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54200" h="1854198">
                <a:moveTo>
                  <a:pt x="927100" y="0"/>
                </a:moveTo>
                <a:cubicBezTo>
                  <a:pt x="1439123" y="0"/>
                  <a:pt x="1854200" y="415076"/>
                  <a:pt x="1854200" y="927099"/>
                </a:cubicBezTo>
                <a:cubicBezTo>
                  <a:pt x="1854200" y="1439122"/>
                  <a:pt x="1439123" y="1854198"/>
                  <a:pt x="927100" y="1854198"/>
                </a:cubicBezTo>
                <a:cubicBezTo>
                  <a:pt x="415077" y="1854198"/>
                  <a:pt x="0" y="1439122"/>
                  <a:pt x="0" y="927099"/>
                </a:cubicBezTo>
                <a:cubicBezTo>
                  <a:pt x="0" y="415076"/>
                  <a:pt x="415077" y="0"/>
                  <a:pt x="927100" y="0"/>
                </a:cubicBezTo>
                <a:close/>
              </a:path>
            </a:pathLst>
          </a:custGeom>
        </p:spPr>
      </p:pic>
      <p:sp>
        <p:nvSpPr>
          <p:cNvPr id="33" name="文字方塊 32"/>
          <p:cNvSpPr txBox="1"/>
          <p:nvPr/>
        </p:nvSpPr>
        <p:spPr>
          <a:xfrm>
            <a:off x="10342070" y="740814"/>
            <a:ext cx="6078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100" b="1">
                <a:solidFill>
                  <a:schemeClr val="bg1"/>
                </a:solidFill>
                <a:effectLst>
                  <a:outerShdw blurRad="647700" dist="38100" dir="2700000" algn="tl" rotWithShape="0">
                    <a:prstClr val="black">
                      <a:alpha val="91000"/>
                    </a:prst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黃志誠</a:t>
            </a:r>
          </a:p>
        </p:txBody>
      </p:sp>
    </p:spTree>
    <p:extLst>
      <p:ext uri="{BB962C8B-B14F-4D97-AF65-F5344CB8AC3E}">
        <p14:creationId xmlns:p14="http://schemas.microsoft.com/office/powerpoint/2010/main" val="195282447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群組 23">
            <a:extLst>
              <a:ext uri="{FF2B5EF4-FFF2-40B4-BE49-F238E27FC236}">
                <a16:creationId xmlns:a16="http://schemas.microsoft.com/office/drawing/2014/main" id="{6889E289-AA50-2BE6-2D70-A01EDEA854D1}"/>
              </a:ext>
            </a:extLst>
          </p:cNvPr>
          <p:cNvGrpSpPr/>
          <p:nvPr/>
        </p:nvGrpSpPr>
        <p:grpSpPr>
          <a:xfrm>
            <a:off x="6081" y="6423446"/>
            <a:ext cx="12171989" cy="446745"/>
            <a:chOff x="6081" y="6423446"/>
            <a:chExt cx="12171989" cy="446745"/>
          </a:xfrm>
        </p:grpSpPr>
        <p:sp>
          <p:nvSpPr>
            <p:cNvPr id="25" name="五邊形 24">
              <a:extLst>
                <a:ext uri="{FF2B5EF4-FFF2-40B4-BE49-F238E27FC236}">
                  <a16:creationId xmlns:a16="http://schemas.microsoft.com/office/drawing/2014/main" id="{D92A25FD-5266-4AEC-27A2-D8BA444D6C3B}"/>
                </a:ext>
              </a:extLst>
            </p:cNvPr>
            <p:cNvSpPr/>
            <p:nvPr/>
          </p:nvSpPr>
          <p:spPr>
            <a:xfrm>
              <a:off x="6081" y="6423448"/>
              <a:ext cx="1836000" cy="434551"/>
            </a:xfrm>
            <a:prstGeom prst="homePlate">
              <a:avLst/>
            </a:prstGeom>
            <a:solidFill>
              <a:srgbClr val="EEEB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6" name="＞形箭號 25">
              <a:extLst>
                <a:ext uri="{FF2B5EF4-FFF2-40B4-BE49-F238E27FC236}">
                  <a16:creationId xmlns:a16="http://schemas.microsoft.com/office/drawing/2014/main" id="{23FD014F-36FE-8EA2-2063-3E02BF06C6CD}"/>
                </a:ext>
              </a:extLst>
            </p:cNvPr>
            <p:cNvSpPr/>
            <p:nvPr/>
          </p:nvSpPr>
          <p:spPr>
            <a:xfrm>
              <a:off x="1738909" y="6423447"/>
              <a:ext cx="1836000" cy="434552"/>
            </a:xfrm>
            <a:prstGeom prst="chevron">
              <a:avLst/>
            </a:prstGeom>
            <a:solidFill>
              <a:srgbClr val="EEEB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TW" b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ontserrat Light" charset="0"/>
              </a:endParaRPr>
            </a:p>
          </p:txBody>
        </p:sp>
        <p:sp>
          <p:nvSpPr>
            <p:cNvPr id="27" name="＞形箭號 26">
              <a:extLst>
                <a:ext uri="{FF2B5EF4-FFF2-40B4-BE49-F238E27FC236}">
                  <a16:creationId xmlns:a16="http://schemas.microsoft.com/office/drawing/2014/main" id="{B9A814DA-4E8E-3791-C8DE-29BF8F149A90}"/>
                </a:ext>
              </a:extLst>
            </p:cNvPr>
            <p:cNvSpPr/>
            <p:nvPr/>
          </p:nvSpPr>
          <p:spPr>
            <a:xfrm>
              <a:off x="3460015" y="6435638"/>
              <a:ext cx="1836000" cy="434552"/>
            </a:xfrm>
            <a:prstGeom prst="chevron">
              <a:avLst/>
            </a:prstGeom>
            <a:solidFill>
              <a:srgbClr val="EEEB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TW" b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ontserrat Light" charset="0"/>
              </a:endParaRPr>
            </a:p>
          </p:txBody>
        </p:sp>
        <p:sp>
          <p:nvSpPr>
            <p:cNvPr id="28" name="＞形箭號 27">
              <a:extLst>
                <a:ext uri="{FF2B5EF4-FFF2-40B4-BE49-F238E27FC236}">
                  <a16:creationId xmlns:a16="http://schemas.microsoft.com/office/drawing/2014/main" id="{F3CB9B6B-37ED-851A-7B59-E3CEF63F485A}"/>
                </a:ext>
              </a:extLst>
            </p:cNvPr>
            <p:cNvSpPr/>
            <p:nvPr/>
          </p:nvSpPr>
          <p:spPr>
            <a:xfrm>
              <a:off x="5194136" y="6435639"/>
              <a:ext cx="1836000" cy="434552"/>
            </a:xfrm>
            <a:prstGeom prst="chevron">
              <a:avLst/>
            </a:prstGeom>
            <a:solidFill>
              <a:srgbClr val="EEEB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TW" b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ontserrat Light" charset="0"/>
              </a:endParaRPr>
            </a:p>
          </p:txBody>
        </p:sp>
        <p:sp>
          <p:nvSpPr>
            <p:cNvPr id="29" name="＞形箭號 28">
              <a:extLst>
                <a:ext uri="{FF2B5EF4-FFF2-40B4-BE49-F238E27FC236}">
                  <a16:creationId xmlns:a16="http://schemas.microsoft.com/office/drawing/2014/main" id="{773B6310-729F-2209-4B7E-725658C17EAA}"/>
                </a:ext>
              </a:extLst>
            </p:cNvPr>
            <p:cNvSpPr/>
            <p:nvPr/>
          </p:nvSpPr>
          <p:spPr>
            <a:xfrm>
              <a:off x="6914178" y="6423446"/>
              <a:ext cx="1836000" cy="434552"/>
            </a:xfrm>
            <a:prstGeom prst="chevron">
              <a:avLst/>
            </a:prstGeom>
            <a:solidFill>
              <a:srgbClr val="EEEB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TW" b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ontserrat Light" charset="0"/>
              </a:endParaRPr>
            </a:p>
          </p:txBody>
        </p:sp>
        <p:sp>
          <p:nvSpPr>
            <p:cNvPr id="30" name="＞形箭號 29">
              <a:extLst>
                <a:ext uri="{FF2B5EF4-FFF2-40B4-BE49-F238E27FC236}">
                  <a16:creationId xmlns:a16="http://schemas.microsoft.com/office/drawing/2014/main" id="{9CA0576C-D5BB-2DDA-2947-423BF4B7F8DE}"/>
                </a:ext>
              </a:extLst>
            </p:cNvPr>
            <p:cNvSpPr/>
            <p:nvPr/>
          </p:nvSpPr>
          <p:spPr>
            <a:xfrm>
              <a:off x="8622028" y="6435637"/>
              <a:ext cx="1836000" cy="434552"/>
            </a:xfrm>
            <a:prstGeom prst="chevron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b="1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Montserrat Light" charset="0"/>
                </a:rPr>
                <a:t>環境建置</a:t>
              </a:r>
              <a:endParaRPr lang="en-US" altLang="zh-TW" b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ontserrat Light" charset="0"/>
              </a:endParaRPr>
            </a:p>
          </p:txBody>
        </p:sp>
        <p:sp>
          <p:nvSpPr>
            <p:cNvPr id="31" name="＞形箭號 30">
              <a:extLst>
                <a:ext uri="{FF2B5EF4-FFF2-40B4-BE49-F238E27FC236}">
                  <a16:creationId xmlns:a16="http://schemas.microsoft.com/office/drawing/2014/main" id="{0CDE143E-8F37-0479-9E4A-98EB9FD1FE10}"/>
                </a:ext>
              </a:extLst>
            </p:cNvPr>
            <p:cNvSpPr/>
            <p:nvPr/>
          </p:nvSpPr>
          <p:spPr>
            <a:xfrm>
              <a:off x="10342070" y="6435637"/>
              <a:ext cx="1836000" cy="434552"/>
            </a:xfrm>
            <a:prstGeom prst="chevron">
              <a:avLst/>
            </a:prstGeom>
            <a:solidFill>
              <a:srgbClr val="EEEB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2" name="矩形: 圓角 1">
            <a:extLst>
              <a:ext uri="{FF2B5EF4-FFF2-40B4-BE49-F238E27FC236}">
                <a16:creationId xmlns:a16="http://schemas.microsoft.com/office/drawing/2014/main" id="{B12F1254-B461-16A8-71AF-9833DEFB7EC2}"/>
              </a:ext>
            </a:extLst>
          </p:cNvPr>
          <p:cNvSpPr/>
          <p:nvPr/>
        </p:nvSpPr>
        <p:spPr>
          <a:xfrm>
            <a:off x="1579755" y="5036632"/>
            <a:ext cx="7313342" cy="128239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388D42E0-4802-6CB3-AF9E-17B1E64C8F2E}"/>
              </a:ext>
            </a:extLst>
          </p:cNvPr>
          <p:cNvSpPr/>
          <p:nvPr/>
        </p:nvSpPr>
        <p:spPr>
          <a:xfrm>
            <a:off x="1579755" y="3763648"/>
            <a:ext cx="7313342" cy="128239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2BB0F6EC-7A7B-7279-8901-04293E9821A8}"/>
              </a:ext>
            </a:extLst>
          </p:cNvPr>
          <p:cNvSpPr/>
          <p:nvPr/>
        </p:nvSpPr>
        <p:spPr>
          <a:xfrm>
            <a:off x="1579755" y="2491418"/>
            <a:ext cx="7313342" cy="128239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8D033959-7C21-750F-ED39-609DE5C2D985}"/>
              </a:ext>
            </a:extLst>
          </p:cNvPr>
          <p:cNvSpPr/>
          <p:nvPr/>
        </p:nvSpPr>
        <p:spPr>
          <a:xfrm>
            <a:off x="1579755" y="1219611"/>
            <a:ext cx="7313342" cy="128239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9" name="圖片 9" descr="一張含有 標誌, 符號, 字型, 黃色 的圖片&#10;&#10;自動產生的描述">
            <a:extLst>
              <a:ext uri="{FF2B5EF4-FFF2-40B4-BE49-F238E27FC236}">
                <a16:creationId xmlns:a16="http://schemas.microsoft.com/office/drawing/2014/main" id="{29FCDB3E-AFB7-5158-31F7-7CCA133086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1448" y="5068228"/>
            <a:ext cx="1126273" cy="1144859"/>
          </a:xfrm>
          <a:prstGeom prst="rect">
            <a:avLst/>
          </a:prstGeom>
        </p:spPr>
      </p:pic>
      <p:pic>
        <p:nvPicPr>
          <p:cNvPr id="10" name="圖片 10" descr="一張含有 圓形, 圖形, 設計, 卡通 的圖片&#10;&#10;自動產生的描述">
            <a:extLst>
              <a:ext uri="{FF2B5EF4-FFF2-40B4-BE49-F238E27FC236}">
                <a16:creationId xmlns:a16="http://schemas.microsoft.com/office/drawing/2014/main" id="{9E4969B3-729C-0DAA-A055-8AFF290ACE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8619" y="5077522"/>
            <a:ext cx="1219201" cy="1191323"/>
          </a:xfrm>
          <a:prstGeom prst="rect">
            <a:avLst/>
          </a:prstGeom>
        </p:spPr>
      </p:pic>
      <p:pic>
        <p:nvPicPr>
          <p:cNvPr id="11" name="圖片 11" descr="一張含有 黑色, 黑暗 的圖片&#10;&#10;自動產生的描述">
            <a:extLst>
              <a:ext uri="{FF2B5EF4-FFF2-40B4-BE49-F238E27FC236}">
                <a16:creationId xmlns:a16="http://schemas.microsoft.com/office/drawing/2014/main" id="{56C7D0D0-664B-4FEB-EFBD-D1897139A0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75156" y="4952331"/>
            <a:ext cx="2352908" cy="1646140"/>
          </a:xfrm>
          <a:prstGeom prst="rect">
            <a:avLst/>
          </a:prstGeom>
        </p:spPr>
      </p:pic>
      <p:pic>
        <p:nvPicPr>
          <p:cNvPr id="12" name="圖片 12" descr="一張含有 黑色, 黑暗 的圖片&#10;&#10;自動產生的描述">
            <a:extLst>
              <a:ext uri="{FF2B5EF4-FFF2-40B4-BE49-F238E27FC236}">
                <a16:creationId xmlns:a16="http://schemas.microsoft.com/office/drawing/2014/main" id="{14FF9E01-B8D5-D802-B0FA-31AF309C95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99327" y="5001438"/>
            <a:ext cx="1441760" cy="1538636"/>
          </a:xfrm>
          <a:prstGeom prst="rect">
            <a:avLst/>
          </a:prstGeom>
        </p:spPr>
      </p:pic>
      <p:pic>
        <p:nvPicPr>
          <p:cNvPr id="4" name="圖片 7" descr="一張含有 圖形, 平面設計, 字型, 標誌 的圖片&#10;&#10;自動產生的描述">
            <a:extLst>
              <a:ext uri="{FF2B5EF4-FFF2-40B4-BE49-F238E27FC236}">
                <a16:creationId xmlns:a16="http://schemas.microsoft.com/office/drawing/2014/main" id="{DEF1F42B-C615-339E-F4C2-012F69162C0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76961" y="3785517"/>
            <a:ext cx="3551662" cy="1238200"/>
          </a:xfrm>
          <a:prstGeom prst="rect">
            <a:avLst/>
          </a:prstGeom>
        </p:spPr>
      </p:pic>
      <p:pic>
        <p:nvPicPr>
          <p:cNvPr id="13" name="圖片 13" descr="一張含有 美工圖案, 圖形, 字型, 平面設計 的圖片&#10;&#10;自動產生的描述">
            <a:extLst>
              <a:ext uri="{FF2B5EF4-FFF2-40B4-BE49-F238E27FC236}">
                <a16:creationId xmlns:a16="http://schemas.microsoft.com/office/drawing/2014/main" id="{9F5E0B63-2226-68F9-B758-35B0648D302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76961" y="2606425"/>
            <a:ext cx="3588833" cy="1122857"/>
          </a:xfrm>
          <a:prstGeom prst="rect">
            <a:avLst/>
          </a:prstGeom>
        </p:spPr>
      </p:pic>
      <p:sp>
        <p:nvSpPr>
          <p:cNvPr id="8" name="TextBox 18">
            <a:extLst>
              <a:ext uri="{FF2B5EF4-FFF2-40B4-BE49-F238E27FC236}">
                <a16:creationId xmlns:a16="http://schemas.microsoft.com/office/drawing/2014/main" id="{058E23CD-273C-4A9F-DF95-2981D0713B8F}"/>
              </a:ext>
            </a:extLst>
          </p:cNvPr>
          <p:cNvSpPr txBox="1"/>
          <p:nvPr/>
        </p:nvSpPr>
        <p:spPr>
          <a:xfrm>
            <a:off x="2111087" y="346899"/>
            <a:ext cx="6085490" cy="52065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ts val="3300"/>
              </a:lnSpc>
            </a:pPr>
            <a:r>
              <a:rPr lang="zh-TW" altLang="en-US" sz="3600" b="1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系統架構</a:t>
            </a:r>
          </a:p>
        </p:txBody>
      </p:sp>
      <p:pic>
        <p:nvPicPr>
          <p:cNvPr id="15" name="圖片 15" descr="一張含有 字型, 標誌, 圖形, 印刷術 的圖片&#10;&#10;自動產生的描述">
            <a:extLst>
              <a:ext uri="{FF2B5EF4-FFF2-40B4-BE49-F238E27FC236}">
                <a16:creationId xmlns:a16="http://schemas.microsoft.com/office/drawing/2014/main" id="{8B771ED2-BD40-A196-EE88-DA437FE2A60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98160" y="1244925"/>
            <a:ext cx="2743200" cy="1198230"/>
          </a:xfrm>
          <a:prstGeom prst="rect">
            <a:avLst/>
          </a:prstGeom>
        </p:spPr>
      </p:pic>
      <p:pic>
        <p:nvPicPr>
          <p:cNvPr id="16" name="圖片 16" descr="一張含有 美工圖案, 圖形, 卡通, 設計 的圖片&#10;&#10;自動產生的描述">
            <a:extLst>
              <a:ext uri="{FF2B5EF4-FFF2-40B4-BE49-F238E27FC236}">
                <a16:creationId xmlns:a16="http://schemas.microsoft.com/office/drawing/2014/main" id="{4B560A98-6141-C282-6172-50FF680BEE1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99920" y="1351890"/>
            <a:ext cx="3129280" cy="1075741"/>
          </a:xfrm>
          <a:prstGeom prst="rect">
            <a:avLst/>
          </a:prstGeom>
        </p:spPr>
      </p:pic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56BB42D6-8D44-6363-2CE5-43AE0B0FC797}"/>
              </a:ext>
            </a:extLst>
          </p:cNvPr>
          <p:cNvSpPr/>
          <p:nvPr/>
        </p:nvSpPr>
        <p:spPr>
          <a:xfrm>
            <a:off x="8890000" y="1210027"/>
            <a:ext cx="1825037" cy="383822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1" name="圖片 21" descr="一張含有 卡通, 服裝, 人的臉孔, 人員 的圖片&#10;&#10;自動產生的描述">
            <a:extLst>
              <a:ext uri="{FF2B5EF4-FFF2-40B4-BE49-F238E27FC236}">
                <a16:creationId xmlns:a16="http://schemas.microsoft.com/office/drawing/2014/main" id="{630C3B48-59A5-532A-7A54-A4A5D6243CF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985956" y="1427011"/>
            <a:ext cx="1557867" cy="2244792"/>
          </a:xfrm>
          <a:prstGeom prst="rect">
            <a:avLst/>
          </a:prstGeom>
        </p:spPr>
      </p:pic>
      <p:pic>
        <p:nvPicPr>
          <p:cNvPr id="22" name="圖片 22" descr="一張含有 字型, 圖形, 螢幕擷取畫面, 文字 的圖片&#10;&#10;自動產生的描述">
            <a:extLst>
              <a:ext uri="{FF2B5EF4-FFF2-40B4-BE49-F238E27FC236}">
                <a16:creationId xmlns:a16="http://schemas.microsoft.com/office/drawing/2014/main" id="{049F9491-0F61-AC8B-B181-087FE56B747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920907" y="3967114"/>
            <a:ext cx="1774238" cy="504218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BA96EC32-F310-7DF0-3175-31B6B95457CA}"/>
              </a:ext>
            </a:extLst>
          </p:cNvPr>
          <p:cNvSpPr/>
          <p:nvPr/>
        </p:nvSpPr>
        <p:spPr>
          <a:xfrm>
            <a:off x="1393902" y="4980878"/>
            <a:ext cx="7675756" cy="144036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2" name="圖片版面配置區 10"/>
          <p:cNvPicPr>
            <a:picLocks noGrp="1" noChangeAspect="1"/>
          </p:cNvPicPr>
          <p:nvPr>
            <p:ph type="pic" sz="quarter" idx="4294967295"/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71" b="4071"/>
          <a:stretch>
            <a:fillRect/>
          </a:stretch>
        </p:blipFill>
        <p:spPr>
          <a:xfrm>
            <a:off x="10174934" y="109827"/>
            <a:ext cx="881756" cy="881755"/>
          </a:xfrm>
          <a:custGeom>
            <a:avLst/>
            <a:gdLst>
              <a:gd name="connsiteX0" fmla="*/ 927100 w 1854200"/>
              <a:gd name="connsiteY0" fmla="*/ 0 h 1854198"/>
              <a:gd name="connsiteX1" fmla="*/ 1854200 w 1854200"/>
              <a:gd name="connsiteY1" fmla="*/ 927099 h 1854198"/>
              <a:gd name="connsiteX2" fmla="*/ 927100 w 1854200"/>
              <a:gd name="connsiteY2" fmla="*/ 1854198 h 1854198"/>
              <a:gd name="connsiteX3" fmla="*/ 0 w 1854200"/>
              <a:gd name="connsiteY3" fmla="*/ 927099 h 1854198"/>
              <a:gd name="connsiteX4" fmla="*/ 927100 w 1854200"/>
              <a:gd name="connsiteY4" fmla="*/ 0 h 1854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54200" h="1854198">
                <a:moveTo>
                  <a:pt x="927100" y="0"/>
                </a:moveTo>
                <a:cubicBezTo>
                  <a:pt x="1439123" y="0"/>
                  <a:pt x="1854200" y="415076"/>
                  <a:pt x="1854200" y="927099"/>
                </a:cubicBezTo>
                <a:cubicBezTo>
                  <a:pt x="1854200" y="1439122"/>
                  <a:pt x="1439123" y="1854198"/>
                  <a:pt x="927100" y="1854198"/>
                </a:cubicBezTo>
                <a:cubicBezTo>
                  <a:pt x="415077" y="1854198"/>
                  <a:pt x="0" y="1439122"/>
                  <a:pt x="0" y="927099"/>
                </a:cubicBezTo>
                <a:cubicBezTo>
                  <a:pt x="0" y="415076"/>
                  <a:pt x="415077" y="0"/>
                  <a:pt x="927100" y="0"/>
                </a:cubicBezTo>
                <a:close/>
              </a:path>
            </a:pathLst>
          </a:custGeom>
        </p:spPr>
      </p:pic>
      <p:sp>
        <p:nvSpPr>
          <p:cNvPr id="33" name="文字方塊 32"/>
          <p:cNvSpPr txBox="1"/>
          <p:nvPr/>
        </p:nvSpPr>
        <p:spPr>
          <a:xfrm>
            <a:off x="10342070" y="740814"/>
            <a:ext cx="6078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100" b="1">
                <a:solidFill>
                  <a:schemeClr val="bg1"/>
                </a:solidFill>
                <a:effectLst>
                  <a:outerShdw blurRad="647700" dist="38100" dir="2700000" algn="tl" rotWithShape="0">
                    <a:prstClr val="black">
                      <a:alpha val="91000"/>
                    </a:prst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黃志誠</a:t>
            </a:r>
          </a:p>
        </p:txBody>
      </p:sp>
    </p:spTree>
    <p:extLst>
      <p:ext uri="{BB962C8B-B14F-4D97-AF65-F5344CB8AC3E}">
        <p14:creationId xmlns:p14="http://schemas.microsoft.com/office/powerpoint/2010/main" val="296074375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群組 23">
            <a:extLst>
              <a:ext uri="{FF2B5EF4-FFF2-40B4-BE49-F238E27FC236}">
                <a16:creationId xmlns:a16="http://schemas.microsoft.com/office/drawing/2014/main" id="{6889E289-AA50-2BE6-2D70-A01EDEA854D1}"/>
              </a:ext>
            </a:extLst>
          </p:cNvPr>
          <p:cNvGrpSpPr/>
          <p:nvPr/>
        </p:nvGrpSpPr>
        <p:grpSpPr>
          <a:xfrm>
            <a:off x="6081" y="6423446"/>
            <a:ext cx="12171989" cy="446745"/>
            <a:chOff x="6081" y="6423446"/>
            <a:chExt cx="12171989" cy="446745"/>
          </a:xfrm>
        </p:grpSpPr>
        <p:sp>
          <p:nvSpPr>
            <p:cNvPr id="25" name="五邊形 24">
              <a:extLst>
                <a:ext uri="{FF2B5EF4-FFF2-40B4-BE49-F238E27FC236}">
                  <a16:creationId xmlns:a16="http://schemas.microsoft.com/office/drawing/2014/main" id="{D92A25FD-5266-4AEC-27A2-D8BA444D6C3B}"/>
                </a:ext>
              </a:extLst>
            </p:cNvPr>
            <p:cNvSpPr/>
            <p:nvPr/>
          </p:nvSpPr>
          <p:spPr>
            <a:xfrm>
              <a:off x="6081" y="6423448"/>
              <a:ext cx="1836000" cy="434551"/>
            </a:xfrm>
            <a:prstGeom prst="homePlate">
              <a:avLst/>
            </a:prstGeom>
            <a:solidFill>
              <a:srgbClr val="EEEB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26" name="＞形箭號 25">
              <a:extLst>
                <a:ext uri="{FF2B5EF4-FFF2-40B4-BE49-F238E27FC236}">
                  <a16:creationId xmlns:a16="http://schemas.microsoft.com/office/drawing/2014/main" id="{23FD014F-36FE-8EA2-2063-3E02BF06C6CD}"/>
                </a:ext>
              </a:extLst>
            </p:cNvPr>
            <p:cNvSpPr/>
            <p:nvPr/>
          </p:nvSpPr>
          <p:spPr>
            <a:xfrm>
              <a:off x="1738909" y="6423447"/>
              <a:ext cx="1836000" cy="434552"/>
            </a:xfrm>
            <a:prstGeom prst="chevron">
              <a:avLst/>
            </a:prstGeom>
            <a:solidFill>
              <a:srgbClr val="EEEB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TW" b="1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Montserrat Light" charset="0"/>
              </a:endParaRPr>
            </a:p>
          </p:txBody>
        </p:sp>
        <p:sp>
          <p:nvSpPr>
            <p:cNvPr id="27" name="＞形箭號 26">
              <a:extLst>
                <a:ext uri="{FF2B5EF4-FFF2-40B4-BE49-F238E27FC236}">
                  <a16:creationId xmlns:a16="http://schemas.microsoft.com/office/drawing/2014/main" id="{B9A814DA-4E8E-3791-C8DE-29BF8F149A90}"/>
                </a:ext>
              </a:extLst>
            </p:cNvPr>
            <p:cNvSpPr/>
            <p:nvPr/>
          </p:nvSpPr>
          <p:spPr>
            <a:xfrm>
              <a:off x="3460015" y="6435638"/>
              <a:ext cx="1836000" cy="434552"/>
            </a:xfrm>
            <a:prstGeom prst="chevron">
              <a:avLst/>
            </a:prstGeom>
            <a:solidFill>
              <a:srgbClr val="EEEB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TW" b="1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Montserrat Light" charset="0"/>
              </a:endParaRPr>
            </a:p>
          </p:txBody>
        </p:sp>
        <p:sp>
          <p:nvSpPr>
            <p:cNvPr id="28" name="＞形箭號 27">
              <a:extLst>
                <a:ext uri="{FF2B5EF4-FFF2-40B4-BE49-F238E27FC236}">
                  <a16:creationId xmlns:a16="http://schemas.microsoft.com/office/drawing/2014/main" id="{F3CB9B6B-37ED-851A-7B59-E3CEF63F485A}"/>
                </a:ext>
              </a:extLst>
            </p:cNvPr>
            <p:cNvSpPr/>
            <p:nvPr/>
          </p:nvSpPr>
          <p:spPr>
            <a:xfrm>
              <a:off x="5194136" y="6435639"/>
              <a:ext cx="1836000" cy="434552"/>
            </a:xfrm>
            <a:prstGeom prst="chevron">
              <a:avLst/>
            </a:prstGeom>
            <a:solidFill>
              <a:srgbClr val="EEEB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TW" b="1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Montserrat Light" charset="0"/>
              </a:endParaRPr>
            </a:p>
          </p:txBody>
        </p:sp>
        <p:sp>
          <p:nvSpPr>
            <p:cNvPr id="29" name="＞形箭號 28">
              <a:extLst>
                <a:ext uri="{FF2B5EF4-FFF2-40B4-BE49-F238E27FC236}">
                  <a16:creationId xmlns:a16="http://schemas.microsoft.com/office/drawing/2014/main" id="{773B6310-729F-2209-4B7E-725658C17EAA}"/>
                </a:ext>
              </a:extLst>
            </p:cNvPr>
            <p:cNvSpPr/>
            <p:nvPr/>
          </p:nvSpPr>
          <p:spPr>
            <a:xfrm>
              <a:off x="6914178" y="6423446"/>
              <a:ext cx="1836000" cy="434552"/>
            </a:xfrm>
            <a:prstGeom prst="chevron">
              <a:avLst/>
            </a:prstGeom>
            <a:solidFill>
              <a:srgbClr val="EEEB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TW" b="1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Montserrat Light" charset="0"/>
              </a:endParaRPr>
            </a:p>
          </p:txBody>
        </p:sp>
        <p:sp>
          <p:nvSpPr>
            <p:cNvPr id="30" name="＞形箭號 29">
              <a:extLst>
                <a:ext uri="{FF2B5EF4-FFF2-40B4-BE49-F238E27FC236}">
                  <a16:creationId xmlns:a16="http://schemas.microsoft.com/office/drawing/2014/main" id="{9CA0576C-D5BB-2DDA-2947-423BF4B7F8DE}"/>
                </a:ext>
              </a:extLst>
            </p:cNvPr>
            <p:cNvSpPr/>
            <p:nvPr/>
          </p:nvSpPr>
          <p:spPr>
            <a:xfrm>
              <a:off x="8622028" y="6435637"/>
              <a:ext cx="1836000" cy="434552"/>
            </a:xfrm>
            <a:prstGeom prst="chevron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b="1">
                  <a:solidFill>
                    <a:schemeClr val="tx1"/>
                  </a:solidFill>
                  <a:latin typeface="Microsoft JhengHei UI" panose="020B0604030504040204" pitchFamily="34" charset="-120"/>
                  <a:ea typeface="Microsoft JhengHei UI" panose="020B0604030504040204" pitchFamily="34" charset="-120"/>
                  <a:cs typeface="Montserrat Light" charset="0"/>
                </a:rPr>
                <a:t>環境建置</a:t>
              </a:r>
              <a:endParaRPr lang="en-US" altLang="zh-TW" b="1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Montserrat Light" charset="0"/>
              </a:endParaRPr>
            </a:p>
          </p:txBody>
        </p:sp>
        <p:sp>
          <p:nvSpPr>
            <p:cNvPr id="31" name="＞形箭號 30">
              <a:extLst>
                <a:ext uri="{FF2B5EF4-FFF2-40B4-BE49-F238E27FC236}">
                  <a16:creationId xmlns:a16="http://schemas.microsoft.com/office/drawing/2014/main" id="{0CDE143E-8F37-0479-9E4A-98EB9FD1FE10}"/>
                </a:ext>
              </a:extLst>
            </p:cNvPr>
            <p:cNvSpPr/>
            <p:nvPr/>
          </p:nvSpPr>
          <p:spPr>
            <a:xfrm>
              <a:off x="10342070" y="6435637"/>
              <a:ext cx="1836000" cy="434552"/>
            </a:xfrm>
            <a:prstGeom prst="chevron">
              <a:avLst/>
            </a:prstGeom>
            <a:solidFill>
              <a:srgbClr val="EEEB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" name="矩形: 圓角 1">
            <a:extLst>
              <a:ext uri="{FF2B5EF4-FFF2-40B4-BE49-F238E27FC236}">
                <a16:creationId xmlns:a16="http://schemas.microsoft.com/office/drawing/2014/main" id="{B12F1254-B461-16A8-71AF-9833DEFB7EC2}"/>
              </a:ext>
            </a:extLst>
          </p:cNvPr>
          <p:cNvSpPr/>
          <p:nvPr/>
        </p:nvSpPr>
        <p:spPr>
          <a:xfrm>
            <a:off x="1579755" y="5036632"/>
            <a:ext cx="7313342" cy="128239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388D42E0-4802-6CB3-AF9E-17B1E64C8F2E}"/>
              </a:ext>
            </a:extLst>
          </p:cNvPr>
          <p:cNvSpPr/>
          <p:nvPr/>
        </p:nvSpPr>
        <p:spPr>
          <a:xfrm>
            <a:off x="1579755" y="3763648"/>
            <a:ext cx="7313342" cy="128239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2BB0F6EC-7A7B-7279-8901-04293E9821A8}"/>
              </a:ext>
            </a:extLst>
          </p:cNvPr>
          <p:cNvSpPr/>
          <p:nvPr/>
        </p:nvSpPr>
        <p:spPr>
          <a:xfrm>
            <a:off x="1579755" y="2491418"/>
            <a:ext cx="7313342" cy="128239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8D033959-7C21-750F-ED39-609DE5C2D985}"/>
              </a:ext>
            </a:extLst>
          </p:cNvPr>
          <p:cNvSpPr/>
          <p:nvPr/>
        </p:nvSpPr>
        <p:spPr>
          <a:xfrm>
            <a:off x="1579755" y="1219611"/>
            <a:ext cx="7313342" cy="128239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9" name="圖片 9" descr="一張含有 標誌, 符號, 字型, 黃色 的圖片&#10;&#10;自動產生的描述">
            <a:extLst>
              <a:ext uri="{FF2B5EF4-FFF2-40B4-BE49-F238E27FC236}">
                <a16:creationId xmlns:a16="http://schemas.microsoft.com/office/drawing/2014/main" id="{29FCDB3E-AFB7-5158-31F7-7CCA133086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1448" y="5068228"/>
            <a:ext cx="1126273" cy="1144859"/>
          </a:xfrm>
          <a:prstGeom prst="rect">
            <a:avLst/>
          </a:prstGeom>
        </p:spPr>
      </p:pic>
      <p:pic>
        <p:nvPicPr>
          <p:cNvPr id="10" name="圖片 10" descr="一張含有 圓形, 圖形, 設計, 卡通 的圖片&#10;&#10;自動產生的描述">
            <a:extLst>
              <a:ext uri="{FF2B5EF4-FFF2-40B4-BE49-F238E27FC236}">
                <a16:creationId xmlns:a16="http://schemas.microsoft.com/office/drawing/2014/main" id="{9E4969B3-729C-0DAA-A055-8AFF290ACE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8619" y="5077522"/>
            <a:ext cx="1219201" cy="1191323"/>
          </a:xfrm>
          <a:prstGeom prst="rect">
            <a:avLst/>
          </a:prstGeom>
        </p:spPr>
      </p:pic>
      <p:pic>
        <p:nvPicPr>
          <p:cNvPr id="11" name="圖片 11" descr="一張含有 黑色, 黑暗 的圖片&#10;&#10;自動產生的描述">
            <a:extLst>
              <a:ext uri="{FF2B5EF4-FFF2-40B4-BE49-F238E27FC236}">
                <a16:creationId xmlns:a16="http://schemas.microsoft.com/office/drawing/2014/main" id="{56C7D0D0-664B-4FEB-EFBD-D1897139A0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75156" y="4952331"/>
            <a:ext cx="2352908" cy="1646140"/>
          </a:xfrm>
          <a:prstGeom prst="rect">
            <a:avLst/>
          </a:prstGeom>
        </p:spPr>
      </p:pic>
      <p:pic>
        <p:nvPicPr>
          <p:cNvPr id="12" name="圖片 12" descr="一張含有 黑色, 黑暗 的圖片&#10;&#10;自動產生的描述">
            <a:extLst>
              <a:ext uri="{FF2B5EF4-FFF2-40B4-BE49-F238E27FC236}">
                <a16:creationId xmlns:a16="http://schemas.microsoft.com/office/drawing/2014/main" id="{14FF9E01-B8D5-D802-B0FA-31AF309C95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99327" y="5001438"/>
            <a:ext cx="1441760" cy="1538636"/>
          </a:xfrm>
          <a:prstGeom prst="rect">
            <a:avLst/>
          </a:prstGeom>
        </p:spPr>
      </p:pic>
      <p:pic>
        <p:nvPicPr>
          <p:cNvPr id="4" name="圖片 7" descr="一張含有 圖形, 平面設計, 字型, 標誌 的圖片&#10;&#10;自動產生的描述">
            <a:extLst>
              <a:ext uri="{FF2B5EF4-FFF2-40B4-BE49-F238E27FC236}">
                <a16:creationId xmlns:a16="http://schemas.microsoft.com/office/drawing/2014/main" id="{DEF1F42B-C615-339E-F4C2-012F69162C0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76961" y="3785517"/>
            <a:ext cx="3551662" cy="1238200"/>
          </a:xfrm>
          <a:prstGeom prst="rect">
            <a:avLst/>
          </a:prstGeom>
        </p:spPr>
      </p:pic>
      <p:pic>
        <p:nvPicPr>
          <p:cNvPr id="13" name="圖片 13" descr="一張含有 美工圖案, 圖形, 字型, 平面設計 的圖片&#10;&#10;自動產生的描述">
            <a:extLst>
              <a:ext uri="{FF2B5EF4-FFF2-40B4-BE49-F238E27FC236}">
                <a16:creationId xmlns:a16="http://schemas.microsoft.com/office/drawing/2014/main" id="{9F5E0B63-2226-68F9-B758-35B0648D302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76961" y="2606425"/>
            <a:ext cx="3588833" cy="1122857"/>
          </a:xfrm>
          <a:prstGeom prst="rect">
            <a:avLst/>
          </a:prstGeom>
        </p:spPr>
      </p:pic>
      <p:sp>
        <p:nvSpPr>
          <p:cNvPr id="8" name="TextBox 18">
            <a:extLst>
              <a:ext uri="{FF2B5EF4-FFF2-40B4-BE49-F238E27FC236}">
                <a16:creationId xmlns:a16="http://schemas.microsoft.com/office/drawing/2014/main" id="{058E23CD-273C-4A9F-DF95-2981D0713B8F}"/>
              </a:ext>
            </a:extLst>
          </p:cNvPr>
          <p:cNvSpPr txBox="1"/>
          <p:nvPr/>
        </p:nvSpPr>
        <p:spPr>
          <a:xfrm>
            <a:off x="2111087" y="346899"/>
            <a:ext cx="6085490" cy="52065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ts val="3300"/>
              </a:lnSpc>
            </a:pPr>
            <a:r>
              <a:rPr lang="zh-TW" altLang="en-US" sz="3600" b="1">
                <a:latin typeface="Arial" panose="020B0604020202020204" pitchFamily="34" charset="0"/>
                <a:ea typeface="Microsoft JhengHei UI" panose="020B0604030504040204" pitchFamily="34" charset="-120"/>
                <a:cs typeface="Arial" panose="020B0604020202020204" pitchFamily="34" charset="0"/>
              </a:rPr>
              <a:t>系統架構</a:t>
            </a:r>
          </a:p>
        </p:txBody>
      </p:sp>
      <p:pic>
        <p:nvPicPr>
          <p:cNvPr id="15" name="圖片 15" descr="一張含有 字型, 標誌, 圖形, 印刷術 的圖片&#10;&#10;自動產生的描述">
            <a:extLst>
              <a:ext uri="{FF2B5EF4-FFF2-40B4-BE49-F238E27FC236}">
                <a16:creationId xmlns:a16="http://schemas.microsoft.com/office/drawing/2014/main" id="{8B771ED2-BD40-A196-EE88-DA437FE2A60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98160" y="1244925"/>
            <a:ext cx="2743200" cy="1198230"/>
          </a:xfrm>
          <a:prstGeom prst="rect">
            <a:avLst/>
          </a:prstGeom>
        </p:spPr>
      </p:pic>
      <p:pic>
        <p:nvPicPr>
          <p:cNvPr id="16" name="圖片 16" descr="一張含有 美工圖案, 圖形, 卡通, 設計 的圖片&#10;&#10;自動產生的描述">
            <a:extLst>
              <a:ext uri="{FF2B5EF4-FFF2-40B4-BE49-F238E27FC236}">
                <a16:creationId xmlns:a16="http://schemas.microsoft.com/office/drawing/2014/main" id="{4B560A98-6141-C282-6172-50FF680BEE1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99920" y="1351890"/>
            <a:ext cx="3129280" cy="1075741"/>
          </a:xfrm>
          <a:prstGeom prst="rect">
            <a:avLst/>
          </a:prstGeom>
        </p:spPr>
      </p:pic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56BB42D6-8D44-6363-2CE5-43AE0B0FC797}"/>
              </a:ext>
            </a:extLst>
          </p:cNvPr>
          <p:cNvSpPr/>
          <p:nvPr/>
        </p:nvSpPr>
        <p:spPr>
          <a:xfrm>
            <a:off x="8890000" y="1210027"/>
            <a:ext cx="1825037" cy="383822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1" name="圖片 21" descr="一張含有 卡通, 服裝, 人的臉孔, 人員 的圖片&#10;&#10;自動產生的描述">
            <a:extLst>
              <a:ext uri="{FF2B5EF4-FFF2-40B4-BE49-F238E27FC236}">
                <a16:creationId xmlns:a16="http://schemas.microsoft.com/office/drawing/2014/main" id="{630C3B48-59A5-532A-7A54-A4A5D6243CF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985956" y="1427011"/>
            <a:ext cx="1557867" cy="2244792"/>
          </a:xfrm>
          <a:prstGeom prst="rect">
            <a:avLst/>
          </a:prstGeom>
        </p:spPr>
      </p:pic>
      <p:pic>
        <p:nvPicPr>
          <p:cNvPr id="22" name="圖片 22" descr="一張含有 字型, 圖形, 螢幕擷取畫面, 文字 的圖片&#10;&#10;自動產生的描述">
            <a:extLst>
              <a:ext uri="{FF2B5EF4-FFF2-40B4-BE49-F238E27FC236}">
                <a16:creationId xmlns:a16="http://schemas.microsoft.com/office/drawing/2014/main" id="{049F9491-0F61-AC8B-B181-087FE56B747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920907" y="3967114"/>
            <a:ext cx="1774238" cy="504218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50EB7960-9976-585F-773C-D255F3D08B22}"/>
              </a:ext>
            </a:extLst>
          </p:cNvPr>
          <p:cNvSpPr/>
          <p:nvPr/>
        </p:nvSpPr>
        <p:spPr>
          <a:xfrm>
            <a:off x="1421780" y="1208048"/>
            <a:ext cx="7647878" cy="383787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2" name="圖片版面配置區 10"/>
          <p:cNvPicPr>
            <a:picLocks noGrp="1" noChangeAspect="1"/>
          </p:cNvPicPr>
          <p:nvPr>
            <p:ph type="pic" sz="quarter" idx="4294967295"/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71" b="4071"/>
          <a:stretch>
            <a:fillRect/>
          </a:stretch>
        </p:blipFill>
        <p:spPr>
          <a:xfrm>
            <a:off x="10174934" y="109827"/>
            <a:ext cx="881756" cy="881755"/>
          </a:xfrm>
          <a:custGeom>
            <a:avLst/>
            <a:gdLst>
              <a:gd name="connsiteX0" fmla="*/ 927100 w 1854200"/>
              <a:gd name="connsiteY0" fmla="*/ 0 h 1854198"/>
              <a:gd name="connsiteX1" fmla="*/ 1854200 w 1854200"/>
              <a:gd name="connsiteY1" fmla="*/ 927099 h 1854198"/>
              <a:gd name="connsiteX2" fmla="*/ 927100 w 1854200"/>
              <a:gd name="connsiteY2" fmla="*/ 1854198 h 1854198"/>
              <a:gd name="connsiteX3" fmla="*/ 0 w 1854200"/>
              <a:gd name="connsiteY3" fmla="*/ 927099 h 1854198"/>
              <a:gd name="connsiteX4" fmla="*/ 927100 w 1854200"/>
              <a:gd name="connsiteY4" fmla="*/ 0 h 1854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54200" h="1854198">
                <a:moveTo>
                  <a:pt x="927100" y="0"/>
                </a:moveTo>
                <a:cubicBezTo>
                  <a:pt x="1439123" y="0"/>
                  <a:pt x="1854200" y="415076"/>
                  <a:pt x="1854200" y="927099"/>
                </a:cubicBezTo>
                <a:cubicBezTo>
                  <a:pt x="1854200" y="1439122"/>
                  <a:pt x="1439123" y="1854198"/>
                  <a:pt x="927100" y="1854198"/>
                </a:cubicBezTo>
                <a:cubicBezTo>
                  <a:pt x="415077" y="1854198"/>
                  <a:pt x="0" y="1439122"/>
                  <a:pt x="0" y="927099"/>
                </a:cubicBezTo>
                <a:cubicBezTo>
                  <a:pt x="0" y="415076"/>
                  <a:pt x="415077" y="0"/>
                  <a:pt x="927100" y="0"/>
                </a:cubicBezTo>
                <a:close/>
              </a:path>
            </a:pathLst>
          </a:custGeom>
        </p:spPr>
      </p:pic>
      <p:sp>
        <p:nvSpPr>
          <p:cNvPr id="33" name="文字方塊 32"/>
          <p:cNvSpPr txBox="1"/>
          <p:nvPr/>
        </p:nvSpPr>
        <p:spPr>
          <a:xfrm>
            <a:off x="10342070" y="740814"/>
            <a:ext cx="6078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100" b="1">
                <a:solidFill>
                  <a:schemeClr val="bg1"/>
                </a:solidFill>
                <a:effectLst>
                  <a:outerShdw blurRad="647700" dist="38100" dir="2700000" algn="tl" rotWithShape="0">
                    <a:prstClr val="black">
                      <a:alpha val="91000"/>
                    </a:prst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黃志誠</a:t>
            </a:r>
          </a:p>
        </p:txBody>
      </p:sp>
    </p:spTree>
    <p:extLst>
      <p:ext uri="{BB962C8B-B14F-4D97-AF65-F5344CB8AC3E}">
        <p14:creationId xmlns:p14="http://schemas.microsoft.com/office/powerpoint/2010/main" val="91429424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群組 23">
            <a:extLst>
              <a:ext uri="{FF2B5EF4-FFF2-40B4-BE49-F238E27FC236}">
                <a16:creationId xmlns:a16="http://schemas.microsoft.com/office/drawing/2014/main" id="{6889E289-AA50-2BE6-2D70-A01EDEA854D1}"/>
              </a:ext>
            </a:extLst>
          </p:cNvPr>
          <p:cNvGrpSpPr/>
          <p:nvPr/>
        </p:nvGrpSpPr>
        <p:grpSpPr>
          <a:xfrm>
            <a:off x="6081" y="6423446"/>
            <a:ext cx="12171989" cy="446745"/>
            <a:chOff x="6081" y="6423446"/>
            <a:chExt cx="12171989" cy="446745"/>
          </a:xfrm>
        </p:grpSpPr>
        <p:sp>
          <p:nvSpPr>
            <p:cNvPr id="25" name="五邊形 24">
              <a:extLst>
                <a:ext uri="{FF2B5EF4-FFF2-40B4-BE49-F238E27FC236}">
                  <a16:creationId xmlns:a16="http://schemas.microsoft.com/office/drawing/2014/main" id="{D92A25FD-5266-4AEC-27A2-D8BA444D6C3B}"/>
                </a:ext>
              </a:extLst>
            </p:cNvPr>
            <p:cNvSpPr/>
            <p:nvPr/>
          </p:nvSpPr>
          <p:spPr>
            <a:xfrm>
              <a:off x="6081" y="6423448"/>
              <a:ext cx="1836000" cy="434551"/>
            </a:xfrm>
            <a:prstGeom prst="homePlate">
              <a:avLst/>
            </a:prstGeom>
            <a:solidFill>
              <a:srgbClr val="EEEB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26" name="＞形箭號 25">
              <a:extLst>
                <a:ext uri="{FF2B5EF4-FFF2-40B4-BE49-F238E27FC236}">
                  <a16:creationId xmlns:a16="http://schemas.microsoft.com/office/drawing/2014/main" id="{23FD014F-36FE-8EA2-2063-3E02BF06C6CD}"/>
                </a:ext>
              </a:extLst>
            </p:cNvPr>
            <p:cNvSpPr/>
            <p:nvPr/>
          </p:nvSpPr>
          <p:spPr>
            <a:xfrm>
              <a:off x="1738909" y="6423447"/>
              <a:ext cx="1836000" cy="434552"/>
            </a:xfrm>
            <a:prstGeom prst="chevron">
              <a:avLst/>
            </a:prstGeom>
            <a:solidFill>
              <a:srgbClr val="EEEB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TW" b="1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Montserrat Light" charset="0"/>
              </a:endParaRPr>
            </a:p>
          </p:txBody>
        </p:sp>
        <p:sp>
          <p:nvSpPr>
            <p:cNvPr id="27" name="＞形箭號 26">
              <a:extLst>
                <a:ext uri="{FF2B5EF4-FFF2-40B4-BE49-F238E27FC236}">
                  <a16:creationId xmlns:a16="http://schemas.microsoft.com/office/drawing/2014/main" id="{B9A814DA-4E8E-3791-C8DE-29BF8F149A90}"/>
                </a:ext>
              </a:extLst>
            </p:cNvPr>
            <p:cNvSpPr/>
            <p:nvPr/>
          </p:nvSpPr>
          <p:spPr>
            <a:xfrm>
              <a:off x="3460015" y="6435638"/>
              <a:ext cx="1836000" cy="434552"/>
            </a:xfrm>
            <a:prstGeom prst="chevron">
              <a:avLst/>
            </a:prstGeom>
            <a:solidFill>
              <a:srgbClr val="EEEB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TW" b="1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Montserrat Light" charset="0"/>
              </a:endParaRPr>
            </a:p>
          </p:txBody>
        </p:sp>
        <p:sp>
          <p:nvSpPr>
            <p:cNvPr id="28" name="＞形箭號 27">
              <a:extLst>
                <a:ext uri="{FF2B5EF4-FFF2-40B4-BE49-F238E27FC236}">
                  <a16:creationId xmlns:a16="http://schemas.microsoft.com/office/drawing/2014/main" id="{F3CB9B6B-37ED-851A-7B59-E3CEF63F485A}"/>
                </a:ext>
              </a:extLst>
            </p:cNvPr>
            <p:cNvSpPr/>
            <p:nvPr/>
          </p:nvSpPr>
          <p:spPr>
            <a:xfrm>
              <a:off x="5194136" y="6435639"/>
              <a:ext cx="1836000" cy="434552"/>
            </a:xfrm>
            <a:prstGeom prst="chevron">
              <a:avLst/>
            </a:prstGeom>
            <a:solidFill>
              <a:srgbClr val="EEEB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TW" b="1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Montserrat Light" charset="0"/>
              </a:endParaRPr>
            </a:p>
          </p:txBody>
        </p:sp>
        <p:sp>
          <p:nvSpPr>
            <p:cNvPr id="29" name="＞形箭號 28">
              <a:extLst>
                <a:ext uri="{FF2B5EF4-FFF2-40B4-BE49-F238E27FC236}">
                  <a16:creationId xmlns:a16="http://schemas.microsoft.com/office/drawing/2014/main" id="{773B6310-729F-2209-4B7E-725658C17EAA}"/>
                </a:ext>
              </a:extLst>
            </p:cNvPr>
            <p:cNvSpPr/>
            <p:nvPr/>
          </p:nvSpPr>
          <p:spPr>
            <a:xfrm>
              <a:off x="6914178" y="6423446"/>
              <a:ext cx="1836000" cy="434552"/>
            </a:xfrm>
            <a:prstGeom prst="chevron">
              <a:avLst/>
            </a:prstGeom>
            <a:solidFill>
              <a:srgbClr val="EEEB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TW" b="1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Montserrat Light" charset="0"/>
              </a:endParaRPr>
            </a:p>
          </p:txBody>
        </p:sp>
        <p:sp>
          <p:nvSpPr>
            <p:cNvPr id="30" name="＞形箭號 29">
              <a:extLst>
                <a:ext uri="{FF2B5EF4-FFF2-40B4-BE49-F238E27FC236}">
                  <a16:creationId xmlns:a16="http://schemas.microsoft.com/office/drawing/2014/main" id="{9CA0576C-D5BB-2DDA-2947-423BF4B7F8DE}"/>
                </a:ext>
              </a:extLst>
            </p:cNvPr>
            <p:cNvSpPr/>
            <p:nvPr/>
          </p:nvSpPr>
          <p:spPr>
            <a:xfrm>
              <a:off x="8622028" y="6435637"/>
              <a:ext cx="1836000" cy="434552"/>
            </a:xfrm>
            <a:prstGeom prst="chevron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b="1">
                  <a:solidFill>
                    <a:schemeClr val="tx1"/>
                  </a:solidFill>
                  <a:latin typeface="Microsoft JhengHei UI" panose="020B0604030504040204" pitchFamily="34" charset="-120"/>
                  <a:ea typeface="Microsoft JhengHei UI" panose="020B0604030504040204" pitchFamily="34" charset="-120"/>
                  <a:cs typeface="Montserrat Light" charset="0"/>
                </a:rPr>
                <a:t>環境建置</a:t>
              </a:r>
              <a:endParaRPr lang="en-US" altLang="zh-TW" b="1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Montserrat Light" charset="0"/>
              </a:endParaRPr>
            </a:p>
          </p:txBody>
        </p:sp>
        <p:sp>
          <p:nvSpPr>
            <p:cNvPr id="31" name="＞形箭號 30">
              <a:extLst>
                <a:ext uri="{FF2B5EF4-FFF2-40B4-BE49-F238E27FC236}">
                  <a16:creationId xmlns:a16="http://schemas.microsoft.com/office/drawing/2014/main" id="{0CDE143E-8F37-0479-9E4A-98EB9FD1FE10}"/>
                </a:ext>
              </a:extLst>
            </p:cNvPr>
            <p:cNvSpPr/>
            <p:nvPr/>
          </p:nvSpPr>
          <p:spPr>
            <a:xfrm>
              <a:off x="10342070" y="6435637"/>
              <a:ext cx="1836000" cy="434552"/>
            </a:xfrm>
            <a:prstGeom prst="chevron">
              <a:avLst/>
            </a:prstGeom>
            <a:solidFill>
              <a:srgbClr val="EEEB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" name="矩形: 圓角 1">
            <a:extLst>
              <a:ext uri="{FF2B5EF4-FFF2-40B4-BE49-F238E27FC236}">
                <a16:creationId xmlns:a16="http://schemas.microsoft.com/office/drawing/2014/main" id="{B12F1254-B461-16A8-71AF-9833DEFB7EC2}"/>
              </a:ext>
            </a:extLst>
          </p:cNvPr>
          <p:cNvSpPr/>
          <p:nvPr/>
        </p:nvSpPr>
        <p:spPr>
          <a:xfrm>
            <a:off x="1579755" y="5036632"/>
            <a:ext cx="7313342" cy="128239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388D42E0-4802-6CB3-AF9E-17B1E64C8F2E}"/>
              </a:ext>
            </a:extLst>
          </p:cNvPr>
          <p:cNvSpPr/>
          <p:nvPr/>
        </p:nvSpPr>
        <p:spPr>
          <a:xfrm>
            <a:off x="1579755" y="3763648"/>
            <a:ext cx="7313342" cy="128239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2BB0F6EC-7A7B-7279-8901-04293E9821A8}"/>
              </a:ext>
            </a:extLst>
          </p:cNvPr>
          <p:cNvSpPr/>
          <p:nvPr/>
        </p:nvSpPr>
        <p:spPr>
          <a:xfrm>
            <a:off x="1579755" y="2491418"/>
            <a:ext cx="7313342" cy="128239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8D033959-7C21-750F-ED39-609DE5C2D985}"/>
              </a:ext>
            </a:extLst>
          </p:cNvPr>
          <p:cNvSpPr/>
          <p:nvPr/>
        </p:nvSpPr>
        <p:spPr>
          <a:xfrm>
            <a:off x="1579755" y="1219611"/>
            <a:ext cx="7313342" cy="128239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9" name="圖片 9" descr="一張含有 標誌, 符號, 字型, 黃色 的圖片&#10;&#10;自動產生的描述">
            <a:extLst>
              <a:ext uri="{FF2B5EF4-FFF2-40B4-BE49-F238E27FC236}">
                <a16:creationId xmlns:a16="http://schemas.microsoft.com/office/drawing/2014/main" id="{29FCDB3E-AFB7-5158-31F7-7CCA133086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1448" y="5068228"/>
            <a:ext cx="1126273" cy="1144859"/>
          </a:xfrm>
          <a:prstGeom prst="rect">
            <a:avLst/>
          </a:prstGeom>
        </p:spPr>
      </p:pic>
      <p:pic>
        <p:nvPicPr>
          <p:cNvPr id="10" name="圖片 10" descr="一張含有 圓形, 圖形, 設計, 卡通 的圖片&#10;&#10;自動產生的描述">
            <a:extLst>
              <a:ext uri="{FF2B5EF4-FFF2-40B4-BE49-F238E27FC236}">
                <a16:creationId xmlns:a16="http://schemas.microsoft.com/office/drawing/2014/main" id="{9E4969B3-729C-0DAA-A055-8AFF290ACE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8619" y="5077522"/>
            <a:ext cx="1219201" cy="1191323"/>
          </a:xfrm>
          <a:prstGeom prst="rect">
            <a:avLst/>
          </a:prstGeom>
        </p:spPr>
      </p:pic>
      <p:pic>
        <p:nvPicPr>
          <p:cNvPr id="11" name="圖片 11" descr="一張含有 黑色, 黑暗 的圖片&#10;&#10;自動產生的描述">
            <a:extLst>
              <a:ext uri="{FF2B5EF4-FFF2-40B4-BE49-F238E27FC236}">
                <a16:creationId xmlns:a16="http://schemas.microsoft.com/office/drawing/2014/main" id="{56C7D0D0-664B-4FEB-EFBD-D1897139A0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75156" y="4952331"/>
            <a:ext cx="2352908" cy="1646140"/>
          </a:xfrm>
          <a:prstGeom prst="rect">
            <a:avLst/>
          </a:prstGeom>
        </p:spPr>
      </p:pic>
      <p:pic>
        <p:nvPicPr>
          <p:cNvPr id="12" name="圖片 12" descr="一張含有 黑色, 黑暗 的圖片&#10;&#10;自動產生的描述">
            <a:extLst>
              <a:ext uri="{FF2B5EF4-FFF2-40B4-BE49-F238E27FC236}">
                <a16:creationId xmlns:a16="http://schemas.microsoft.com/office/drawing/2014/main" id="{14FF9E01-B8D5-D802-B0FA-31AF309C95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99327" y="5001438"/>
            <a:ext cx="1441760" cy="1538636"/>
          </a:xfrm>
          <a:prstGeom prst="rect">
            <a:avLst/>
          </a:prstGeom>
        </p:spPr>
      </p:pic>
      <p:pic>
        <p:nvPicPr>
          <p:cNvPr id="4" name="圖片 7" descr="一張含有 圖形, 平面設計, 字型, 標誌 的圖片&#10;&#10;自動產生的描述">
            <a:extLst>
              <a:ext uri="{FF2B5EF4-FFF2-40B4-BE49-F238E27FC236}">
                <a16:creationId xmlns:a16="http://schemas.microsoft.com/office/drawing/2014/main" id="{DEF1F42B-C615-339E-F4C2-012F69162C0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76961" y="3785517"/>
            <a:ext cx="3551662" cy="1238200"/>
          </a:xfrm>
          <a:prstGeom prst="rect">
            <a:avLst/>
          </a:prstGeom>
        </p:spPr>
      </p:pic>
      <p:pic>
        <p:nvPicPr>
          <p:cNvPr id="13" name="圖片 13" descr="一張含有 美工圖案, 圖形, 字型, 平面設計 的圖片&#10;&#10;自動產生的描述">
            <a:extLst>
              <a:ext uri="{FF2B5EF4-FFF2-40B4-BE49-F238E27FC236}">
                <a16:creationId xmlns:a16="http://schemas.microsoft.com/office/drawing/2014/main" id="{9F5E0B63-2226-68F9-B758-35B0648D302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76961" y="2606425"/>
            <a:ext cx="3588833" cy="1122857"/>
          </a:xfrm>
          <a:prstGeom prst="rect">
            <a:avLst/>
          </a:prstGeom>
        </p:spPr>
      </p:pic>
      <p:sp>
        <p:nvSpPr>
          <p:cNvPr id="8" name="TextBox 18">
            <a:extLst>
              <a:ext uri="{FF2B5EF4-FFF2-40B4-BE49-F238E27FC236}">
                <a16:creationId xmlns:a16="http://schemas.microsoft.com/office/drawing/2014/main" id="{058E23CD-273C-4A9F-DF95-2981D0713B8F}"/>
              </a:ext>
            </a:extLst>
          </p:cNvPr>
          <p:cNvSpPr txBox="1"/>
          <p:nvPr/>
        </p:nvSpPr>
        <p:spPr>
          <a:xfrm>
            <a:off x="2111087" y="346899"/>
            <a:ext cx="6085490" cy="52065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ts val="3300"/>
              </a:lnSpc>
            </a:pPr>
            <a:r>
              <a:rPr lang="zh-TW" altLang="en-US" sz="3600" b="1">
                <a:latin typeface="Arial" panose="020B0604020202020204" pitchFamily="34" charset="0"/>
                <a:ea typeface="Microsoft JhengHei UI" panose="020B0604030504040204" pitchFamily="34" charset="-120"/>
                <a:cs typeface="Arial" panose="020B0604020202020204" pitchFamily="34" charset="0"/>
              </a:rPr>
              <a:t>系統架構</a:t>
            </a:r>
          </a:p>
        </p:txBody>
      </p:sp>
      <p:pic>
        <p:nvPicPr>
          <p:cNvPr id="15" name="圖片 15" descr="一張含有 字型, 標誌, 圖形, 印刷術 的圖片&#10;&#10;自動產生的描述">
            <a:extLst>
              <a:ext uri="{FF2B5EF4-FFF2-40B4-BE49-F238E27FC236}">
                <a16:creationId xmlns:a16="http://schemas.microsoft.com/office/drawing/2014/main" id="{8B771ED2-BD40-A196-EE88-DA437FE2A60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98160" y="1244925"/>
            <a:ext cx="2743200" cy="1198230"/>
          </a:xfrm>
          <a:prstGeom prst="rect">
            <a:avLst/>
          </a:prstGeom>
        </p:spPr>
      </p:pic>
      <p:pic>
        <p:nvPicPr>
          <p:cNvPr id="16" name="圖片 16" descr="一張含有 美工圖案, 圖形, 卡通, 設計 的圖片&#10;&#10;自動產生的描述">
            <a:extLst>
              <a:ext uri="{FF2B5EF4-FFF2-40B4-BE49-F238E27FC236}">
                <a16:creationId xmlns:a16="http://schemas.microsoft.com/office/drawing/2014/main" id="{4B560A98-6141-C282-6172-50FF680BEE1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99920" y="1351890"/>
            <a:ext cx="3129280" cy="1075741"/>
          </a:xfrm>
          <a:prstGeom prst="rect">
            <a:avLst/>
          </a:prstGeom>
        </p:spPr>
      </p:pic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56BB42D6-8D44-6363-2CE5-43AE0B0FC797}"/>
              </a:ext>
            </a:extLst>
          </p:cNvPr>
          <p:cNvSpPr/>
          <p:nvPr/>
        </p:nvSpPr>
        <p:spPr>
          <a:xfrm>
            <a:off x="8890000" y="1210027"/>
            <a:ext cx="1825037" cy="383822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1" name="圖片 21" descr="一張含有 卡通, 服裝, 人的臉孔, 人員 的圖片&#10;&#10;自動產生的描述">
            <a:extLst>
              <a:ext uri="{FF2B5EF4-FFF2-40B4-BE49-F238E27FC236}">
                <a16:creationId xmlns:a16="http://schemas.microsoft.com/office/drawing/2014/main" id="{630C3B48-59A5-532A-7A54-A4A5D6243CF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985956" y="1427011"/>
            <a:ext cx="1557867" cy="2244792"/>
          </a:xfrm>
          <a:prstGeom prst="rect">
            <a:avLst/>
          </a:prstGeom>
        </p:spPr>
      </p:pic>
      <p:pic>
        <p:nvPicPr>
          <p:cNvPr id="22" name="圖片 22" descr="一張含有 字型, 圖形, 螢幕擷取畫面, 文字 的圖片&#10;&#10;自動產生的描述">
            <a:extLst>
              <a:ext uri="{FF2B5EF4-FFF2-40B4-BE49-F238E27FC236}">
                <a16:creationId xmlns:a16="http://schemas.microsoft.com/office/drawing/2014/main" id="{049F9491-0F61-AC8B-B181-087FE56B747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920907" y="3967114"/>
            <a:ext cx="1774238" cy="504218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D782244D-8FB6-E3AF-024B-0102A56E5EFC}"/>
              </a:ext>
            </a:extLst>
          </p:cNvPr>
          <p:cNvSpPr/>
          <p:nvPr/>
        </p:nvSpPr>
        <p:spPr>
          <a:xfrm>
            <a:off x="8781584" y="1208047"/>
            <a:ext cx="2035098" cy="390292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2" name="圖片版面配置區 10"/>
          <p:cNvPicPr>
            <a:picLocks noGrp="1" noChangeAspect="1"/>
          </p:cNvPicPr>
          <p:nvPr>
            <p:ph type="pic" sz="quarter" idx="4294967295"/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71" b="4071"/>
          <a:stretch>
            <a:fillRect/>
          </a:stretch>
        </p:blipFill>
        <p:spPr>
          <a:xfrm>
            <a:off x="10174934" y="109827"/>
            <a:ext cx="881756" cy="881755"/>
          </a:xfrm>
          <a:custGeom>
            <a:avLst/>
            <a:gdLst>
              <a:gd name="connsiteX0" fmla="*/ 927100 w 1854200"/>
              <a:gd name="connsiteY0" fmla="*/ 0 h 1854198"/>
              <a:gd name="connsiteX1" fmla="*/ 1854200 w 1854200"/>
              <a:gd name="connsiteY1" fmla="*/ 927099 h 1854198"/>
              <a:gd name="connsiteX2" fmla="*/ 927100 w 1854200"/>
              <a:gd name="connsiteY2" fmla="*/ 1854198 h 1854198"/>
              <a:gd name="connsiteX3" fmla="*/ 0 w 1854200"/>
              <a:gd name="connsiteY3" fmla="*/ 927099 h 1854198"/>
              <a:gd name="connsiteX4" fmla="*/ 927100 w 1854200"/>
              <a:gd name="connsiteY4" fmla="*/ 0 h 1854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54200" h="1854198">
                <a:moveTo>
                  <a:pt x="927100" y="0"/>
                </a:moveTo>
                <a:cubicBezTo>
                  <a:pt x="1439123" y="0"/>
                  <a:pt x="1854200" y="415076"/>
                  <a:pt x="1854200" y="927099"/>
                </a:cubicBezTo>
                <a:cubicBezTo>
                  <a:pt x="1854200" y="1439122"/>
                  <a:pt x="1439123" y="1854198"/>
                  <a:pt x="927100" y="1854198"/>
                </a:cubicBezTo>
                <a:cubicBezTo>
                  <a:pt x="415077" y="1854198"/>
                  <a:pt x="0" y="1439122"/>
                  <a:pt x="0" y="927099"/>
                </a:cubicBezTo>
                <a:cubicBezTo>
                  <a:pt x="0" y="415076"/>
                  <a:pt x="415077" y="0"/>
                  <a:pt x="927100" y="0"/>
                </a:cubicBezTo>
                <a:close/>
              </a:path>
            </a:pathLst>
          </a:custGeom>
        </p:spPr>
      </p:pic>
      <p:sp>
        <p:nvSpPr>
          <p:cNvPr id="33" name="文字方塊 32"/>
          <p:cNvSpPr txBox="1"/>
          <p:nvPr/>
        </p:nvSpPr>
        <p:spPr>
          <a:xfrm>
            <a:off x="10342070" y="740814"/>
            <a:ext cx="6078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100" b="1">
                <a:solidFill>
                  <a:schemeClr val="bg1"/>
                </a:solidFill>
                <a:effectLst>
                  <a:outerShdw blurRad="647700" dist="38100" dir="2700000" algn="tl" rotWithShape="0">
                    <a:prstClr val="black">
                      <a:alpha val="91000"/>
                    </a:prst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黃志誠</a:t>
            </a:r>
          </a:p>
        </p:txBody>
      </p:sp>
    </p:spTree>
    <p:extLst>
      <p:ext uri="{BB962C8B-B14F-4D97-AF65-F5344CB8AC3E}">
        <p14:creationId xmlns:p14="http://schemas.microsoft.com/office/powerpoint/2010/main" val="36841492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: 圓角 16">
            <a:extLst>
              <a:ext uri="{FF2B5EF4-FFF2-40B4-BE49-F238E27FC236}">
                <a16:creationId xmlns:a16="http://schemas.microsoft.com/office/drawing/2014/main" id="{6C4B0663-3385-2387-1630-D0622B1EF934}"/>
              </a:ext>
            </a:extLst>
          </p:cNvPr>
          <p:cNvSpPr/>
          <p:nvPr/>
        </p:nvSpPr>
        <p:spPr>
          <a:xfrm>
            <a:off x="4828352" y="103481"/>
            <a:ext cx="2746963" cy="110066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Client</a:t>
            </a:r>
          </a:p>
          <a:p>
            <a:pPr algn="ctr"/>
            <a:r>
              <a:rPr lang="zh-TW" altLang="en-US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a1</a:t>
            </a:r>
          </a:p>
        </p:txBody>
      </p:sp>
      <p:sp>
        <p:nvSpPr>
          <p:cNvPr id="18" name="矩形: 圓角 17">
            <a:extLst>
              <a:ext uri="{FF2B5EF4-FFF2-40B4-BE49-F238E27FC236}">
                <a16:creationId xmlns:a16="http://schemas.microsoft.com/office/drawing/2014/main" id="{593FBC81-C488-ABC2-E14F-FD8229875452}"/>
              </a:ext>
            </a:extLst>
          </p:cNvPr>
          <p:cNvSpPr/>
          <p:nvPr/>
        </p:nvSpPr>
        <p:spPr>
          <a:xfrm>
            <a:off x="381000" y="1549870"/>
            <a:ext cx="2969213" cy="4656667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TW" altLang="en-US">
              <a:solidFill>
                <a:schemeClr val="tx1"/>
              </a:solidFill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algn="ctr"/>
            <a:endParaRPr lang="zh-TW" altLang="en-US">
              <a:solidFill>
                <a:schemeClr val="tx1"/>
              </a:solidFill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73565E3B-4395-97E7-97DE-1CC577FBCECF}"/>
              </a:ext>
            </a:extLst>
          </p:cNvPr>
          <p:cNvSpPr/>
          <p:nvPr/>
        </p:nvSpPr>
        <p:spPr>
          <a:xfrm>
            <a:off x="9136944" y="1608666"/>
            <a:ext cx="2746963" cy="1100668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zh-TW" altLang="en-US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Resource Manager</a:t>
            </a:r>
            <a:endParaRPr lang="zh-TW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algn="ctr"/>
            <a:r>
              <a:rPr lang="zh-TW" altLang="en-US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m2</a:t>
            </a:r>
          </a:p>
        </p:txBody>
      </p:sp>
      <p:sp>
        <p:nvSpPr>
          <p:cNvPr id="22" name="矩形: 圓角 21">
            <a:extLst>
              <a:ext uri="{FF2B5EF4-FFF2-40B4-BE49-F238E27FC236}">
                <a16:creationId xmlns:a16="http://schemas.microsoft.com/office/drawing/2014/main" id="{ACC0ACBF-61F8-C99D-FA47-0A06FCFEDB2F}"/>
              </a:ext>
            </a:extLst>
          </p:cNvPr>
          <p:cNvSpPr/>
          <p:nvPr/>
        </p:nvSpPr>
        <p:spPr>
          <a:xfrm>
            <a:off x="3898192" y="1439333"/>
            <a:ext cx="4562593" cy="1354666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w1</a:t>
            </a:r>
          </a:p>
        </p:txBody>
      </p:sp>
      <p:sp>
        <p:nvSpPr>
          <p:cNvPr id="35" name="矩形: 圓角 34">
            <a:extLst>
              <a:ext uri="{FF2B5EF4-FFF2-40B4-BE49-F238E27FC236}">
                <a16:creationId xmlns:a16="http://schemas.microsoft.com/office/drawing/2014/main" id="{527C249C-1E15-4A0B-4F88-FF8F85B620F3}"/>
              </a:ext>
            </a:extLst>
          </p:cNvPr>
          <p:cNvSpPr/>
          <p:nvPr/>
        </p:nvSpPr>
        <p:spPr>
          <a:xfrm>
            <a:off x="3898192" y="2906888"/>
            <a:ext cx="4562593" cy="1354666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zh-TW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w</a:t>
            </a:r>
            <a:r>
              <a:rPr lang="en-US" altLang="zh-TW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2</a:t>
            </a:r>
            <a:endParaRPr lang="zh-TW">
              <a:solidFill>
                <a:schemeClr val="tx1"/>
              </a:solidFill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36" name="矩形: 圓角 35">
            <a:extLst>
              <a:ext uri="{FF2B5EF4-FFF2-40B4-BE49-F238E27FC236}">
                <a16:creationId xmlns:a16="http://schemas.microsoft.com/office/drawing/2014/main" id="{5336D40D-AD2A-095E-E273-B460459DB0AC}"/>
              </a:ext>
            </a:extLst>
          </p:cNvPr>
          <p:cNvSpPr/>
          <p:nvPr/>
        </p:nvSpPr>
        <p:spPr>
          <a:xfrm>
            <a:off x="3898192" y="4938888"/>
            <a:ext cx="4562593" cy="1354666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zh-TW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w</a:t>
            </a:r>
            <a:r>
              <a:rPr lang="en-US" altLang="zh-TW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9</a:t>
            </a:r>
          </a:p>
        </p:txBody>
      </p:sp>
      <p:cxnSp>
        <p:nvCxnSpPr>
          <p:cNvPr id="37" name="直線單箭頭接點 36">
            <a:extLst>
              <a:ext uri="{FF2B5EF4-FFF2-40B4-BE49-F238E27FC236}">
                <a16:creationId xmlns:a16="http://schemas.microsoft.com/office/drawing/2014/main" id="{2F9C9568-CEC9-A202-14E6-BB1A69BFD399}"/>
              </a:ext>
            </a:extLst>
          </p:cNvPr>
          <p:cNvCxnSpPr/>
          <p:nvPr/>
        </p:nvCxnSpPr>
        <p:spPr>
          <a:xfrm>
            <a:off x="2999432" y="649934"/>
            <a:ext cx="1826918" cy="1882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單箭頭接點 37">
            <a:extLst>
              <a:ext uri="{FF2B5EF4-FFF2-40B4-BE49-F238E27FC236}">
                <a16:creationId xmlns:a16="http://schemas.microsoft.com/office/drawing/2014/main" id="{9FB54BDF-F343-5E32-FF97-CDA9676C719B}"/>
              </a:ext>
            </a:extLst>
          </p:cNvPr>
          <p:cNvCxnSpPr>
            <a:cxnSpLocks/>
          </p:cNvCxnSpPr>
          <p:nvPr/>
        </p:nvCxnSpPr>
        <p:spPr>
          <a:xfrm>
            <a:off x="7571433" y="696971"/>
            <a:ext cx="1826918" cy="1882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18A18FCA-19A4-AD65-6BD5-696A16005E52}"/>
              </a:ext>
            </a:extLst>
          </p:cNvPr>
          <p:cNvSpPr txBox="1"/>
          <p:nvPr/>
        </p:nvSpPr>
        <p:spPr>
          <a:xfrm>
            <a:off x="3351388" y="743185"/>
            <a:ext cx="1184156" cy="46166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zh-TW" altLang="en-US" sz="2400" b="1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HDFS</a:t>
            </a:r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B2C96C9A-B128-5511-5081-8B0C80B9B23A}"/>
              </a:ext>
            </a:extLst>
          </p:cNvPr>
          <p:cNvSpPr txBox="1"/>
          <p:nvPr/>
        </p:nvSpPr>
        <p:spPr>
          <a:xfrm>
            <a:off x="8103304" y="743184"/>
            <a:ext cx="1152407" cy="46166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zh-TW" altLang="en-US" sz="2400" b="1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YARN</a:t>
            </a:r>
          </a:p>
        </p:txBody>
      </p:sp>
      <p:cxnSp>
        <p:nvCxnSpPr>
          <p:cNvPr id="41" name="直線單箭頭接點 40">
            <a:extLst>
              <a:ext uri="{FF2B5EF4-FFF2-40B4-BE49-F238E27FC236}">
                <a16:creationId xmlns:a16="http://schemas.microsoft.com/office/drawing/2014/main" id="{7A1B5F6D-9EBC-967F-7D1F-200FC7B3BB0F}"/>
              </a:ext>
            </a:extLst>
          </p:cNvPr>
          <p:cNvCxnSpPr/>
          <p:nvPr/>
        </p:nvCxnSpPr>
        <p:spPr>
          <a:xfrm>
            <a:off x="3002962" y="653462"/>
            <a:ext cx="1882" cy="9049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單箭頭接點 41">
            <a:extLst>
              <a:ext uri="{FF2B5EF4-FFF2-40B4-BE49-F238E27FC236}">
                <a16:creationId xmlns:a16="http://schemas.microsoft.com/office/drawing/2014/main" id="{8FF2E4C9-D824-D7EB-68AD-F00DC7D09C07}"/>
              </a:ext>
            </a:extLst>
          </p:cNvPr>
          <p:cNvCxnSpPr>
            <a:cxnSpLocks/>
          </p:cNvCxnSpPr>
          <p:nvPr/>
        </p:nvCxnSpPr>
        <p:spPr>
          <a:xfrm>
            <a:off x="9399999" y="700499"/>
            <a:ext cx="1882" cy="9049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18">
            <a:extLst>
              <a:ext uri="{FF2B5EF4-FFF2-40B4-BE49-F238E27FC236}">
                <a16:creationId xmlns:a16="http://schemas.microsoft.com/office/drawing/2014/main" id="{114DF80C-D780-1201-DFB8-66E29D08A066}"/>
              </a:ext>
            </a:extLst>
          </p:cNvPr>
          <p:cNvSpPr txBox="1"/>
          <p:nvPr/>
        </p:nvSpPr>
        <p:spPr>
          <a:xfrm>
            <a:off x="-1601311" y="229306"/>
            <a:ext cx="6085490" cy="52065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ts val="3300"/>
              </a:lnSpc>
            </a:pPr>
            <a:r>
              <a:rPr lang="zh-TW" altLang="en-US" sz="3600" b="1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叢集架構</a:t>
            </a:r>
          </a:p>
        </p:txBody>
      </p:sp>
      <p:sp>
        <p:nvSpPr>
          <p:cNvPr id="45" name="矩形: 圓角 44">
            <a:extLst>
              <a:ext uri="{FF2B5EF4-FFF2-40B4-BE49-F238E27FC236}">
                <a16:creationId xmlns:a16="http://schemas.microsoft.com/office/drawing/2014/main" id="{A5B794D5-1313-EBB6-DD53-C55C24F301AF}"/>
              </a:ext>
            </a:extLst>
          </p:cNvPr>
          <p:cNvSpPr/>
          <p:nvPr/>
        </p:nvSpPr>
        <p:spPr>
          <a:xfrm>
            <a:off x="4265082" y="1674519"/>
            <a:ext cx="1317037" cy="96896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Data</a:t>
            </a:r>
          </a:p>
          <a:p>
            <a:pPr algn="ctr"/>
            <a:r>
              <a:rPr lang="zh-TW" altLang="en-US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Node</a:t>
            </a:r>
          </a:p>
        </p:txBody>
      </p:sp>
      <p:sp>
        <p:nvSpPr>
          <p:cNvPr id="46" name="矩形: 圓角 45">
            <a:extLst>
              <a:ext uri="{FF2B5EF4-FFF2-40B4-BE49-F238E27FC236}">
                <a16:creationId xmlns:a16="http://schemas.microsoft.com/office/drawing/2014/main" id="{0B477559-5D49-E704-50DA-E80CA17D7357}"/>
              </a:ext>
            </a:extLst>
          </p:cNvPr>
          <p:cNvSpPr/>
          <p:nvPr/>
        </p:nvSpPr>
        <p:spPr>
          <a:xfrm>
            <a:off x="4265082" y="5127037"/>
            <a:ext cx="1317037" cy="96896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Data</a:t>
            </a:r>
          </a:p>
          <a:p>
            <a:pPr algn="ctr"/>
            <a:r>
              <a:rPr lang="zh-TW" altLang="en-US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Node</a:t>
            </a:r>
          </a:p>
        </p:txBody>
      </p:sp>
      <p:sp>
        <p:nvSpPr>
          <p:cNvPr id="47" name="矩形: 圓角 46">
            <a:extLst>
              <a:ext uri="{FF2B5EF4-FFF2-40B4-BE49-F238E27FC236}">
                <a16:creationId xmlns:a16="http://schemas.microsoft.com/office/drawing/2014/main" id="{FD8F48F1-2553-F5C7-799E-02E212CFAF6E}"/>
              </a:ext>
            </a:extLst>
          </p:cNvPr>
          <p:cNvSpPr/>
          <p:nvPr/>
        </p:nvSpPr>
        <p:spPr>
          <a:xfrm>
            <a:off x="4265082" y="3057408"/>
            <a:ext cx="1317037" cy="96896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Data</a:t>
            </a:r>
          </a:p>
          <a:p>
            <a:pPr algn="ctr"/>
            <a:r>
              <a:rPr lang="zh-TW" altLang="en-US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Node</a:t>
            </a:r>
          </a:p>
        </p:txBody>
      </p:sp>
      <p:sp>
        <p:nvSpPr>
          <p:cNvPr id="48" name="矩形: 圓角 47">
            <a:extLst>
              <a:ext uri="{FF2B5EF4-FFF2-40B4-BE49-F238E27FC236}">
                <a16:creationId xmlns:a16="http://schemas.microsoft.com/office/drawing/2014/main" id="{7BA3D35F-B446-3CC4-CBAA-55549E116128}"/>
              </a:ext>
            </a:extLst>
          </p:cNvPr>
          <p:cNvSpPr/>
          <p:nvPr/>
        </p:nvSpPr>
        <p:spPr>
          <a:xfrm>
            <a:off x="6786267" y="1674519"/>
            <a:ext cx="1317037" cy="96896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zh-TW" altLang="en-US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Node</a:t>
            </a:r>
          </a:p>
          <a:p>
            <a:pPr algn="ctr"/>
            <a:r>
              <a:rPr lang="zh-TW" altLang="en-US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Manager</a:t>
            </a:r>
          </a:p>
        </p:txBody>
      </p:sp>
      <p:sp>
        <p:nvSpPr>
          <p:cNvPr id="49" name="矩形: 圓角 48">
            <a:extLst>
              <a:ext uri="{FF2B5EF4-FFF2-40B4-BE49-F238E27FC236}">
                <a16:creationId xmlns:a16="http://schemas.microsoft.com/office/drawing/2014/main" id="{99332EF7-03CD-309D-E846-7CE97ADF20D9}"/>
              </a:ext>
            </a:extLst>
          </p:cNvPr>
          <p:cNvSpPr/>
          <p:nvPr/>
        </p:nvSpPr>
        <p:spPr>
          <a:xfrm>
            <a:off x="6786267" y="5127037"/>
            <a:ext cx="1317037" cy="96896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zh-TW" altLang="en-US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Node</a:t>
            </a:r>
          </a:p>
          <a:p>
            <a:pPr algn="ctr"/>
            <a:r>
              <a:rPr lang="zh-TW" altLang="en-US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Manager</a:t>
            </a:r>
          </a:p>
        </p:txBody>
      </p:sp>
      <p:sp>
        <p:nvSpPr>
          <p:cNvPr id="50" name="矩形: 圓角 49">
            <a:extLst>
              <a:ext uri="{FF2B5EF4-FFF2-40B4-BE49-F238E27FC236}">
                <a16:creationId xmlns:a16="http://schemas.microsoft.com/office/drawing/2014/main" id="{677C2714-B807-027D-C638-3A86BE9163CA}"/>
              </a:ext>
            </a:extLst>
          </p:cNvPr>
          <p:cNvSpPr/>
          <p:nvPr/>
        </p:nvSpPr>
        <p:spPr>
          <a:xfrm>
            <a:off x="6786267" y="3057408"/>
            <a:ext cx="1317037" cy="96896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zh-TW" altLang="en-US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Node</a:t>
            </a:r>
          </a:p>
          <a:p>
            <a:pPr algn="ctr"/>
            <a:r>
              <a:rPr lang="zh-TW" altLang="en-US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Manager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9BE9ACFE-171C-51AE-646A-7527CBD39C03}"/>
              </a:ext>
            </a:extLst>
          </p:cNvPr>
          <p:cNvSpPr txBox="1"/>
          <p:nvPr/>
        </p:nvSpPr>
        <p:spPr>
          <a:xfrm>
            <a:off x="6053666" y="4296833"/>
            <a:ext cx="1227666" cy="16530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>
              <a:lnSpc>
                <a:spcPct val="0"/>
              </a:lnSpc>
            </a:pPr>
            <a:r>
              <a:rPr lang="zh-TW" altLang="en-US" b="1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.</a:t>
            </a:r>
            <a:endParaRPr lang="zh-TW" altLang="en-US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>
              <a:lnSpc>
                <a:spcPct val="0"/>
              </a:lnSpc>
            </a:pPr>
            <a:r>
              <a:rPr lang="zh-TW" altLang="en-US" b="1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.</a:t>
            </a:r>
          </a:p>
          <a:p>
            <a:pPr>
              <a:lnSpc>
                <a:spcPct val="0"/>
              </a:lnSpc>
            </a:pPr>
            <a:r>
              <a:rPr lang="zh-TW" altLang="en-US" b="1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.</a:t>
            </a:r>
          </a:p>
          <a:p>
            <a:pPr>
              <a:lnSpc>
                <a:spcPct val="0"/>
              </a:lnSpc>
            </a:pPr>
            <a:r>
              <a:rPr lang="zh-TW" altLang="en-US" b="1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.</a:t>
            </a:r>
          </a:p>
          <a:p>
            <a:pPr>
              <a:lnSpc>
                <a:spcPct val="0"/>
              </a:lnSpc>
            </a:pPr>
            <a:r>
              <a:rPr lang="zh-TW" altLang="en-US" b="1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.</a:t>
            </a:r>
          </a:p>
          <a:p>
            <a:pPr>
              <a:lnSpc>
                <a:spcPct val="0"/>
              </a:lnSpc>
            </a:pPr>
            <a:r>
              <a:rPr lang="zh-TW" altLang="en-US" b="1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3" name="矩形: 圓角 2">
            <a:extLst>
              <a:ext uri="{FF2B5EF4-FFF2-40B4-BE49-F238E27FC236}">
                <a16:creationId xmlns:a16="http://schemas.microsoft.com/office/drawing/2014/main" id="{D1A1A324-3A00-8559-DD21-D6BF0BF76988}"/>
              </a:ext>
            </a:extLst>
          </p:cNvPr>
          <p:cNvSpPr/>
          <p:nvPr/>
        </p:nvSpPr>
        <p:spPr>
          <a:xfrm>
            <a:off x="458611" y="2275415"/>
            <a:ext cx="2746963" cy="1100668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zh-TW" altLang="en-US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Active </a:t>
            </a:r>
          </a:p>
          <a:p>
            <a:pPr algn="ctr"/>
            <a:r>
              <a:rPr lang="zh-TW" altLang="en-US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Namenode</a:t>
            </a:r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E50DAF25-D411-81B9-2F17-B8C10BD83049}"/>
              </a:ext>
            </a:extLst>
          </p:cNvPr>
          <p:cNvSpPr/>
          <p:nvPr/>
        </p:nvSpPr>
        <p:spPr>
          <a:xfrm>
            <a:off x="469193" y="3555998"/>
            <a:ext cx="2746963" cy="110066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zh-TW" altLang="en-US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Secondary Namenode</a:t>
            </a: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CBA9E2DB-B5F0-9173-DDAA-87E889F71486}"/>
              </a:ext>
            </a:extLst>
          </p:cNvPr>
          <p:cNvSpPr/>
          <p:nvPr/>
        </p:nvSpPr>
        <p:spPr>
          <a:xfrm>
            <a:off x="469194" y="4836582"/>
            <a:ext cx="2746963" cy="1100668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zh-TW" altLang="en-US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Standby</a:t>
            </a:r>
          </a:p>
          <a:p>
            <a:pPr algn="ctr"/>
            <a:r>
              <a:rPr lang="zh-TW" altLang="en-US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Namenode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FB59B4B5-C585-5011-9075-53FEBB913E85}"/>
              </a:ext>
            </a:extLst>
          </p:cNvPr>
          <p:cNvSpPr txBox="1"/>
          <p:nvPr/>
        </p:nvSpPr>
        <p:spPr>
          <a:xfrm>
            <a:off x="1576917" y="1714500"/>
            <a:ext cx="122766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zh-TW" altLang="en-US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m1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240BD41F-BECF-DC02-3E62-CB04FA09E6E4}"/>
              </a:ext>
            </a:extLst>
          </p:cNvPr>
          <p:cNvSpPr txBox="1"/>
          <p:nvPr/>
        </p:nvSpPr>
        <p:spPr>
          <a:xfrm>
            <a:off x="9027584" y="3429000"/>
            <a:ext cx="2751666" cy="1938992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zh-TW" altLang="en-US" sz="200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VM共12台</a:t>
            </a:r>
          </a:p>
          <a:p>
            <a:endParaRPr lang="zh-TW" altLang="en-US" sz="200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r>
              <a:rPr lang="zh-TW" altLang="en-US" sz="200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配置</a:t>
            </a:r>
          </a:p>
          <a:p>
            <a:r>
              <a:rPr lang="zh-TW" altLang="en-US" sz="200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CPU：4核</a:t>
            </a:r>
          </a:p>
          <a:p>
            <a:r>
              <a:rPr lang="zh-TW" altLang="en-US" sz="200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記憶體：20GB</a:t>
            </a:r>
          </a:p>
          <a:p>
            <a:r>
              <a:rPr lang="zh-TW" altLang="en-US" sz="200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儲存空間：1000GB</a:t>
            </a:r>
          </a:p>
        </p:txBody>
      </p:sp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5E52C2B0-39A4-AB92-B7A4-6B9E937551D4}"/>
              </a:ext>
            </a:extLst>
          </p:cNvPr>
          <p:cNvCxnSpPr/>
          <p:nvPr/>
        </p:nvCxnSpPr>
        <p:spPr>
          <a:xfrm>
            <a:off x="3204633" y="2844801"/>
            <a:ext cx="1136649" cy="26077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881E8471-8152-2C77-6F72-147BFF8A61F6}"/>
              </a:ext>
            </a:extLst>
          </p:cNvPr>
          <p:cNvCxnSpPr>
            <a:cxnSpLocks/>
          </p:cNvCxnSpPr>
          <p:nvPr/>
        </p:nvCxnSpPr>
        <p:spPr>
          <a:xfrm flipV="1">
            <a:off x="3236381" y="2203449"/>
            <a:ext cx="1147233" cy="4931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CDC4F774-92BA-A1AD-60D3-0C7473E8FC93}"/>
              </a:ext>
            </a:extLst>
          </p:cNvPr>
          <p:cNvCxnSpPr>
            <a:cxnSpLocks/>
          </p:cNvCxnSpPr>
          <p:nvPr/>
        </p:nvCxnSpPr>
        <p:spPr>
          <a:xfrm>
            <a:off x="3236383" y="2791884"/>
            <a:ext cx="1136651" cy="7027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477A2905-1B39-633D-ECD0-FBA71AEE3BB2}"/>
              </a:ext>
            </a:extLst>
          </p:cNvPr>
          <p:cNvCxnSpPr>
            <a:cxnSpLocks/>
          </p:cNvCxnSpPr>
          <p:nvPr/>
        </p:nvCxnSpPr>
        <p:spPr>
          <a:xfrm flipH="1" flipV="1">
            <a:off x="7971364" y="2139948"/>
            <a:ext cx="1181100" cy="63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703ADBD8-AA6C-D789-7CE3-7FE56A9E0AFB}"/>
              </a:ext>
            </a:extLst>
          </p:cNvPr>
          <p:cNvCxnSpPr>
            <a:cxnSpLocks/>
          </p:cNvCxnSpPr>
          <p:nvPr/>
        </p:nvCxnSpPr>
        <p:spPr>
          <a:xfrm flipH="1">
            <a:off x="8045446" y="2305048"/>
            <a:ext cx="1085851" cy="11366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369F7483-C4D7-68B2-7BD4-494976FF5C63}"/>
              </a:ext>
            </a:extLst>
          </p:cNvPr>
          <p:cNvCxnSpPr>
            <a:cxnSpLocks/>
          </p:cNvCxnSpPr>
          <p:nvPr/>
        </p:nvCxnSpPr>
        <p:spPr>
          <a:xfrm flipH="1">
            <a:off x="8288864" y="2548465"/>
            <a:ext cx="842434" cy="27982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grpSp>
        <p:nvGrpSpPr>
          <p:cNvPr id="43" name="群組 42">
            <a:extLst>
              <a:ext uri="{FF2B5EF4-FFF2-40B4-BE49-F238E27FC236}">
                <a16:creationId xmlns:a16="http://schemas.microsoft.com/office/drawing/2014/main" id="{6889E289-AA50-2BE6-2D70-A01EDEA854D1}"/>
              </a:ext>
            </a:extLst>
          </p:cNvPr>
          <p:cNvGrpSpPr/>
          <p:nvPr/>
        </p:nvGrpSpPr>
        <p:grpSpPr>
          <a:xfrm>
            <a:off x="6081" y="6423446"/>
            <a:ext cx="12171989" cy="446745"/>
            <a:chOff x="6081" y="6423446"/>
            <a:chExt cx="12171989" cy="446745"/>
          </a:xfrm>
        </p:grpSpPr>
        <p:sp>
          <p:nvSpPr>
            <p:cNvPr id="51" name="五邊形 50">
              <a:extLst>
                <a:ext uri="{FF2B5EF4-FFF2-40B4-BE49-F238E27FC236}">
                  <a16:creationId xmlns:a16="http://schemas.microsoft.com/office/drawing/2014/main" id="{D92A25FD-5266-4AEC-27A2-D8BA444D6C3B}"/>
                </a:ext>
              </a:extLst>
            </p:cNvPr>
            <p:cNvSpPr/>
            <p:nvPr/>
          </p:nvSpPr>
          <p:spPr>
            <a:xfrm>
              <a:off x="6081" y="6423448"/>
              <a:ext cx="1836000" cy="434551"/>
            </a:xfrm>
            <a:prstGeom prst="homePlate">
              <a:avLst/>
            </a:prstGeom>
            <a:solidFill>
              <a:srgbClr val="EEEB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52" name="＞形箭號 51">
              <a:extLst>
                <a:ext uri="{FF2B5EF4-FFF2-40B4-BE49-F238E27FC236}">
                  <a16:creationId xmlns:a16="http://schemas.microsoft.com/office/drawing/2014/main" id="{23FD014F-36FE-8EA2-2063-3E02BF06C6CD}"/>
                </a:ext>
              </a:extLst>
            </p:cNvPr>
            <p:cNvSpPr/>
            <p:nvPr/>
          </p:nvSpPr>
          <p:spPr>
            <a:xfrm>
              <a:off x="1738909" y="6423447"/>
              <a:ext cx="1836000" cy="434552"/>
            </a:xfrm>
            <a:prstGeom prst="chevron">
              <a:avLst/>
            </a:prstGeom>
            <a:solidFill>
              <a:srgbClr val="EEEB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TW" b="1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53" name="＞形箭號 52">
              <a:extLst>
                <a:ext uri="{FF2B5EF4-FFF2-40B4-BE49-F238E27FC236}">
                  <a16:creationId xmlns:a16="http://schemas.microsoft.com/office/drawing/2014/main" id="{B9A814DA-4E8E-3791-C8DE-29BF8F149A90}"/>
                </a:ext>
              </a:extLst>
            </p:cNvPr>
            <p:cNvSpPr/>
            <p:nvPr/>
          </p:nvSpPr>
          <p:spPr>
            <a:xfrm>
              <a:off x="3460015" y="6435638"/>
              <a:ext cx="1836000" cy="434552"/>
            </a:xfrm>
            <a:prstGeom prst="chevron">
              <a:avLst/>
            </a:prstGeom>
            <a:solidFill>
              <a:srgbClr val="EEEB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TW" b="1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54" name="＞形箭號 53">
              <a:extLst>
                <a:ext uri="{FF2B5EF4-FFF2-40B4-BE49-F238E27FC236}">
                  <a16:creationId xmlns:a16="http://schemas.microsoft.com/office/drawing/2014/main" id="{F3CB9B6B-37ED-851A-7B59-E3CEF63F485A}"/>
                </a:ext>
              </a:extLst>
            </p:cNvPr>
            <p:cNvSpPr/>
            <p:nvPr/>
          </p:nvSpPr>
          <p:spPr>
            <a:xfrm>
              <a:off x="5194136" y="6435639"/>
              <a:ext cx="1836000" cy="434552"/>
            </a:xfrm>
            <a:prstGeom prst="chevron">
              <a:avLst/>
            </a:prstGeom>
            <a:solidFill>
              <a:srgbClr val="EEEB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TW" b="1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55" name="＞形箭號 54">
              <a:extLst>
                <a:ext uri="{FF2B5EF4-FFF2-40B4-BE49-F238E27FC236}">
                  <a16:creationId xmlns:a16="http://schemas.microsoft.com/office/drawing/2014/main" id="{773B6310-729F-2209-4B7E-725658C17EAA}"/>
                </a:ext>
              </a:extLst>
            </p:cNvPr>
            <p:cNvSpPr/>
            <p:nvPr/>
          </p:nvSpPr>
          <p:spPr>
            <a:xfrm>
              <a:off x="6914178" y="6423446"/>
              <a:ext cx="1836000" cy="434552"/>
            </a:xfrm>
            <a:prstGeom prst="chevron">
              <a:avLst/>
            </a:prstGeom>
            <a:solidFill>
              <a:srgbClr val="EEEB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TW" b="1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56" name="＞形箭號 55">
              <a:extLst>
                <a:ext uri="{FF2B5EF4-FFF2-40B4-BE49-F238E27FC236}">
                  <a16:creationId xmlns:a16="http://schemas.microsoft.com/office/drawing/2014/main" id="{9CA0576C-D5BB-2DDA-2947-423BF4B7F8DE}"/>
                </a:ext>
              </a:extLst>
            </p:cNvPr>
            <p:cNvSpPr/>
            <p:nvPr/>
          </p:nvSpPr>
          <p:spPr>
            <a:xfrm>
              <a:off x="8622028" y="6435637"/>
              <a:ext cx="1836000" cy="434552"/>
            </a:xfrm>
            <a:prstGeom prst="chevron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b="1">
                  <a:solidFill>
                    <a:schemeClr val="tx1"/>
                  </a:solidFill>
                  <a:latin typeface="Arial" panose="020B060402020202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環境建置</a:t>
              </a:r>
              <a:endParaRPr lang="en-US" altLang="zh-TW" b="1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57" name="＞形箭號 56">
              <a:extLst>
                <a:ext uri="{FF2B5EF4-FFF2-40B4-BE49-F238E27FC236}">
                  <a16:creationId xmlns:a16="http://schemas.microsoft.com/office/drawing/2014/main" id="{0CDE143E-8F37-0479-9E4A-98EB9FD1FE10}"/>
                </a:ext>
              </a:extLst>
            </p:cNvPr>
            <p:cNvSpPr/>
            <p:nvPr/>
          </p:nvSpPr>
          <p:spPr>
            <a:xfrm>
              <a:off x="10342070" y="6435637"/>
              <a:ext cx="1836000" cy="434552"/>
            </a:xfrm>
            <a:prstGeom prst="chevron">
              <a:avLst/>
            </a:prstGeom>
            <a:solidFill>
              <a:srgbClr val="EEEB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</p:grpSp>
      <p:pic>
        <p:nvPicPr>
          <p:cNvPr id="58" name="圖片版面配置區 10"/>
          <p:cNvPicPr>
            <a:picLocks noGrp="1" noChangeAspect="1"/>
          </p:cNvPicPr>
          <p:nvPr>
            <p:ph type="pic" sz="quarter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71" b="4071"/>
          <a:stretch>
            <a:fillRect/>
          </a:stretch>
        </p:blipFill>
        <p:spPr>
          <a:xfrm>
            <a:off x="10174934" y="109827"/>
            <a:ext cx="881756" cy="881755"/>
          </a:xfrm>
          <a:custGeom>
            <a:avLst/>
            <a:gdLst>
              <a:gd name="connsiteX0" fmla="*/ 927100 w 1854200"/>
              <a:gd name="connsiteY0" fmla="*/ 0 h 1854198"/>
              <a:gd name="connsiteX1" fmla="*/ 1854200 w 1854200"/>
              <a:gd name="connsiteY1" fmla="*/ 927099 h 1854198"/>
              <a:gd name="connsiteX2" fmla="*/ 927100 w 1854200"/>
              <a:gd name="connsiteY2" fmla="*/ 1854198 h 1854198"/>
              <a:gd name="connsiteX3" fmla="*/ 0 w 1854200"/>
              <a:gd name="connsiteY3" fmla="*/ 927099 h 1854198"/>
              <a:gd name="connsiteX4" fmla="*/ 927100 w 1854200"/>
              <a:gd name="connsiteY4" fmla="*/ 0 h 1854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54200" h="1854198">
                <a:moveTo>
                  <a:pt x="927100" y="0"/>
                </a:moveTo>
                <a:cubicBezTo>
                  <a:pt x="1439123" y="0"/>
                  <a:pt x="1854200" y="415076"/>
                  <a:pt x="1854200" y="927099"/>
                </a:cubicBezTo>
                <a:cubicBezTo>
                  <a:pt x="1854200" y="1439122"/>
                  <a:pt x="1439123" y="1854198"/>
                  <a:pt x="927100" y="1854198"/>
                </a:cubicBezTo>
                <a:cubicBezTo>
                  <a:pt x="415077" y="1854198"/>
                  <a:pt x="0" y="1439122"/>
                  <a:pt x="0" y="927099"/>
                </a:cubicBezTo>
                <a:cubicBezTo>
                  <a:pt x="0" y="415076"/>
                  <a:pt x="415077" y="0"/>
                  <a:pt x="927100" y="0"/>
                </a:cubicBezTo>
                <a:close/>
              </a:path>
            </a:pathLst>
          </a:custGeom>
        </p:spPr>
      </p:pic>
      <p:sp>
        <p:nvSpPr>
          <p:cNvPr id="59" name="文字方塊 58"/>
          <p:cNvSpPr txBox="1"/>
          <p:nvPr/>
        </p:nvSpPr>
        <p:spPr>
          <a:xfrm>
            <a:off x="10342070" y="740814"/>
            <a:ext cx="6078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100" b="1">
                <a:solidFill>
                  <a:schemeClr val="bg1"/>
                </a:solidFill>
                <a:effectLst>
                  <a:outerShdw blurRad="647700" dist="38100" dir="2700000" algn="tl" rotWithShape="0">
                    <a:prstClr val="black">
                      <a:alpha val="91000"/>
                    </a:prstClr>
                  </a:outerShdw>
                </a:effectLst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黃志誠</a:t>
            </a:r>
          </a:p>
        </p:txBody>
      </p:sp>
    </p:spTree>
    <p:extLst>
      <p:ext uri="{BB962C8B-B14F-4D97-AF65-F5344CB8AC3E}">
        <p14:creationId xmlns:p14="http://schemas.microsoft.com/office/powerpoint/2010/main" val="152084910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: 圓角 16">
            <a:extLst>
              <a:ext uri="{FF2B5EF4-FFF2-40B4-BE49-F238E27FC236}">
                <a16:creationId xmlns:a16="http://schemas.microsoft.com/office/drawing/2014/main" id="{6C4B0663-3385-2387-1630-D0622B1EF934}"/>
              </a:ext>
            </a:extLst>
          </p:cNvPr>
          <p:cNvSpPr/>
          <p:nvPr/>
        </p:nvSpPr>
        <p:spPr>
          <a:xfrm>
            <a:off x="4828352" y="103481"/>
            <a:ext cx="2746963" cy="110066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Client</a:t>
            </a:r>
          </a:p>
          <a:p>
            <a:pPr algn="ctr"/>
            <a:r>
              <a:rPr lang="zh-TW" altLang="en-US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a1</a:t>
            </a:r>
          </a:p>
        </p:txBody>
      </p:sp>
      <p:sp>
        <p:nvSpPr>
          <p:cNvPr id="18" name="矩形: 圓角 17">
            <a:extLst>
              <a:ext uri="{FF2B5EF4-FFF2-40B4-BE49-F238E27FC236}">
                <a16:creationId xmlns:a16="http://schemas.microsoft.com/office/drawing/2014/main" id="{593FBC81-C488-ABC2-E14F-FD8229875452}"/>
              </a:ext>
            </a:extLst>
          </p:cNvPr>
          <p:cNvSpPr/>
          <p:nvPr/>
        </p:nvSpPr>
        <p:spPr>
          <a:xfrm>
            <a:off x="381000" y="1549870"/>
            <a:ext cx="2969213" cy="4656667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TW" altLang="en-US">
              <a:solidFill>
                <a:schemeClr val="tx1"/>
              </a:solidFill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algn="ctr"/>
            <a:endParaRPr lang="zh-TW" altLang="en-US">
              <a:solidFill>
                <a:schemeClr val="tx1"/>
              </a:solidFill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73565E3B-4395-97E7-97DE-1CC577FBCECF}"/>
              </a:ext>
            </a:extLst>
          </p:cNvPr>
          <p:cNvSpPr/>
          <p:nvPr/>
        </p:nvSpPr>
        <p:spPr>
          <a:xfrm>
            <a:off x="9136944" y="1608666"/>
            <a:ext cx="2746963" cy="1100668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zh-TW" altLang="en-US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Resource Manager</a:t>
            </a:r>
            <a:endParaRPr lang="zh-TW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algn="ctr"/>
            <a:r>
              <a:rPr lang="zh-TW" altLang="en-US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m2</a:t>
            </a:r>
          </a:p>
        </p:txBody>
      </p:sp>
      <p:sp>
        <p:nvSpPr>
          <p:cNvPr id="22" name="矩形: 圓角 21">
            <a:extLst>
              <a:ext uri="{FF2B5EF4-FFF2-40B4-BE49-F238E27FC236}">
                <a16:creationId xmlns:a16="http://schemas.microsoft.com/office/drawing/2014/main" id="{ACC0ACBF-61F8-C99D-FA47-0A06FCFEDB2F}"/>
              </a:ext>
            </a:extLst>
          </p:cNvPr>
          <p:cNvSpPr/>
          <p:nvPr/>
        </p:nvSpPr>
        <p:spPr>
          <a:xfrm>
            <a:off x="3898192" y="1439333"/>
            <a:ext cx="4562593" cy="1354666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w1</a:t>
            </a:r>
          </a:p>
        </p:txBody>
      </p:sp>
      <p:sp>
        <p:nvSpPr>
          <p:cNvPr id="35" name="矩形: 圓角 34">
            <a:extLst>
              <a:ext uri="{FF2B5EF4-FFF2-40B4-BE49-F238E27FC236}">
                <a16:creationId xmlns:a16="http://schemas.microsoft.com/office/drawing/2014/main" id="{527C249C-1E15-4A0B-4F88-FF8F85B620F3}"/>
              </a:ext>
            </a:extLst>
          </p:cNvPr>
          <p:cNvSpPr/>
          <p:nvPr/>
        </p:nvSpPr>
        <p:spPr>
          <a:xfrm>
            <a:off x="3898192" y="2906888"/>
            <a:ext cx="4562593" cy="1354666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zh-TW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w</a:t>
            </a:r>
            <a:r>
              <a:rPr lang="en-US" altLang="zh-TW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2</a:t>
            </a:r>
            <a:endParaRPr lang="zh-TW">
              <a:solidFill>
                <a:schemeClr val="tx1"/>
              </a:solidFill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36" name="矩形: 圓角 35">
            <a:extLst>
              <a:ext uri="{FF2B5EF4-FFF2-40B4-BE49-F238E27FC236}">
                <a16:creationId xmlns:a16="http://schemas.microsoft.com/office/drawing/2014/main" id="{5336D40D-AD2A-095E-E273-B460459DB0AC}"/>
              </a:ext>
            </a:extLst>
          </p:cNvPr>
          <p:cNvSpPr/>
          <p:nvPr/>
        </p:nvSpPr>
        <p:spPr>
          <a:xfrm>
            <a:off x="3898192" y="4938888"/>
            <a:ext cx="4562593" cy="1354666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zh-TW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w</a:t>
            </a:r>
            <a:r>
              <a:rPr lang="en-US" altLang="zh-TW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9</a:t>
            </a:r>
          </a:p>
        </p:txBody>
      </p:sp>
      <p:cxnSp>
        <p:nvCxnSpPr>
          <p:cNvPr id="37" name="直線單箭頭接點 36">
            <a:extLst>
              <a:ext uri="{FF2B5EF4-FFF2-40B4-BE49-F238E27FC236}">
                <a16:creationId xmlns:a16="http://schemas.microsoft.com/office/drawing/2014/main" id="{2F9C9568-CEC9-A202-14E6-BB1A69BFD399}"/>
              </a:ext>
            </a:extLst>
          </p:cNvPr>
          <p:cNvCxnSpPr/>
          <p:nvPr/>
        </p:nvCxnSpPr>
        <p:spPr>
          <a:xfrm>
            <a:off x="2999432" y="649934"/>
            <a:ext cx="1826918" cy="1882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單箭頭接點 37">
            <a:extLst>
              <a:ext uri="{FF2B5EF4-FFF2-40B4-BE49-F238E27FC236}">
                <a16:creationId xmlns:a16="http://schemas.microsoft.com/office/drawing/2014/main" id="{9FB54BDF-F343-5E32-FF97-CDA9676C719B}"/>
              </a:ext>
            </a:extLst>
          </p:cNvPr>
          <p:cNvCxnSpPr>
            <a:cxnSpLocks/>
          </p:cNvCxnSpPr>
          <p:nvPr/>
        </p:nvCxnSpPr>
        <p:spPr>
          <a:xfrm>
            <a:off x="7571433" y="696971"/>
            <a:ext cx="1826918" cy="1882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18A18FCA-19A4-AD65-6BD5-696A16005E52}"/>
              </a:ext>
            </a:extLst>
          </p:cNvPr>
          <p:cNvSpPr txBox="1"/>
          <p:nvPr/>
        </p:nvSpPr>
        <p:spPr>
          <a:xfrm>
            <a:off x="3351388" y="743185"/>
            <a:ext cx="1184156" cy="46166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zh-TW" altLang="en-US" sz="2400" b="1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HDFS</a:t>
            </a:r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B2C96C9A-B128-5511-5081-8B0C80B9B23A}"/>
              </a:ext>
            </a:extLst>
          </p:cNvPr>
          <p:cNvSpPr txBox="1"/>
          <p:nvPr/>
        </p:nvSpPr>
        <p:spPr>
          <a:xfrm>
            <a:off x="8103304" y="743184"/>
            <a:ext cx="1152407" cy="46166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zh-TW" altLang="en-US" sz="2400" b="1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YARN</a:t>
            </a:r>
          </a:p>
        </p:txBody>
      </p:sp>
      <p:cxnSp>
        <p:nvCxnSpPr>
          <p:cNvPr id="41" name="直線單箭頭接點 40">
            <a:extLst>
              <a:ext uri="{FF2B5EF4-FFF2-40B4-BE49-F238E27FC236}">
                <a16:creationId xmlns:a16="http://schemas.microsoft.com/office/drawing/2014/main" id="{7A1B5F6D-9EBC-967F-7D1F-200FC7B3BB0F}"/>
              </a:ext>
            </a:extLst>
          </p:cNvPr>
          <p:cNvCxnSpPr/>
          <p:nvPr/>
        </p:nvCxnSpPr>
        <p:spPr>
          <a:xfrm>
            <a:off x="3002962" y="653462"/>
            <a:ext cx="1882" cy="9049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單箭頭接點 41">
            <a:extLst>
              <a:ext uri="{FF2B5EF4-FFF2-40B4-BE49-F238E27FC236}">
                <a16:creationId xmlns:a16="http://schemas.microsoft.com/office/drawing/2014/main" id="{8FF2E4C9-D824-D7EB-68AD-F00DC7D09C07}"/>
              </a:ext>
            </a:extLst>
          </p:cNvPr>
          <p:cNvCxnSpPr>
            <a:cxnSpLocks/>
          </p:cNvCxnSpPr>
          <p:nvPr/>
        </p:nvCxnSpPr>
        <p:spPr>
          <a:xfrm>
            <a:off x="9399999" y="700499"/>
            <a:ext cx="1882" cy="9049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18">
            <a:extLst>
              <a:ext uri="{FF2B5EF4-FFF2-40B4-BE49-F238E27FC236}">
                <a16:creationId xmlns:a16="http://schemas.microsoft.com/office/drawing/2014/main" id="{114DF80C-D780-1201-DFB8-66E29D08A066}"/>
              </a:ext>
            </a:extLst>
          </p:cNvPr>
          <p:cNvSpPr txBox="1"/>
          <p:nvPr/>
        </p:nvSpPr>
        <p:spPr>
          <a:xfrm>
            <a:off x="-1601311" y="229306"/>
            <a:ext cx="6085490" cy="52065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ts val="3300"/>
              </a:lnSpc>
            </a:pPr>
            <a:r>
              <a:rPr lang="zh-TW" altLang="en-US" sz="3600" b="1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叢集架構</a:t>
            </a:r>
          </a:p>
        </p:txBody>
      </p:sp>
      <p:sp>
        <p:nvSpPr>
          <p:cNvPr id="45" name="矩形: 圓角 44">
            <a:extLst>
              <a:ext uri="{FF2B5EF4-FFF2-40B4-BE49-F238E27FC236}">
                <a16:creationId xmlns:a16="http://schemas.microsoft.com/office/drawing/2014/main" id="{A5B794D5-1313-EBB6-DD53-C55C24F301AF}"/>
              </a:ext>
            </a:extLst>
          </p:cNvPr>
          <p:cNvSpPr/>
          <p:nvPr/>
        </p:nvSpPr>
        <p:spPr>
          <a:xfrm>
            <a:off x="4265082" y="1674519"/>
            <a:ext cx="1317037" cy="96896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Data</a:t>
            </a:r>
          </a:p>
          <a:p>
            <a:pPr algn="ctr"/>
            <a:r>
              <a:rPr lang="zh-TW" altLang="en-US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Node</a:t>
            </a:r>
          </a:p>
        </p:txBody>
      </p:sp>
      <p:sp>
        <p:nvSpPr>
          <p:cNvPr id="46" name="矩形: 圓角 45">
            <a:extLst>
              <a:ext uri="{FF2B5EF4-FFF2-40B4-BE49-F238E27FC236}">
                <a16:creationId xmlns:a16="http://schemas.microsoft.com/office/drawing/2014/main" id="{0B477559-5D49-E704-50DA-E80CA17D7357}"/>
              </a:ext>
            </a:extLst>
          </p:cNvPr>
          <p:cNvSpPr/>
          <p:nvPr/>
        </p:nvSpPr>
        <p:spPr>
          <a:xfrm>
            <a:off x="4265082" y="5127037"/>
            <a:ext cx="1317037" cy="96896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Data</a:t>
            </a:r>
          </a:p>
          <a:p>
            <a:pPr algn="ctr"/>
            <a:r>
              <a:rPr lang="zh-TW" altLang="en-US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Node</a:t>
            </a:r>
          </a:p>
        </p:txBody>
      </p:sp>
      <p:sp>
        <p:nvSpPr>
          <p:cNvPr id="47" name="矩形: 圓角 46">
            <a:extLst>
              <a:ext uri="{FF2B5EF4-FFF2-40B4-BE49-F238E27FC236}">
                <a16:creationId xmlns:a16="http://schemas.microsoft.com/office/drawing/2014/main" id="{FD8F48F1-2553-F5C7-799E-02E212CFAF6E}"/>
              </a:ext>
            </a:extLst>
          </p:cNvPr>
          <p:cNvSpPr/>
          <p:nvPr/>
        </p:nvSpPr>
        <p:spPr>
          <a:xfrm>
            <a:off x="4265082" y="3057408"/>
            <a:ext cx="1317037" cy="96896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Data</a:t>
            </a:r>
          </a:p>
          <a:p>
            <a:pPr algn="ctr"/>
            <a:r>
              <a:rPr lang="zh-TW" altLang="en-US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Node</a:t>
            </a:r>
          </a:p>
        </p:txBody>
      </p:sp>
      <p:sp>
        <p:nvSpPr>
          <p:cNvPr id="48" name="矩形: 圓角 47">
            <a:extLst>
              <a:ext uri="{FF2B5EF4-FFF2-40B4-BE49-F238E27FC236}">
                <a16:creationId xmlns:a16="http://schemas.microsoft.com/office/drawing/2014/main" id="{7BA3D35F-B446-3CC4-CBAA-55549E116128}"/>
              </a:ext>
            </a:extLst>
          </p:cNvPr>
          <p:cNvSpPr/>
          <p:nvPr/>
        </p:nvSpPr>
        <p:spPr>
          <a:xfrm>
            <a:off x="6786267" y="1674519"/>
            <a:ext cx="1317037" cy="96896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zh-TW" altLang="en-US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Node</a:t>
            </a:r>
          </a:p>
          <a:p>
            <a:pPr algn="ctr"/>
            <a:r>
              <a:rPr lang="zh-TW" altLang="en-US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Manager</a:t>
            </a:r>
          </a:p>
        </p:txBody>
      </p:sp>
      <p:sp>
        <p:nvSpPr>
          <p:cNvPr id="49" name="矩形: 圓角 48">
            <a:extLst>
              <a:ext uri="{FF2B5EF4-FFF2-40B4-BE49-F238E27FC236}">
                <a16:creationId xmlns:a16="http://schemas.microsoft.com/office/drawing/2014/main" id="{99332EF7-03CD-309D-E846-7CE97ADF20D9}"/>
              </a:ext>
            </a:extLst>
          </p:cNvPr>
          <p:cNvSpPr/>
          <p:nvPr/>
        </p:nvSpPr>
        <p:spPr>
          <a:xfrm>
            <a:off x="6786267" y="5127037"/>
            <a:ext cx="1317037" cy="96896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zh-TW" altLang="en-US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Node</a:t>
            </a:r>
          </a:p>
          <a:p>
            <a:pPr algn="ctr"/>
            <a:r>
              <a:rPr lang="zh-TW" altLang="en-US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Manager</a:t>
            </a:r>
          </a:p>
        </p:txBody>
      </p:sp>
      <p:sp>
        <p:nvSpPr>
          <p:cNvPr id="50" name="矩形: 圓角 49">
            <a:extLst>
              <a:ext uri="{FF2B5EF4-FFF2-40B4-BE49-F238E27FC236}">
                <a16:creationId xmlns:a16="http://schemas.microsoft.com/office/drawing/2014/main" id="{677C2714-B807-027D-C638-3A86BE9163CA}"/>
              </a:ext>
            </a:extLst>
          </p:cNvPr>
          <p:cNvSpPr/>
          <p:nvPr/>
        </p:nvSpPr>
        <p:spPr>
          <a:xfrm>
            <a:off x="6786267" y="3057408"/>
            <a:ext cx="1317037" cy="96896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zh-TW" altLang="en-US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Node</a:t>
            </a:r>
          </a:p>
          <a:p>
            <a:pPr algn="ctr"/>
            <a:r>
              <a:rPr lang="zh-TW" altLang="en-US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Manager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9BE9ACFE-171C-51AE-646A-7527CBD39C03}"/>
              </a:ext>
            </a:extLst>
          </p:cNvPr>
          <p:cNvSpPr txBox="1"/>
          <p:nvPr/>
        </p:nvSpPr>
        <p:spPr>
          <a:xfrm>
            <a:off x="6053666" y="4296833"/>
            <a:ext cx="1227666" cy="16530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>
              <a:lnSpc>
                <a:spcPct val="0"/>
              </a:lnSpc>
            </a:pPr>
            <a:r>
              <a:rPr lang="zh-TW" altLang="en-US" b="1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.</a:t>
            </a:r>
            <a:endParaRPr lang="zh-TW" altLang="en-US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>
              <a:lnSpc>
                <a:spcPct val="0"/>
              </a:lnSpc>
            </a:pPr>
            <a:r>
              <a:rPr lang="zh-TW" altLang="en-US" b="1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.</a:t>
            </a:r>
          </a:p>
          <a:p>
            <a:pPr>
              <a:lnSpc>
                <a:spcPct val="0"/>
              </a:lnSpc>
            </a:pPr>
            <a:r>
              <a:rPr lang="zh-TW" altLang="en-US" b="1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.</a:t>
            </a:r>
          </a:p>
          <a:p>
            <a:pPr>
              <a:lnSpc>
                <a:spcPct val="0"/>
              </a:lnSpc>
            </a:pPr>
            <a:r>
              <a:rPr lang="zh-TW" altLang="en-US" b="1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.</a:t>
            </a:r>
          </a:p>
          <a:p>
            <a:pPr>
              <a:lnSpc>
                <a:spcPct val="0"/>
              </a:lnSpc>
            </a:pPr>
            <a:r>
              <a:rPr lang="zh-TW" altLang="en-US" b="1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.</a:t>
            </a:r>
          </a:p>
          <a:p>
            <a:pPr>
              <a:lnSpc>
                <a:spcPct val="0"/>
              </a:lnSpc>
            </a:pPr>
            <a:r>
              <a:rPr lang="zh-TW" altLang="en-US" b="1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3" name="矩形: 圓角 2">
            <a:extLst>
              <a:ext uri="{FF2B5EF4-FFF2-40B4-BE49-F238E27FC236}">
                <a16:creationId xmlns:a16="http://schemas.microsoft.com/office/drawing/2014/main" id="{D1A1A324-3A00-8559-DD21-D6BF0BF76988}"/>
              </a:ext>
            </a:extLst>
          </p:cNvPr>
          <p:cNvSpPr/>
          <p:nvPr/>
        </p:nvSpPr>
        <p:spPr>
          <a:xfrm>
            <a:off x="458611" y="2275415"/>
            <a:ext cx="2746963" cy="1100668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zh-TW" altLang="en-US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Active </a:t>
            </a:r>
          </a:p>
          <a:p>
            <a:pPr algn="ctr"/>
            <a:r>
              <a:rPr lang="zh-TW" altLang="en-US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Namenode</a:t>
            </a:r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E50DAF25-D411-81B9-2F17-B8C10BD83049}"/>
              </a:ext>
            </a:extLst>
          </p:cNvPr>
          <p:cNvSpPr/>
          <p:nvPr/>
        </p:nvSpPr>
        <p:spPr>
          <a:xfrm>
            <a:off x="469193" y="3555998"/>
            <a:ext cx="2746963" cy="110066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zh-TW" altLang="en-US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Secondary Namenode</a:t>
            </a: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CBA9E2DB-B5F0-9173-DDAA-87E889F71486}"/>
              </a:ext>
            </a:extLst>
          </p:cNvPr>
          <p:cNvSpPr/>
          <p:nvPr/>
        </p:nvSpPr>
        <p:spPr>
          <a:xfrm>
            <a:off x="469194" y="4836582"/>
            <a:ext cx="2746963" cy="1100668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zh-TW" altLang="en-US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Standby</a:t>
            </a:r>
          </a:p>
          <a:p>
            <a:pPr algn="ctr"/>
            <a:r>
              <a:rPr lang="zh-TW" altLang="en-US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Namenode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FB59B4B5-C585-5011-9075-53FEBB913E85}"/>
              </a:ext>
            </a:extLst>
          </p:cNvPr>
          <p:cNvSpPr txBox="1"/>
          <p:nvPr/>
        </p:nvSpPr>
        <p:spPr>
          <a:xfrm>
            <a:off x="1576917" y="1714500"/>
            <a:ext cx="122766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zh-TW" altLang="en-US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m1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240BD41F-BECF-DC02-3E62-CB04FA09E6E4}"/>
              </a:ext>
            </a:extLst>
          </p:cNvPr>
          <p:cNvSpPr txBox="1"/>
          <p:nvPr/>
        </p:nvSpPr>
        <p:spPr>
          <a:xfrm>
            <a:off x="9027584" y="3429000"/>
            <a:ext cx="2751666" cy="1938992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zh-TW" altLang="en-US" sz="200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VM共12台</a:t>
            </a:r>
          </a:p>
          <a:p>
            <a:endParaRPr lang="zh-TW" altLang="en-US" sz="200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r>
              <a:rPr lang="zh-TW" altLang="en-US" sz="200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配置</a:t>
            </a:r>
          </a:p>
          <a:p>
            <a:r>
              <a:rPr lang="zh-TW" altLang="en-US" sz="200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CPU：4核</a:t>
            </a:r>
          </a:p>
          <a:p>
            <a:r>
              <a:rPr lang="zh-TW" altLang="en-US" sz="200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記憶體：20GB</a:t>
            </a:r>
          </a:p>
          <a:p>
            <a:r>
              <a:rPr lang="zh-TW" altLang="en-US" sz="200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儲存空間：1000GB</a:t>
            </a:r>
          </a:p>
        </p:txBody>
      </p:sp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5E52C2B0-39A4-AB92-B7A4-6B9E937551D4}"/>
              </a:ext>
            </a:extLst>
          </p:cNvPr>
          <p:cNvCxnSpPr/>
          <p:nvPr/>
        </p:nvCxnSpPr>
        <p:spPr>
          <a:xfrm>
            <a:off x="3204633" y="2844801"/>
            <a:ext cx="1136649" cy="26077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881E8471-8152-2C77-6F72-147BFF8A61F6}"/>
              </a:ext>
            </a:extLst>
          </p:cNvPr>
          <p:cNvCxnSpPr>
            <a:cxnSpLocks/>
          </p:cNvCxnSpPr>
          <p:nvPr/>
        </p:nvCxnSpPr>
        <p:spPr>
          <a:xfrm flipV="1">
            <a:off x="3236381" y="2203449"/>
            <a:ext cx="1147233" cy="4931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CDC4F774-92BA-A1AD-60D3-0C7473E8FC93}"/>
              </a:ext>
            </a:extLst>
          </p:cNvPr>
          <p:cNvCxnSpPr>
            <a:cxnSpLocks/>
          </p:cNvCxnSpPr>
          <p:nvPr/>
        </p:nvCxnSpPr>
        <p:spPr>
          <a:xfrm>
            <a:off x="3236383" y="2791884"/>
            <a:ext cx="1136651" cy="7027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477A2905-1B39-633D-ECD0-FBA71AEE3BB2}"/>
              </a:ext>
            </a:extLst>
          </p:cNvPr>
          <p:cNvCxnSpPr>
            <a:cxnSpLocks/>
          </p:cNvCxnSpPr>
          <p:nvPr/>
        </p:nvCxnSpPr>
        <p:spPr>
          <a:xfrm flipH="1" flipV="1">
            <a:off x="7971364" y="2139948"/>
            <a:ext cx="1181100" cy="63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703ADBD8-AA6C-D789-7CE3-7FE56A9E0AFB}"/>
              </a:ext>
            </a:extLst>
          </p:cNvPr>
          <p:cNvCxnSpPr>
            <a:cxnSpLocks/>
          </p:cNvCxnSpPr>
          <p:nvPr/>
        </p:nvCxnSpPr>
        <p:spPr>
          <a:xfrm flipH="1">
            <a:off x="8045446" y="2305048"/>
            <a:ext cx="1085851" cy="11366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369F7483-C4D7-68B2-7BD4-494976FF5C63}"/>
              </a:ext>
            </a:extLst>
          </p:cNvPr>
          <p:cNvCxnSpPr>
            <a:cxnSpLocks/>
          </p:cNvCxnSpPr>
          <p:nvPr/>
        </p:nvCxnSpPr>
        <p:spPr>
          <a:xfrm flipH="1">
            <a:off x="8288864" y="2548465"/>
            <a:ext cx="842434" cy="27982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CB229371-8AEE-6F31-B9B0-B74B127A180A}"/>
              </a:ext>
            </a:extLst>
          </p:cNvPr>
          <p:cNvSpPr/>
          <p:nvPr/>
        </p:nvSpPr>
        <p:spPr>
          <a:xfrm>
            <a:off x="5707944" y="1354664"/>
            <a:ext cx="6070129" cy="4942418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571500" indent="-285750">
              <a:lnSpc>
                <a:spcPct val="150000"/>
              </a:lnSpc>
              <a:buFont typeface="Arial"/>
              <a:buChar char="•"/>
            </a:pPr>
            <a:r>
              <a:rPr lang="en-US" altLang="zh-TW" b="1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Active </a:t>
            </a:r>
            <a:r>
              <a:rPr lang="en-US" altLang="zh-TW" b="1" err="1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Namenode</a:t>
            </a:r>
            <a:r>
              <a:rPr lang="zh-TW" altLang="en-US" b="1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：</a:t>
            </a:r>
          </a:p>
          <a:p>
            <a:pPr marL="285750">
              <a:lnSpc>
                <a:spcPct val="150000"/>
              </a:lnSpc>
            </a:pPr>
            <a:r>
              <a:rPr lang="zh-TW" altLang="en-US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    記錄及管理檔案儲存位置，管理資料分割並分散儲存成各個block，確認</a:t>
            </a:r>
            <a:r>
              <a:rPr lang="en-US" altLang="zh-TW" err="1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DataNode</a:t>
            </a:r>
            <a:r>
              <a:rPr lang="zh-TW" altLang="en-US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的運行狀態</a:t>
            </a:r>
          </a:p>
          <a:p>
            <a:pPr marL="571500" indent="-285750">
              <a:lnSpc>
                <a:spcPct val="150000"/>
              </a:lnSpc>
              <a:buFont typeface="Arial,Sans-Serif"/>
              <a:buChar char="•"/>
            </a:pPr>
            <a:r>
              <a:rPr lang="en-US" altLang="zh-TW" b="1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Data Node</a:t>
            </a:r>
            <a:r>
              <a:rPr lang="zh-TW" altLang="en-US" b="1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：</a:t>
            </a:r>
            <a:endParaRPr lang="en-US" altLang="zh-TW">
              <a:solidFill>
                <a:schemeClr val="tx1"/>
              </a:solidFill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marL="285750">
              <a:lnSpc>
                <a:spcPct val="150000"/>
              </a:lnSpc>
            </a:pPr>
            <a:r>
              <a:rPr lang="en-US" altLang="zh-TW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    </a:t>
            </a:r>
            <a:r>
              <a:rPr lang="zh-TW" altLang="en-US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當</a:t>
            </a:r>
            <a:r>
              <a:rPr lang="en-US" altLang="zh-TW" err="1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Namenode</a:t>
            </a:r>
            <a:r>
              <a:rPr lang="zh-TW" altLang="en-US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需要資料時提供讀取需要的</a:t>
            </a:r>
            <a:r>
              <a:rPr lang="en-US" altLang="zh-TW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block</a:t>
            </a:r>
            <a:endParaRPr lang="zh-TW">
              <a:solidFill>
                <a:schemeClr val="tx1"/>
              </a:solidFill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marL="571500" indent="-285750">
              <a:lnSpc>
                <a:spcPct val="150000"/>
              </a:lnSpc>
              <a:buFont typeface="Arial"/>
              <a:buChar char="•"/>
            </a:pPr>
            <a:r>
              <a:rPr lang="en-US" altLang="zh-TW" b="1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Secondary </a:t>
            </a:r>
            <a:r>
              <a:rPr lang="en-US" altLang="zh-TW" b="1" err="1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Namenode</a:t>
            </a:r>
            <a:r>
              <a:rPr lang="zh-TW" altLang="en-US" b="1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：</a:t>
            </a:r>
          </a:p>
          <a:p>
            <a:pPr marL="285750">
              <a:lnSpc>
                <a:spcPct val="150000"/>
              </a:lnSpc>
            </a:pPr>
            <a:r>
              <a:rPr lang="zh-TW" altLang="en-US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    每隔一段時間紀錄</a:t>
            </a:r>
            <a:r>
              <a:rPr lang="en-US" altLang="zh-TW" err="1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Namenode</a:t>
            </a:r>
            <a:r>
              <a:rPr lang="zh-TW" altLang="en-US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，減少啟動時間</a:t>
            </a:r>
          </a:p>
          <a:p>
            <a:pPr marL="571500" indent="-285750">
              <a:lnSpc>
                <a:spcPct val="150000"/>
              </a:lnSpc>
              <a:buFont typeface="Arial"/>
              <a:buChar char="•"/>
            </a:pPr>
            <a:r>
              <a:rPr lang="en-US" altLang="zh-TW" b="1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Standby </a:t>
            </a:r>
            <a:r>
              <a:rPr lang="en-US" altLang="zh-TW" b="1" err="1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Namenode</a:t>
            </a:r>
            <a:r>
              <a:rPr lang="en-US" altLang="zh-TW" b="1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：</a:t>
            </a:r>
            <a:endParaRPr lang="zh-TW" altLang="en-US" b="1">
              <a:solidFill>
                <a:schemeClr val="tx1"/>
              </a:solidFill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marL="285750">
              <a:lnSpc>
                <a:spcPct val="150000"/>
              </a:lnSpc>
            </a:pPr>
            <a:r>
              <a:rPr lang="en-US" altLang="zh-TW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    </a:t>
            </a:r>
            <a:r>
              <a:rPr lang="en-US" altLang="zh-TW" err="1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同步Namenode，在故障時替代，避免資料流失</a:t>
            </a:r>
            <a:endParaRPr lang="en-US" altLang="zh-TW">
              <a:solidFill>
                <a:schemeClr val="tx1"/>
              </a:solidFill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marL="571500" indent="-285750">
              <a:lnSpc>
                <a:spcPct val="150000"/>
              </a:lnSpc>
              <a:buFont typeface="Arial"/>
              <a:buChar char="•"/>
            </a:pPr>
            <a:endParaRPr lang="en-US" altLang="zh-TW" b="1">
              <a:solidFill>
                <a:schemeClr val="tx1"/>
              </a:solidFill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grpSp>
        <p:nvGrpSpPr>
          <p:cNvPr id="43" name="群組 42">
            <a:extLst>
              <a:ext uri="{FF2B5EF4-FFF2-40B4-BE49-F238E27FC236}">
                <a16:creationId xmlns:a16="http://schemas.microsoft.com/office/drawing/2014/main" id="{6889E289-AA50-2BE6-2D70-A01EDEA854D1}"/>
              </a:ext>
            </a:extLst>
          </p:cNvPr>
          <p:cNvGrpSpPr/>
          <p:nvPr/>
        </p:nvGrpSpPr>
        <p:grpSpPr>
          <a:xfrm>
            <a:off x="6081" y="6423446"/>
            <a:ext cx="12171989" cy="446745"/>
            <a:chOff x="6081" y="6423446"/>
            <a:chExt cx="12171989" cy="446745"/>
          </a:xfrm>
        </p:grpSpPr>
        <p:sp>
          <p:nvSpPr>
            <p:cNvPr id="51" name="五邊形 50">
              <a:extLst>
                <a:ext uri="{FF2B5EF4-FFF2-40B4-BE49-F238E27FC236}">
                  <a16:creationId xmlns:a16="http://schemas.microsoft.com/office/drawing/2014/main" id="{D92A25FD-5266-4AEC-27A2-D8BA444D6C3B}"/>
                </a:ext>
              </a:extLst>
            </p:cNvPr>
            <p:cNvSpPr/>
            <p:nvPr/>
          </p:nvSpPr>
          <p:spPr>
            <a:xfrm>
              <a:off x="6081" y="6423448"/>
              <a:ext cx="1836000" cy="434551"/>
            </a:xfrm>
            <a:prstGeom prst="homePlate">
              <a:avLst/>
            </a:prstGeom>
            <a:solidFill>
              <a:srgbClr val="EEEB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52" name="＞形箭號 51">
              <a:extLst>
                <a:ext uri="{FF2B5EF4-FFF2-40B4-BE49-F238E27FC236}">
                  <a16:creationId xmlns:a16="http://schemas.microsoft.com/office/drawing/2014/main" id="{23FD014F-36FE-8EA2-2063-3E02BF06C6CD}"/>
                </a:ext>
              </a:extLst>
            </p:cNvPr>
            <p:cNvSpPr/>
            <p:nvPr/>
          </p:nvSpPr>
          <p:spPr>
            <a:xfrm>
              <a:off x="1738909" y="6423447"/>
              <a:ext cx="1836000" cy="434552"/>
            </a:xfrm>
            <a:prstGeom prst="chevron">
              <a:avLst/>
            </a:prstGeom>
            <a:solidFill>
              <a:srgbClr val="EEEB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TW" b="1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53" name="＞形箭號 52">
              <a:extLst>
                <a:ext uri="{FF2B5EF4-FFF2-40B4-BE49-F238E27FC236}">
                  <a16:creationId xmlns:a16="http://schemas.microsoft.com/office/drawing/2014/main" id="{B9A814DA-4E8E-3791-C8DE-29BF8F149A90}"/>
                </a:ext>
              </a:extLst>
            </p:cNvPr>
            <p:cNvSpPr/>
            <p:nvPr/>
          </p:nvSpPr>
          <p:spPr>
            <a:xfrm>
              <a:off x="3460015" y="6435638"/>
              <a:ext cx="1836000" cy="434552"/>
            </a:xfrm>
            <a:prstGeom prst="chevron">
              <a:avLst/>
            </a:prstGeom>
            <a:solidFill>
              <a:srgbClr val="EEEB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TW" b="1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54" name="＞形箭號 53">
              <a:extLst>
                <a:ext uri="{FF2B5EF4-FFF2-40B4-BE49-F238E27FC236}">
                  <a16:creationId xmlns:a16="http://schemas.microsoft.com/office/drawing/2014/main" id="{F3CB9B6B-37ED-851A-7B59-E3CEF63F485A}"/>
                </a:ext>
              </a:extLst>
            </p:cNvPr>
            <p:cNvSpPr/>
            <p:nvPr/>
          </p:nvSpPr>
          <p:spPr>
            <a:xfrm>
              <a:off x="5194136" y="6435639"/>
              <a:ext cx="1836000" cy="434552"/>
            </a:xfrm>
            <a:prstGeom prst="chevron">
              <a:avLst/>
            </a:prstGeom>
            <a:solidFill>
              <a:srgbClr val="EEEB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TW" b="1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55" name="＞形箭號 54">
              <a:extLst>
                <a:ext uri="{FF2B5EF4-FFF2-40B4-BE49-F238E27FC236}">
                  <a16:creationId xmlns:a16="http://schemas.microsoft.com/office/drawing/2014/main" id="{773B6310-729F-2209-4B7E-725658C17EAA}"/>
                </a:ext>
              </a:extLst>
            </p:cNvPr>
            <p:cNvSpPr/>
            <p:nvPr/>
          </p:nvSpPr>
          <p:spPr>
            <a:xfrm>
              <a:off x="6914178" y="6423446"/>
              <a:ext cx="1836000" cy="434552"/>
            </a:xfrm>
            <a:prstGeom prst="chevron">
              <a:avLst/>
            </a:prstGeom>
            <a:solidFill>
              <a:srgbClr val="EEEB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TW" b="1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56" name="＞形箭號 55">
              <a:extLst>
                <a:ext uri="{FF2B5EF4-FFF2-40B4-BE49-F238E27FC236}">
                  <a16:creationId xmlns:a16="http://schemas.microsoft.com/office/drawing/2014/main" id="{9CA0576C-D5BB-2DDA-2947-423BF4B7F8DE}"/>
                </a:ext>
              </a:extLst>
            </p:cNvPr>
            <p:cNvSpPr/>
            <p:nvPr/>
          </p:nvSpPr>
          <p:spPr>
            <a:xfrm>
              <a:off x="8622028" y="6435637"/>
              <a:ext cx="1836000" cy="434552"/>
            </a:xfrm>
            <a:prstGeom prst="chevron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b="1">
                  <a:solidFill>
                    <a:schemeClr val="tx1"/>
                  </a:solidFill>
                  <a:latin typeface="Arial" panose="020B060402020202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環境建置</a:t>
              </a:r>
              <a:endParaRPr lang="en-US" altLang="zh-TW" b="1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57" name="＞形箭號 56">
              <a:extLst>
                <a:ext uri="{FF2B5EF4-FFF2-40B4-BE49-F238E27FC236}">
                  <a16:creationId xmlns:a16="http://schemas.microsoft.com/office/drawing/2014/main" id="{0CDE143E-8F37-0479-9E4A-98EB9FD1FE10}"/>
                </a:ext>
              </a:extLst>
            </p:cNvPr>
            <p:cNvSpPr/>
            <p:nvPr/>
          </p:nvSpPr>
          <p:spPr>
            <a:xfrm>
              <a:off x="10342070" y="6435637"/>
              <a:ext cx="1836000" cy="434552"/>
            </a:xfrm>
            <a:prstGeom prst="chevron">
              <a:avLst/>
            </a:prstGeom>
            <a:solidFill>
              <a:srgbClr val="EEEB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</p:grpSp>
      <p:pic>
        <p:nvPicPr>
          <p:cNvPr id="58" name="圖片版面配置區 10"/>
          <p:cNvPicPr>
            <a:picLocks noGrp="1" noChangeAspect="1"/>
          </p:cNvPicPr>
          <p:nvPr>
            <p:ph type="pic" sz="quarter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71" b="4071"/>
          <a:stretch>
            <a:fillRect/>
          </a:stretch>
        </p:blipFill>
        <p:spPr>
          <a:xfrm>
            <a:off x="10174934" y="109827"/>
            <a:ext cx="881756" cy="881755"/>
          </a:xfrm>
          <a:custGeom>
            <a:avLst/>
            <a:gdLst>
              <a:gd name="connsiteX0" fmla="*/ 927100 w 1854200"/>
              <a:gd name="connsiteY0" fmla="*/ 0 h 1854198"/>
              <a:gd name="connsiteX1" fmla="*/ 1854200 w 1854200"/>
              <a:gd name="connsiteY1" fmla="*/ 927099 h 1854198"/>
              <a:gd name="connsiteX2" fmla="*/ 927100 w 1854200"/>
              <a:gd name="connsiteY2" fmla="*/ 1854198 h 1854198"/>
              <a:gd name="connsiteX3" fmla="*/ 0 w 1854200"/>
              <a:gd name="connsiteY3" fmla="*/ 927099 h 1854198"/>
              <a:gd name="connsiteX4" fmla="*/ 927100 w 1854200"/>
              <a:gd name="connsiteY4" fmla="*/ 0 h 1854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54200" h="1854198">
                <a:moveTo>
                  <a:pt x="927100" y="0"/>
                </a:moveTo>
                <a:cubicBezTo>
                  <a:pt x="1439123" y="0"/>
                  <a:pt x="1854200" y="415076"/>
                  <a:pt x="1854200" y="927099"/>
                </a:cubicBezTo>
                <a:cubicBezTo>
                  <a:pt x="1854200" y="1439122"/>
                  <a:pt x="1439123" y="1854198"/>
                  <a:pt x="927100" y="1854198"/>
                </a:cubicBezTo>
                <a:cubicBezTo>
                  <a:pt x="415077" y="1854198"/>
                  <a:pt x="0" y="1439122"/>
                  <a:pt x="0" y="927099"/>
                </a:cubicBezTo>
                <a:cubicBezTo>
                  <a:pt x="0" y="415076"/>
                  <a:pt x="415077" y="0"/>
                  <a:pt x="927100" y="0"/>
                </a:cubicBezTo>
                <a:close/>
              </a:path>
            </a:pathLst>
          </a:custGeom>
        </p:spPr>
      </p:pic>
      <p:sp>
        <p:nvSpPr>
          <p:cNvPr id="59" name="文字方塊 58"/>
          <p:cNvSpPr txBox="1"/>
          <p:nvPr/>
        </p:nvSpPr>
        <p:spPr>
          <a:xfrm>
            <a:off x="10342070" y="740814"/>
            <a:ext cx="6078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100" b="1">
                <a:solidFill>
                  <a:schemeClr val="bg1"/>
                </a:solidFill>
                <a:effectLst>
                  <a:outerShdw blurRad="647700" dist="38100" dir="2700000" algn="tl" rotWithShape="0">
                    <a:prstClr val="black">
                      <a:alpha val="91000"/>
                    </a:prstClr>
                  </a:outerShdw>
                </a:effectLst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黃志誠</a:t>
            </a:r>
          </a:p>
        </p:txBody>
      </p:sp>
    </p:spTree>
    <p:extLst>
      <p:ext uri="{BB962C8B-B14F-4D97-AF65-F5344CB8AC3E}">
        <p14:creationId xmlns:p14="http://schemas.microsoft.com/office/powerpoint/2010/main" val="7636202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2"/>
          <p:cNvSpPr txBox="1"/>
          <p:nvPr/>
        </p:nvSpPr>
        <p:spPr>
          <a:xfrm>
            <a:off x="668744" y="600117"/>
            <a:ext cx="459931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err="1">
                <a:latin typeface="Arial" panose="020B0604020202020204" pitchFamily="34" charset="0"/>
                <a:ea typeface="Microsoft JhengHei UI" panose="020B0604030504040204" pitchFamily="34" charset="-120"/>
                <a:cs typeface="Arial" panose="020B0604020202020204" pitchFamily="34" charset="0"/>
              </a:rPr>
              <a:t>研究動機</a:t>
            </a:r>
            <a:endParaRPr lang="en-US" sz="4400">
              <a:latin typeface="Arial" panose="020B0604020202020204" pitchFamily="34" charset="0"/>
              <a:ea typeface="Microsoft JhengHei UI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5" name="Subtitle 2"/>
          <p:cNvSpPr txBox="1">
            <a:spLocks/>
          </p:cNvSpPr>
          <p:nvPr/>
        </p:nvSpPr>
        <p:spPr>
          <a:xfrm>
            <a:off x="668744" y="5030165"/>
            <a:ext cx="6182956" cy="1002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TW" altLang="en-US" sz="1600">
                <a:latin typeface="Arial" panose="020B0604020202020204" pitchFamily="34" charset="0"/>
                <a:ea typeface="Microsoft JhengHei UI" panose="020B0604030504040204" pitchFamily="34" charset="-120"/>
                <a:cs typeface="Arial" panose="020B0604020202020204" pitchFamily="34" charset="0"/>
              </a:rPr>
              <a:t>網路行銷、網紅商機無限，但怎麼在追蹤數、按讚數或觀看次數以外更直接且明確的判斷讀者對內容反應</a:t>
            </a:r>
            <a:r>
              <a:rPr lang="en-US" altLang="zh-TW" sz="1600">
                <a:latin typeface="Arial" panose="020B0604020202020204" pitchFamily="34" charset="0"/>
                <a:ea typeface="Microsoft JhengHei UI" panose="020B0604030504040204" pitchFamily="34" charset="-120"/>
                <a:cs typeface="Arial" panose="020B0604020202020204" pitchFamily="34" charset="0"/>
              </a:rPr>
              <a:t>?</a:t>
            </a:r>
            <a:r>
              <a:rPr lang="zh-TW" altLang="en-US" sz="1600">
                <a:latin typeface="Arial" panose="020B0604020202020204" pitchFamily="34" charset="0"/>
                <a:ea typeface="Microsoft JhengHei UI" panose="020B0604030504040204" pitchFamily="34" charset="-120"/>
                <a:cs typeface="Arial" panose="020B0604020202020204" pitchFamily="34" charset="0"/>
              </a:rPr>
              <a:t> 微表情分析可能是解答</a:t>
            </a:r>
            <a:endParaRPr lang="en-US" altLang="zh-TW" sz="1600">
              <a:latin typeface="Arial" panose="020B0604020202020204" pitchFamily="34" charset="0"/>
              <a:ea typeface="Microsoft JhengHei UI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6" name="Subtitle 2"/>
          <p:cNvSpPr txBox="1">
            <a:spLocks/>
          </p:cNvSpPr>
          <p:nvPr/>
        </p:nvSpPr>
        <p:spPr>
          <a:xfrm>
            <a:off x="1250777" y="2505082"/>
            <a:ext cx="5338405" cy="10012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zh-TW" altLang="en-US" sz="1800">
                <a:latin typeface="Arial" panose="020B0604020202020204" pitchFamily="34" charset="0"/>
                <a:ea typeface="Microsoft JhengHei UI" panose="020B0604030504040204" pitchFamily="34" charset="-120"/>
                <a:cs typeface="Arial" panose="020B0604020202020204" pitchFamily="34" charset="0"/>
              </a:rPr>
              <a:t>全球網紅行銷市場規模將較</a:t>
            </a:r>
            <a:r>
              <a:rPr lang="en-US" altLang="zh-TW" sz="1800">
                <a:latin typeface="Arial" panose="020B0604020202020204" pitchFamily="34" charset="0"/>
                <a:ea typeface="Microsoft JhengHei UI" panose="020B0604030504040204" pitchFamily="34" charset="-120"/>
                <a:cs typeface="Arial" panose="020B0604020202020204" pitchFamily="34" charset="0"/>
              </a:rPr>
              <a:t>2021</a:t>
            </a:r>
            <a:r>
              <a:rPr lang="zh-TW" altLang="en-US" sz="1800">
                <a:latin typeface="Arial" panose="020B0604020202020204" pitchFamily="34" charset="0"/>
                <a:ea typeface="Microsoft JhengHei UI" panose="020B0604030504040204" pitchFamily="34" charset="-120"/>
                <a:cs typeface="Arial" panose="020B0604020202020204" pitchFamily="34" charset="0"/>
              </a:rPr>
              <a:t>年成長約</a:t>
            </a:r>
            <a:r>
              <a:rPr lang="en-US" altLang="zh-TW" sz="2800">
                <a:latin typeface="Arial" panose="020B0604020202020204" pitchFamily="34" charset="0"/>
                <a:ea typeface="Microsoft JhengHei UI" panose="020B0604030504040204" pitchFamily="34" charset="-120"/>
                <a:cs typeface="Arial" panose="020B0604020202020204" pitchFamily="34" charset="0"/>
              </a:rPr>
              <a:t>19%</a:t>
            </a:r>
            <a:r>
              <a:rPr lang="zh-TW" altLang="en-US" sz="1800">
                <a:latin typeface="Arial" panose="020B0604020202020204" pitchFamily="34" charset="0"/>
                <a:ea typeface="Microsoft JhengHei UI" panose="020B0604030504040204" pitchFamily="34" charset="-120"/>
                <a:cs typeface="Arial" panose="020B0604020202020204" pitchFamily="34" charset="0"/>
              </a:rPr>
              <a:t>，</a:t>
            </a:r>
            <a:endParaRPr lang="en-US" altLang="zh-TW" sz="1800">
              <a:latin typeface="Arial" panose="020B0604020202020204" pitchFamily="34" charset="0"/>
              <a:ea typeface="Microsoft JhengHei UI" panose="020B0604030504040204" pitchFamily="34" charset="-120"/>
              <a:cs typeface="Arial" panose="020B0604020202020204" pitchFamily="34" charset="0"/>
            </a:endParaRPr>
          </a:p>
          <a:p>
            <a:pPr algn="l">
              <a:lnSpc>
                <a:spcPct val="100000"/>
              </a:lnSpc>
            </a:pPr>
            <a:r>
              <a:rPr lang="zh-TW" altLang="en-US" sz="1800">
                <a:latin typeface="Arial" panose="020B0604020202020204" pitchFamily="34" charset="0"/>
                <a:ea typeface="Microsoft JhengHei UI" panose="020B0604030504040204" pitchFamily="34" charset="-120"/>
                <a:cs typeface="Arial" panose="020B0604020202020204" pitchFamily="34" charset="0"/>
              </a:rPr>
              <a:t>達</a:t>
            </a:r>
            <a:r>
              <a:rPr lang="en-US" altLang="zh-TW" sz="2800">
                <a:latin typeface="Arial" panose="020B0604020202020204" pitchFamily="34" charset="0"/>
                <a:ea typeface="Microsoft JhengHei UI" panose="020B0604030504040204" pitchFamily="34" charset="-120"/>
                <a:cs typeface="Arial" panose="020B0604020202020204" pitchFamily="34" charset="0"/>
              </a:rPr>
              <a:t>164</a:t>
            </a:r>
            <a:r>
              <a:rPr lang="zh-TW" altLang="en-US" sz="1800">
                <a:latin typeface="Arial" panose="020B0604020202020204" pitchFamily="34" charset="0"/>
                <a:ea typeface="Microsoft JhengHei UI" panose="020B0604030504040204" pitchFamily="34" charset="-120"/>
                <a:cs typeface="Arial" panose="020B0604020202020204" pitchFamily="34" charset="0"/>
              </a:rPr>
              <a:t>億美元規模</a:t>
            </a:r>
            <a:endParaRPr lang="en-US" altLang="zh-TW" sz="1800">
              <a:latin typeface="Arial" panose="020B0604020202020204" pitchFamily="34" charset="0"/>
              <a:ea typeface="Microsoft JhengHei UI" panose="020B0604030504040204" pitchFamily="34" charset="-120"/>
              <a:cs typeface="Arial" panose="020B0604020202020204" pitchFamily="34" charset="0"/>
            </a:endParaRPr>
          </a:p>
          <a:p>
            <a:pPr algn="l">
              <a:lnSpc>
                <a:spcPct val="150000"/>
              </a:lnSpc>
            </a:pPr>
            <a:endParaRPr lang="en-US" i="1" spc="300">
              <a:latin typeface="Arial" panose="020B0604020202020204" pitchFamily="34" charset="0"/>
              <a:ea typeface="Microsoft JhengHei UI" panose="020B0604030504040204" pitchFamily="34" charset="-120"/>
              <a:cs typeface="Arial" panose="020B0604020202020204" pitchFamily="34" charset="0"/>
            </a:endParaRPr>
          </a:p>
        </p:txBody>
      </p:sp>
      <p:grpSp>
        <p:nvGrpSpPr>
          <p:cNvPr id="17" name="Group 31"/>
          <p:cNvGrpSpPr/>
          <p:nvPr/>
        </p:nvGrpSpPr>
        <p:grpSpPr>
          <a:xfrm>
            <a:off x="612564" y="2757326"/>
            <a:ext cx="450850" cy="647967"/>
            <a:chOff x="9132888" y="2062163"/>
            <a:chExt cx="341312" cy="490537"/>
          </a:xfrm>
          <a:solidFill>
            <a:schemeClr val="tx1"/>
          </a:solidFill>
        </p:grpSpPr>
        <p:sp>
          <p:nvSpPr>
            <p:cNvPr id="19" name="Freeform 326"/>
            <p:cNvSpPr>
              <a:spLocks noEditPoints="1"/>
            </p:cNvSpPr>
            <p:nvPr/>
          </p:nvSpPr>
          <p:spPr bwMode="auto">
            <a:xfrm>
              <a:off x="9132888" y="2062163"/>
              <a:ext cx="341312" cy="490537"/>
            </a:xfrm>
            <a:custGeom>
              <a:avLst/>
              <a:gdLst>
                <a:gd name="T0" fmla="*/ 44 w 88"/>
                <a:gd name="T1" fmla="*/ 0 h 128"/>
                <a:gd name="T2" fmla="*/ 0 w 88"/>
                <a:gd name="T3" fmla="*/ 44 h 128"/>
                <a:gd name="T4" fmla="*/ 20 w 88"/>
                <a:gd name="T5" fmla="*/ 92 h 128"/>
                <a:gd name="T6" fmla="*/ 44 w 88"/>
                <a:gd name="T7" fmla="*/ 128 h 128"/>
                <a:gd name="T8" fmla="*/ 68 w 88"/>
                <a:gd name="T9" fmla="*/ 92 h 128"/>
                <a:gd name="T10" fmla="*/ 88 w 88"/>
                <a:gd name="T11" fmla="*/ 44 h 128"/>
                <a:gd name="T12" fmla="*/ 44 w 88"/>
                <a:gd name="T13" fmla="*/ 0 h 128"/>
                <a:gd name="T14" fmla="*/ 54 w 88"/>
                <a:gd name="T15" fmla="*/ 109 h 128"/>
                <a:gd name="T16" fmla="*/ 35 w 88"/>
                <a:gd name="T17" fmla="*/ 111 h 128"/>
                <a:gd name="T18" fmla="*/ 32 w 88"/>
                <a:gd name="T19" fmla="*/ 104 h 128"/>
                <a:gd name="T20" fmla="*/ 32 w 88"/>
                <a:gd name="T21" fmla="*/ 103 h 128"/>
                <a:gd name="T22" fmla="*/ 57 w 88"/>
                <a:gd name="T23" fmla="*/ 100 h 128"/>
                <a:gd name="T24" fmla="*/ 56 w 88"/>
                <a:gd name="T25" fmla="*/ 104 h 128"/>
                <a:gd name="T26" fmla="*/ 54 w 88"/>
                <a:gd name="T27" fmla="*/ 109 h 128"/>
                <a:gd name="T28" fmla="*/ 31 w 88"/>
                <a:gd name="T29" fmla="*/ 100 h 128"/>
                <a:gd name="T30" fmla="*/ 28 w 88"/>
                <a:gd name="T31" fmla="*/ 92 h 128"/>
                <a:gd name="T32" fmla="*/ 60 w 88"/>
                <a:gd name="T33" fmla="*/ 92 h 128"/>
                <a:gd name="T34" fmla="*/ 58 w 88"/>
                <a:gd name="T35" fmla="*/ 96 h 128"/>
                <a:gd name="T36" fmla="*/ 31 w 88"/>
                <a:gd name="T37" fmla="*/ 100 h 128"/>
                <a:gd name="T38" fmla="*/ 44 w 88"/>
                <a:gd name="T39" fmla="*/ 120 h 128"/>
                <a:gd name="T40" fmla="*/ 36 w 88"/>
                <a:gd name="T41" fmla="*/ 115 h 128"/>
                <a:gd name="T42" fmla="*/ 53 w 88"/>
                <a:gd name="T43" fmla="*/ 113 h 128"/>
                <a:gd name="T44" fmla="*/ 44 w 88"/>
                <a:gd name="T45" fmla="*/ 120 h 128"/>
                <a:gd name="T46" fmla="*/ 63 w 88"/>
                <a:gd name="T47" fmla="*/ 84 h 128"/>
                <a:gd name="T48" fmla="*/ 25 w 88"/>
                <a:gd name="T49" fmla="*/ 84 h 128"/>
                <a:gd name="T50" fmla="*/ 19 w 88"/>
                <a:gd name="T51" fmla="*/ 71 h 128"/>
                <a:gd name="T52" fmla="*/ 8 w 88"/>
                <a:gd name="T53" fmla="*/ 44 h 128"/>
                <a:gd name="T54" fmla="*/ 44 w 88"/>
                <a:gd name="T55" fmla="*/ 8 h 128"/>
                <a:gd name="T56" fmla="*/ 80 w 88"/>
                <a:gd name="T57" fmla="*/ 44 h 128"/>
                <a:gd name="T58" fmla="*/ 69 w 88"/>
                <a:gd name="T59" fmla="*/ 71 h 128"/>
                <a:gd name="T60" fmla="*/ 63 w 88"/>
                <a:gd name="T61" fmla="*/ 84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88" h="128">
                  <a:moveTo>
                    <a:pt x="44" y="0"/>
                  </a:moveTo>
                  <a:cubicBezTo>
                    <a:pt x="20" y="0"/>
                    <a:pt x="0" y="20"/>
                    <a:pt x="0" y="44"/>
                  </a:cubicBezTo>
                  <a:cubicBezTo>
                    <a:pt x="0" y="60"/>
                    <a:pt x="15" y="77"/>
                    <a:pt x="20" y="92"/>
                  </a:cubicBezTo>
                  <a:cubicBezTo>
                    <a:pt x="28" y="115"/>
                    <a:pt x="27" y="128"/>
                    <a:pt x="44" y="128"/>
                  </a:cubicBezTo>
                  <a:cubicBezTo>
                    <a:pt x="61" y="128"/>
                    <a:pt x="60" y="115"/>
                    <a:pt x="68" y="92"/>
                  </a:cubicBezTo>
                  <a:cubicBezTo>
                    <a:pt x="73" y="77"/>
                    <a:pt x="88" y="60"/>
                    <a:pt x="88" y="44"/>
                  </a:cubicBezTo>
                  <a:cubicBezTo>
                    <a:pt x="88" y="20"/>
                    <a:pt x="68" y="0"/>
                    <a:pt x="44" y="0"/>
                  </a:cubicBezTo>
                  <a:close/>
                  <a:moveTo>
                    <a:pt x="54" y="109"/>
                  </a:moveTo>
                  <a:cubicBezTo>
                    <a:pt x="35" y="111"/>
                    <a:pt x="35" y="111"/>
                    <a:pt x="35" y="111"/>
                  </a:cubicBezTo>
                  <a:cubicBezTo>
                    <a:pt x="34" y="109"/>
                    <a:pt x="33" y="107"/>
                    <a:pt x="32" y="104"/>
                  </a:cubicBezTo>
                  <a:cubicBezTo>
                    <a:pt x="32" y="104"/>
                    <a:pt x="32" y="104"/>
                    <a:pt x="32" y="103"/>
                  </a:cubicBezTo>
                  <a:cubicBezTo>
                    <a:pt x="57" y="100"/>
                    <a:pt x="57" y="100"/>
                    <a:pt x="57" y="100"/>
                  </a:cubicBezTo>
                  <a:cubicBezTo>
                    <a:pt x="57" y="102"/>
                    <a:pt x="56" y="103"/>
                    <a:pt x="56" y="104"/>
                  </a:cubicBezTo>
                  <a:cubicBezTo>
                    <a:pt x="55" y="106"/>
                    <a:pt x="55" y="107"/>
                    <a:pt x="54" y="109"/>
                  </a:cubicBezTo>
                  <a:close/>
                  <a:moveTo>
                    <a:pt x="31" y="100"/>
                  </a:moveTo>
                  <a:cubicBezTo>
                    <a:pt x="30" y="97"/>
                    <a:pt x="29" y="95"/>
                    <a:pt x="28" y="92"/>
                  </a:cubicBezTo>
                  <a:cubicBezTo>
                    <a:pt x="60" y="92"/>
                    <a:pt x="60" y="92"/>
                    <a:pt x="60" y="92"/>
                  </a:cubicBezTo>
                  <a:cubicBezTo>
                    <a:pt x="59" y="93"/>
                    <a:pt x="59" y="95"/>
                    <a:pt x="58" y="96"/>
                  </a:cubicBezTo>
                  <a:lnTo>
                    <a:pt x="31" y="100"/>
                  </a:lnTo>
                  <a:close/>
                  <a:moveTo>
                    <a:pt x="44" y="120"/>
                  </a:moveTo>
                  <a:cubicBezTo>
                    <a:pt x="40" y="120"/>
                    <a:pt x="38" y="120"/>
                    <a:pt x="36" y="115"/>
                  </a:cubicBezTo>
                  <a:cubicBezTo>
                    <a:pt x="53" y="113"/>
                    <a:pt x="53" y="113"/>
                    <a:pt x="53" y="113"/>
                  </a:cubicBezTo>
                  <a:cubicBezTo>
                    <a:pt x="51" y="119"/>
                    <a:pt x="49" y="120"/>
                    <a:pt x="44" y="120"/>
                  </a:cubicBezTo>
                  <a:close/>
                  <a:moveTo>
                    <a:pt x="63" y="84"/>
                  </a:moveTo>
                  <a:cubicBezTo>
                    <a:pt x="25" y="84"/>
                    <a:pt x="25" y="84"/>
                    <a:pt x="25" y="84"/>
                  </a:cubicBezTo>
                  <a:cubicBezTo>
                    <a:pt x="23" y="80"/>
                    <a:pt x="21" y="75"/>
                    <a:pt x="19" y="71"/>
                  </a:cubicBezTo>
                  <a:cubicBezTo>
                    <a:pt x="13" y="62"/>
                    <a:pt x="8" y="52"/>
                    <a:pt x="8" y="44"/>
                  </a:cubicBezTo>
                  <a:cubicBezTo>
                    <a:pt x="8" y="24"/>
                    <a:pt x="24" y="8"/>
                    <a:pt x="44" y="8"/>
                  </a:cubicBezTo>
                  <a:cubicBezTo>
                    <a:pt x="64" y="8"/>
                    <a:pt x="80" y="24"/>
                    <a:pt x="80" y="44"/>
                  </a:cubicBezTo>
                  <a:cubicBezTo>
                    <a:pt x="80" y="52"/>
                    <a:pt x="75" y="62"/>
                    <a:pt x="69" y="71"/>
                  </a:cubicBezTo>
                  <a:cubicBezTo>
                    <a:pt x="67" y="75"/>
                    <a:pt x="65" y="80"/>
                    <a:pt x="63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Arial" panose="020B0604020202020204" pitchFamily="34" charset="0"/>
                <a:ea typeface="Microsoft JhengHei UI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20" name="Freeform 327"/>
            <p:cNvSpPr>
              <a:spLocks/>
            </p:cNvSpPr>
            <p:nvPr/>
          </p:nvSpPr>
          <p:spPr bwMode="auto">
            <a:xfrm>
              <a:off x="9209088" y="2138363"/>
              <a:ext cx="101600" cy="100012"/>
            </a:xfrm>
            <a:custGeom>
              <a:avLst/>
              <a:gdLst>
                <a:gd name="T0" fmla="*/ 24 w 26"/>
                <a:gd name="T1" fmla="*/ 0 h 26"/>
                <a:gd name="T2" fmla="*/ 0 w 26"/>
                <a:gd name="T3" fmla="*/ 24 h 26"/>
                <a:gd name="T4" fmla="*/ 2 w 26"/>
                <a:gd name="T5" fmla="*/ 26 h 26"/>
                <a:gd name="T6" fmla="*/ 4 w 26"/>
                <a:gd name="T7" fmla="*/ 24 h 26"/>
                <a:gd name="T8" fmla="*/ 24 w 26"/>
                <a:gd name="T9" fmla="*/ 4 h 26"/>
                <a:gd name="T10" fmla="*/ 26 w 26"/>
                <a:gd name="T11" fmla="*/ 2 h 26"/>
                <a:gd name="T12" fmla="*/ 24 w 26"/>
                <a:gd name="T13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26">
                  <a:moveTo>
                    <a:pt x="24" y="0"/>
                  </a:moveTo>
                  <a:cubicBezTo>
                    <a:pt x="11" y="0"/>
                    <a:pt x="0" y="11"/>
                    <a:pt x="0" y="24"/>
                  </a:cubicBezTo>
                  <a:cubicBezTo>
                    <a:pt x="0" y="25"/>
                    <a:pt x="1" y="26"/>
                    <a:pt x="2" y="26"/>
                  </a:cubicBezTo>
                  <a:cubicBezTo>
                    <a:pt x="3" y="26"/>
                    <a:pt x="4" y="25"/>
                    <a:pt x="4" y="24"/>
                  </a:cubicBezTo>
                  <a:cubicBezTo>
                    <a:pt x="4" y="13"/>
                    <a:pt x="13" y="4"/>
                    <a:pt x="24" y="4"/>
                  </a:cubicBezTo>
                  <a:cubicBezTo>
                    <a:pt x="25" y="4"/>
                    <a:pt x="26" y="3"/>
                    <a:pt x="26" y="2"/>
                  </a:cubicBezTo>
                  <a:cubicBezTo>
                    <a:pt x="26" y="1"/>
                    <a:pt x="25" y="0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Arial" panose="020B0604020202020204" pitchFamily="34" charset="0"/>
                <a:ea typeface="Microsoft JhengHei UI" panose="020B0604030504040204" pitchFamily="34" charset="-120"/>
                <a:cs typeface="Arial" panose="020B0604020202020204" pitchFamily="34" charset="0"/>
              </a:endParaRPr>
            </a:p>
          </p:txBody>
        </p:sp>
      </p:grpSp>
      <p:grpSp>
        <p:nvGrpSpPr>
          <p:cNvPr id="21" name="Group 68"/>
          <p:cNvGrpSpPr/>
          <p:nvPr/>
        </p:nvGrpSpPr>
        <p:grpSpPr>
          <a:xfrm>
            <a:off x="646406" y="3887045"/>
            <a:ext cx="583099" cy="583099"/>
            <a:chOff x="4926013" y="3140075"/>
            <a:chExt cx="481013" cy="481013"/>
          </a:xfrm>
          <a:solidFill>
            <a:schemeClr val="tx1"/>
          </a:solidFill>
        </p:grpSpPr>
        <p:sp>
          <p:nvSpPr>
            <p:cNvPr id="22" name="Freeform 348"/>
            <p:cNvSpPr>
              <a:spLocks noEditPoints="1"/>
            </p:cNvSpPr>
            <p:nvPr/>
          </p:nvSpPr>
          <p:spPr bwMode="auto">
            <a:xfrm>
              <a:off x="4926013" y="3140075"/>
              <a:ext cx="481013" cy="481013"/>
            </a:xfrm>
            <a:custGeom>
              <a:avLst/>
              <a:gdLst>
                <a:gd name="T0" fmla="*/ 83 w 128"/>
                <a:gd name="T1" fmla="*/ 40 h 128"/>
                <a:gd name="T2" fmla="*/ 64 w 128"/>
                <a:gd name="T3" fmla="*/ 0 h 128"/>
                <a:gd name="T4" fmla="*/ 36 w 128"/>
                <a:gd name="T5" fmla="*/ 41 h 128"/>
                <a:gd name="T6" fmla="*/ 32 w 128"/>
                <a:gd name="T7" fmla="*/ 43 h 128"/>
                <a:gd name="T8" fmla="*/ 12 w 128"/>
                <a:gd name="T9" fmla="*/ 40 h 128"/>
                <a:gd name="T10" fmla="*/ 0 w 128"/>
                <a:gd name="T11" fmla="*/ 116 h 128"/>
                <a:gd name="T12" fmla="*/ 24 w 128"/>
                <a:gd name="T13" fmla="*/ 128 h 128"/>
                <a:gd name="T14" fmla="*/ 35 w 128"/>
                <a:gd name="T15" fmla="*/ 121 h 128"/>
                <a:gd name="T16" fmla="*/ 36 w 128"/>
                <a:gd name="T17" fmla="*/ 121 h 128"/>
                <a:gd name="T18" fmla="*/ 76 w 128"/>
                <a:gd name="T19" fmla="*/ 128 h 128"/>
                <a:gd name="T20" fmla="*/ 112 w 128"/>
                <a:gd name="T21" fmla="*/ 120 h 128"/>
                <a:gd name="T22" fmla="*/ 114 w 128"/>
                <a:gd name="T23" fmla="*/ 109 h 128"/>
                <a:gd name="T24" fmla="*/ 121 w 128"/>
                <a:gd name="T25" fmla="*/ 88 h 128"/>
                <a:gd name="T26" fmla="*/ 124 w 128"/>
                <a:gd name="T27" fmla="*/ 67 h 128"/>
                <a:gd name="T28" fmla="*/ 128 w 128"/>
                <a:gd name="T29" fmla="*/ 58 h 128"/>
                <a:gd name="T30" fmla="*/ 117 w 128"/>
                <a:gd name="T31" fmla="*/ 42 h 128"/>
                <a:gd name="T32" fmla="*/ 24 w 128"/>
                <a:gd name="T33" fmla="*/ 120 h 128"/>
                <a:gd name="T34" fmla="*/ 8 w 128"/>
                <a:gd name="T35" fmla="*/ 116 h 128"/>
                <a:gd name="T36" fmla="*/ 12 w 128"/>
                <a:gd name="T37" fmla="*/ 48 h 128"/>
                <a:gd name="T38" fmla="*/ 28 w 128"/>
                <a:gd name="T39" fmla="*/ 52 h 128"/>
                <a:gd name="T40" fmla="*/ 120 w 128"/>
                <a:gd name="T41" fmla="*/ 58 h 128"/>
                <a:gd name="T42" fmla="*/ 104 w 128"/>
                <a:gd name="T43" fmla="*/ 64 h 128"/>
                <a:gd name="T44" fmla="*/ 104 w 128"/>
                <a:gd name="T45" fmla="*/ 68 h 128"/>
                <a:gd name="T46" fmla="*/ 118 w 128"/>
                <a:gd name="T47" fmla="*/ 75 h 128"/>
                <a:gd name="T48" fmla="*/ 100 w 128"/>
                <a:gd name="T49" fmla="*/ 84 h 128"/>
                <a:gd name="T50" fmla="*/ 100 w 128"/>
                <a:gd name="T51" fmla="*/ 88 h 128"/>
                <a:gd name="T52" fmla="*/ 113 w 128"/>
                <a:gd name="T53" fmla="*/ 96 h 128"/>
                <a:gd name="T54" fmla="*/ 96 w 128"/>
                <a:gd name="T55" fmla="*/ 104 h 128"/>
                <a:gd name="T56" fmla="*/ 96 w 128"/>
                <a:gd name="T57" fmla="*/ 108 h 128"/>
                <a:gd name="T58" fmla="*/ 106 w 128"/>
                <a:gd name="T59" fmla="*/ 114 h 128"/>
                <a:gd name="T60" fmla="*/ 98 w 128"/>
                <a:gd name="T61" fmla="*/ 120 h 128"/>
                <a:gd name="T62" fmla="*/ 54 w 128"/>
                <a:gd name="T63" fmla="*/ 117 h 128"/>
                <a:gd name="T64" fmla="*/ 32 w 128"/>
                <a:gd name="T65" fmla="*/ 110 h 128"/>
                <a:gd name="T66" fmla="*/ 35 w 128"/>
                <a:gd name="T67" fmla="*/ 50 h 128"/>
                <a:gd name="T68" fmla="*/ 60 w 128"/>
                <a:gd name="T69" fmla="*/ 12 h 128"/>
                <a:gd name="T70" fmla="*/ 76 w 128"/>
                <a:gd name="T71" fmla="*/ 27 h 128"/>
                <a:gd name="T72" fmla="*/ 115 w 128"/>
                <a:gd name="T73" fmla="*/ 50 h 128"/>
                <a:gd name="T74" fmla="*/ 120 w 128"/>
                <a:gd name="T75" fmla="*/ 5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28" h="128">
                  <a:moveTo>
                    <a:pt x="117" y="42"/>
                  </a:moveTo>
                  <a:cubicBezTo>
                    <a:pt x="112" y="41"/>
                    <a:pt x="100" y="41"/>
                    <a:pt x="83" y="40"/>
                  </a:cubicBezTo>
                  <a:cubicBezTo>
                    <a:pt x="84" y="36"/>
                    <a:pt x="84" y="33"/>
                    <a:pt x="84" y="27"/>
                  </a:cubicBezTo>
                  <a:cubicBezTo>
                    <a:pt x="84" y="13"/>
                    <a:pt x="73" y="0"/>
                    <a:pt x="64" y="0"/>
                  </a:cubicBezTo>
                  <a:cubicBezTo>
                    <a:pt x="57" y="0"/>
                    <a:pt x="52" y="5"/>
                    <a:pt x="52" y="12"/>
                  </a:cubicBezTo>
                  <a:cubicBezTo>
                    <a:pt x="52" y="20"/>
                    <a:pt x="49" y="34"/>
                    <a:pt x="36" y="41"/>
                  </a:cubicBezTo>
                  <a:cubicBezTo>
                    <a:pt x="35" y="41"/>
                    <a:pt x="32" y="43"/>
                    <a:pt x="32" y="43"/>
                  </a:cubicBezTo>
                  <a:cubicBezTo>
                    <a:pt x="32" y="43"/>
                    <a:pt x="32" y="43"/>
                    <a:pt x="32" y="43"/>
                  </a:cubicBezTo>
                  <a:cubicBezTo>
                    <a:pt x="30" y="41"/>
                    <a:pt x="27" y="40"/>
                    <a:pt x="24" y="40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5" y="40"/>
                    <a:pt x="0" y="45"/>
                    <a:pt x="0" y="52"/>
                  </a:cubicBezTo>
                  <a:cubicBezTo>
                    <a:pt x="0" y="116"/>
                    <a:pt x="0" y="116"/>
                    <a:pt x="0" y="116"/>
                  </a:cubicBezTo>
                  <a:cubicBezTo>
                    <a:pt x="0" y="123"/>
                    <a:pt x="5" y="128"/>
                    <a:pt x="12" y="128"/>
                  </a:cubicBezTo>
                  <a:cubicBezTo>
                    <a:pt x="24" y="128"/>
                    <a:pt x="24" y="128"/>
                    <a:pt x="24" y="128"/>
                  </a:cubicBezTo>
                  <a:cubicBezTo>
                    <a:pt x="29" y="128"/>
                    <a:pt x="33" y="125"/>
                    <a:pt x="35" y="121"/>
                  </a:cubicBezTo>
                  <a:cubicBezTo>
                    <a:pt x="35" y="121"/>
                    <a:pt x="35" y="121"/>
                    <a:pt x="35" y="121"/>
                  </a:cubicBezTo>
                  <a:cubicBezTo>
                    <a:pt x="35" y="121"/>
                    <a:pt x="35" y="121"/>
                    <a:pt x="36" y="121"/>
                  </a:cubicBezTo>
                  <a:cubicBezTo>
                    <a:pt x="36" y="121"/>
                    <a:pt x="36" y="121"/>
                    <a:pt x="36" y="121"/>
                  </a:cubicBezTo>
                  <a:cubicBezTo>
                    <a:pt x="38" y="122"/>
                    <a:pt x="43" y="123"/>
                    <a:pt x="52" y="125"/>
                  </a:cubicBezTo>
                  <a:cubicBezTo>
                    <a:pt x="54" y="126"/>
                    <a:pt x="65" y="128"/>
                    <a:pt x="76" y="128"/>
                  </a:cubicBezTo>
                  <a:cubicBezTo>
                    <a:pt x="98" y="128"/>
                    <a:pt x="98" y="128"/>
                    <a:pt x="98" y="128"/>
                  </a:cubicBezTo>
                  <a:cubicBezTo>
                    <a:pt x="105" y="128"/>
                    <a:pt x="109" y="125"/>
                    <a:pt x="112" y="120"/>
                  </a:cubicBezTo>
                  <a:cubicBezTo>
                    <a:pt x="112" y="120"/>
                    <a:pt x="113" y="118"/>
                    <a:pt x="114" y="116"/>
                  </a:cubicBezTo>
                  <a:cubicBezTo>
                    <a:pt x="115" y="114"/>
                    <a:pt x="115" y="112"/>
                    <a:pt x="114" y="109"/>
                  </a:cubicBezTo>
                  <a:cubicBezTo>
                    <a:pt x="118" y="106"/>
                    <a:pt x="120" y="102"/>
                    <a:pt x="121" y="99"/>
                  </a:cubicBezTo>
                  <a:cubicBezTo>
                    <a:pt x="122" y="94"/>
                    <a:pt x="122" y="90"/>
                    <a:pt x="121" y="88"/>
                  </a:cubicBezTo>
                  <a:cubicBezTo>
                    <a:pt x="123" y="85"/>
                    <a:pt x="125" y="82"/>
                    <a:pt x="126" y="77"/>
                  </a:cubicBezTo>
                  <a:cubicBezTo>
                    <a:pt x="127" y="73"/>
                    <a:pt x="126" y="70"/>
                    <a:pt x="124" y="67"/>
                  </a:cubicBezTo>
                  <a:cubicBezTo>
                    <a:pt x="127" y="65"/>
                    <a:pt x="128" y="61"/>
                    <a:pt x="128" y="58"/>
                  </a:cubicBezTo>
                  <a:cubicBezTo>
                    <a:pt x="128" y="58"/>
                    <a:pt x="128" y="58"/>
                    <a:pt x="128" y="58"/>
                  </a:cubicBezTo>
                  <a:cubicBezTo>
                    <a:pt x="128" y="57"/>
                    <a:pt x="128" y="57"/>
                    <a:pt x="128" y="56"/>
                  </a:cubicBezTo>
                  <a:cubicBezTo>
                    <a:pt x="128" y="51"/>
                    <a:pt x="125" y="44"/>
                    <a:pt x="117" y="42"/>
                  </a:cubicBezTo>
                  <a:close/>
                  <a:moveTo>
                    <a:pt x="28" y="116"/>
                  </a:moveTo>
                  <a:cubicBezTo>
                    <a:pt x="28" y="118"/>
                    <a:pt x="26" y="120"/>
                    <a:pt x="24" y="120"/>
                  </a:cubicBezTo>
                  <a:cubicBezTo>
                    <a:pt x="12" y="120"/>
                    <a:pt x="12" y="120"/>
                    <a:pt x="12" y="120"/>
                  </a:cubicBezTo>
                  <a:cubicBezTo>
                    <a:pt x="10" y="120"/>
                    <a:pt x="8" y="118"/>
                    <a:pt x="8" y="116"/>
                  </a:cubicBezTo>
                  <a:cubicBezTo>
                    <a:pt x="8" y="52"/>
                    <a:pt x="8" y="52"/>
                    <a:pt x="8" y="52"/>
                  </a:cubicBezTo>
                  <a:cubicBezTo>
                    <a:pt x="8" y="50"/>
                    <a:pt x="10" y="48"/>
                    <a:pt x="12" y="48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26" y="48"/>
                    <a:pt x="28" y="50"/>
                    <a:pt x="28" y="52"/>
                  </a:cubicBezTo>
                  <a:lnTo>
                    <a:pt x="28" y="116"/>
                  </a:lnTo>
                  <a:close/>
                  <a:moveTo>
                    <a:pt x="120" y="58"/>
                  </a:moveTo>
                  <a:cubicBezTo>
                    <a:pt x="120" y="60"/>
                    <a:pt x="119" y="64"/>
                    <a:pt x="112" y="64"/>
                  </a:cubicBezTo>
                  <a:cubicBezTo>
                    <a:pt x="106" y="64"/>
                    <a:pt x="104" y="64"/>
                    <a:pt x="104" y="64"/>
                  </a:cubicBezTo>
                  <a:cubicBezTo>
                    <a:pt x="103" y="64"/>
                    <a:pt x="102" y="65"/>
                    <a:pt x="102" y="66"/>
                  </a:cubicBezTo>
                  <a:cubicBezTo>
                    <a:pt x="102" y="67"/>
                    <a:pt x="103" y="68"/>
                    <a:pt x="104" y="68"/>
                  </a:cubicBezTo>
                  <a:cubicBezTo>
                    <a:pt x="104" y="68"/>
                    <a:pt x="106" y="68"/>
                    <a:pt x="112" y="68"/>
                  </a:cubicBezTo>
                  <a:cubicBezTo>
                    <a:pt x="118" y="68"/>
                    <a:pt x="119" y="73"/>
                    <a:pt x="118" y="75"/>
                  </a:cubicBezTo>
                  <a:cubicBezTo>
                    <a:pt x="118" y="78"/>
                    <a:pt x="116" y="84"/>
                    <a:pt x="110" y="84"/>
                  </a:cubicBezTo>
                  <a:cubicBezTo>
                    <a:pt x="103" y="84"/>
                    <a:pt x="100" y="84"/>
                    <a:pt x="100" y="84"/>
                  </a:cubicBezTo>
                  <a:cubicBezTo>
                    <a:pt x="99" y="84"/>
                    <a:pt x="98" y="85"/>
                    <a:pt x="98" y="86"/>
                  </a:cubicBezTo>
                  <a:cubicBezTo>
                    <a:pt x="98" y="87"/>
                    <a:pt x="99" y="88"/>
                    <a:pt x="100" y="88"/>
                  </a:cubicBezTo>
                  <a:cubicBezTo>
                    <a:pt x="100" y="88"/>
                    <a:pt x="105" y="88"/>
                    <a:pt x="108" y="88"/>
                  </a:cubicBezTo>
                  <a:cubicBezTo>
                    <a:pt x="115" y="88"/>
                    <a:pt x="114" y="93"/>
                    <a:pt x="113" y="96"/>
                  </a:cubicBezTo>
                  <a:cubicBezTo>
                    <a:pt x="112" y="100"/>
                    <a:pt x="111" y="104"/>
                    <a:pt x="103" y="104"/>
                  </a:cubicBezTo>
                  <a:cubicBezTo>
                    <a:pt x="100" y="104"/>
                    <a:pt x="96" y="104"/>
                    <a:pt x="96" y="104"/>
                  </a:cubicBezTo>
                  <a:cubicBezTo>
                    <a:pt x="95" y="104"/>
                    <a:pt x="94" y="105"/>
                    <a:pt x="94" y="106"/>
                  </a:cubicBezTo>
                  <a:cubicBezTo>
                    <a:pt x="94" y="107"/>
                    <a:pt x="95" y="108"/>
                    <a:pt x="96" y="108"/>
                  </a:cubicBezTo>
                  <a:cubicBezTo>
                    <a:pt x="96" y="108"/>
                    <a:pt x="99" y="108"/>
                    <a:pt x="102" y="108"/>
                  </a:cubicBezTo>
                  <a:cubicBezTo>
                    <a:pt x="107" y="108"/>
                    <a:pt x="107" y="112"/>
                    <a:pt x="106" y="114"/>
                  </a:cubicBezTo>
                  <a:cubicBezTo>
                    <a:pt x="106" y="115"/>
                    <a:pt x="105" y="116"/>
                    <a:pt x="105" y="117"/>
                  </a:cubicBezTo>
                  <a:cubicBezTo>
                    <a:pt x="104" y="119"/>
                    <a:pt x="102" y="120"/>
                    <a:pt x="98" y="120"/>
                  </a:cubicBezTo>
                  <a:cubicBezTo>
                    <a:pt x="76" y="120"/>
                    <a:pt x="76" y="120"/>
                    <a:pt x="76" y="120"/>
                  </a:cubicBezTo>
                  <a:cubicBezTo>
                    <a:pt x="65" y="120"/>
                    <a:pt x="54" y="118"/>
                    <a:pt x="54" y="117"/>
                  </a:cubicBezTo>
                  <a:cubicBezTo>
                    <a:pt x="37" y="114"/>
                    <a:pt x="36" y="113"/>
                    <a:pt x="35" y="113"/>
                  </a:cubicBezTo>
                  <a:cubicBezTo>
                    <a:pt x="35" y="113"/>
                    <a:pt x="32" y="112"/>
                    <a:pt x="32" y="110"/>
                  </a:cubicBezTo>
                  <a:cubicBezTo>
                    <a:pt x="32" y="54"/>
                    <a:pt x="32" y="54"/>
                    <a:pt x="32" y="54"/>
                  </a:cubicBezTo>
                  <a:cubicBezTo>
                    <a:pt x="32" y="52"/>
                    <a:pt x="33" y="51"/>
                    <a:pt x="35" y="50"/>
                  </a:cubicBezTo>
                  <a:cubicBezTo>
                    <a:pt x="35" y="50"/>
                    <a:pt x="36" y="50"/>
                    <a:pt x="36" y="50"/>
                  </a:cubicBezTo>
                  <a:cubicBezTo>
                    <a:pt x="54" y="42"/>
                    <a:pt x="60" y="26"/>
                    <a:pt x="60" y="12"/>
                  </a:cubicBezTo>
                  <a:cubicBezTo>
                    <a:pt x="60" y="10"/>
                    <a:pt x="62" y="8"/>
                    <a:pt x="64" y="8"/>
                  </a:cubicBezTo>
                  <a:cubicBezTo>
                    <a:pt x="68" y="8"/>
                    <a:pt x="76" y="16"/>
                    <a:pt x="76" y="27"/>
                  </a:cubicBezTo>
                  <a:cubicBezTo>
                    <a:pt x="76" y="36"/>
                    <a:pt x="75" y="38"/>
                    <a:pt x="72" y="48"/>
                  </a:cubicBezTo>
                  <a:cubicBezTo>
                    <a:pt x="112" y="48"/>
                    <a:pt x="112" y="49"/>
                    <a:pt x="115" y="50"/>
                  </a:cubicBezTo>
                  <a:cubicBezTo>
                    <a:pt x="120" y="51"/>
                    <a:pt x="120" y="54"/>
                    <a:pt x="120" y="56"/>
                  </a:cubicBezTo>
                  <a:cubicBezTo>
                    <a:pt x="120" y="57"/>
                    <a:pt x="120" y="57"/>
                    <a:pt x="120" y="5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Arial" panose="020B0604020202020204" pitchFamily="34" charset="0"/>
                <a:ea typeface="Microsoft JhengHei UI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23" name="Freeform 349"/>
            <p:cNvSpPr>
              <a:spLocks noEditPoints="1"/>
            </p:cNvSpPr>
            <p:nvPr/>
          </p:nvSpPr>
          <p:spPr bwMode="auto">
            <a:xfrm>
              <a:off x="4970463" y="3530600"/>
              <a:ext cx="44450" cy="44450"/>
            </a:xfrm>
            <a:custGeom>
              <a:avLst/>
              <a:gdLst>
                <a:gd name="T0" fmla="*/ 6 w 12"/>
                <a:gd name="T1" fmla="*/ 0 h 12"/>
                <a:gd name="T2" fmla="*/ 0 w 12"/>
                <a:gd name="T3" fmla="*/ 6 h 12"/>
                <a:gd name="T4" fmla="*/ 6 w 12"/>
                <a:gd name="T5" fmla="*/ 12 h 12"/>
                <a:gd name="T6" fmla="*/ 12 w 12"/>
                <a:gd name="T7" fmla="*/ 6 h 12"/>
                <a:gd name="T8" fmla="*/ 6 w 12"/>
                <a:gd name="T9" fmla="*/ 0 h 12"/>
                <a:gd name="T10" fmla="*/ 6 w 12"/>
                <a:gd name="T11" fmla="*/ 8 h 12"/>
                <a:gd name="T12" fmla="*/ 4 w 12"/>
                <a:gd name="T13" fmla="*/ 6 h 12"/>
                <a:gd name="T14" fmla="*/ 6 w 12"/>
                <a:gd name="T15" fmla="*/ 4 h 12"/>
                <a:gd name="T16" fmla="*/ 8 w 12"/>
                <a:gd name="T17" fmla="*/ 6 h 12"/>
                <a:gd name="T18" fmla="*/ 6 w 12"/>
                <a:gd name="T19" fmla="*/ 8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" h="12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9"/>
                    <a:pt x="3" y="12"/>
                    <a:pt x="6" y="12"/>
                  </a:cubicBezTo>
                  <a:cubicBezTo>
                    <a:pt x="9" y="12"/>
                    <a:pt x="12" y="9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  <a:moveTo>
                    <a:pt x="6" y="8"/>
                  </a:moveTo>
                  <a:cubicBezTo>
                    <a:pt x="5" y="8"/>
                    <a:pt x="4" y="7"/>
                    <a:pt x="4" y="6"/>
                  </a:cubicBezTo>
                  <a:cubicBezTo>
                    <a:pt x="4" y="5"/>
                    <a:pt x="5" y="4"/>
                    <a:pt x="6" y="4"/>
                  </a:cubicBezTo>
                  <a:cubicBezTo>
                    <a:pt x="7" y="4"/>
                    <a:pt x="8" y="5"/>
                    <a:pt x="8" y="6"/>
                  </a:cubicBezTo>
                  <a:cubicBezTo>
                    <a:pt x="8" y="7"/>
                    <a:pt x="7" y="8"/>
                    <a:pt x="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Arial" panose="020B0604020202020204" pitchFamily="34" charset="0"/>
                <a:ea typeface="Microsoft JhengHei UI" panose="020B0604030504040204" pitchFamily="34" charset="-120"/>
                <a:cs typeface="Arial" panose="020B0604020202020204" pitchFamily="34" charset="0"/>
              </a:endParaRPr>
            </a:p>
          </p:txBody>
        </p:sp>
      </p:grpSp>
      <p:sp>
        <p:nvSpPr>
          <p:cNvPr id="24" name="Subtitle 2"/>
          <p:cNvSpPr txBox="1">
            <a:spLocks/>
          </p:cNvSpPr>
          <p:nvPr/>
        </p:nvSpPr>
        <p:spPr>
          <a:xfrm>
            <a:off x="612564" y="1560052"/>
            <a:ext cx="6456053" cy="55299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/>
              <a:buNone/>
            </a:pPr>
            <a:r>
              <a:rPr lang="zh-TW" altLang="en-US" sz="1800">
                <a:latin typeface="Arial" panose="020B0604020202020204" pitchFamily="34" charset="0"/>
                <a:ea typeface="Microsoft JhengHei UI" panose="020B0604030504040204" pitchFamily="34" charset="-120"/>
                <a:cs typeface="Arial" panose="020B0604020202020204" pitchFamily="34" charset="0"/>
              </a:rPr>
              <a:t>根據網紅行銷機構</a:t>
            </a:r>
            <a:r>
              <a:rPr lang="en-US" altLang="zh-TW" sz="1800">
                <a:latin typeface="Arial" panose="020B0604020202020204" pitchFamily="34" charset="0"/>
                <a:ea typeface="Microsoft JhengHei UI" panose="020B0604030504040204" pitchFamily="34" charset="-120"/>
                <a:cs typeface="Arial" panose="020B0604020202020204" pitchFamily="34" charset="0"/>
              </a:rPr>
              <a:t>Influencer Marketing Hub</a:t>
            </a:r>
            <a:r>
              <a:rPr lang="zh-TW" altLang="en-US" sz="1800">
                <a:latin typeface="Arial" panose="020B0604020202020204" pitchFamily="34" charset="0"/>
                <a:ea typeface="Microsoft JhengHei UI" panose="020B0604030504040204" pitchFamily="34" charset="-120"/>
                <a:cs typeface="Arial" panose="020B0604020202020204" pitchFamily="34" charset="0"/>
              </a:rPr>
              <a:t> </a:t>
            </a:r>
            <a:r>
              <a:rPr lang="en-US" altLang="zh-TW" sz="1800">
                <a:latin typeface="Arial" panose="020B0604020202020204" pitchFamily="34" charset="0"/>
                <a:ea typeface="Microsoft JhengHei UI" panose="020B0604030504040204" pitchFamily="34" charset="-120"/>
                <a:cs typeface="Arial" panose="020B0604020202020204" pitchFamily="34" charset="0"/>
              </a:rPr>
              <a:t>2022</a:t>
            </a:r>
            <a:r>
              <a:rPr lang="zh-TW" altLang="en-US" sz="1800">
                <a:latin typeface="Arial" panose="020B0604020202020204" pitchFamily="34" charset="0"/>
                <a:ea typeface="Microsoft JhengHei UI" panose="020B0604030504040204" pitchFamily="34" charset="-120"/>
                <a:cs typeface="Arial" panose="020B0604020202020204" pitchFamily="34" charset="0"/>
              </a:rPr>
              <a:t>年的分析</a:t>
            </a:r>
          </a:p>
        </p:txBody>
      </p:sp>
      <p:sp>
        <p:nvSpPr>
          <p:cNvPr id="25" name="Subtitle 2"/>
          <p:cNvSpPr txBox="1">
            <a:spLocks/>
          </p:cNvSpPr>
          <p:nvPr/>
        </p:nvSpPr>
        <p:spPr>
          <a:xfrm>
            <a:off x="1446422" y="3840845"/>
            <a:ext cx="4681119" cy="5465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altLang="zh-TW" sz="2800">
                <a:latin typeface="Arial" panose="020B0604020202020204" pitchFamily="34" charset="0"/>
                <a:ea typeface="Microsoft JhengHei UI" panose="020B0604030504040204" pitchFamily="34" charset="-120"/>
                <a:cs typeface="Arial" panose="020B0604020202020204" pitchFamily="34" charset="0"/>
              </a:rPr>
              <a:t>9 </a:t>
            </a:r>
            <a:r>
              <a:rPr lang="zh-TW" altLang="en-US" sz="1800">
                <a:latin typeface="Arial" panose="020B0604020202020204" pitchFamily="34" charset="0"/>
                <a:ea typeface="Microsoft JhengHei UI" panose="020B0604030504040204" pitchFamily="34" charset="-120"/>
                <a:cs typeface="Arial" panose="020B0604020202020204" pitchFamily="34" charset="0"/>
              </a:rPr>
              <a:t>成企業相信網紅行銷效益</a:t>
            </a:r>
            <a:endParaRPr lang="en-US" altLang="zh-TW" sz="1800">
              <a:latin typeface="Arial" panose="020B0604020202020204" pitchFamily="34" charset="0"/>
              <a:ea typeface="Microsoft JhengHei UI" panose="020B0604030504040204" pitchFamily="34" charset="-120"/>
              <a:cs typeface="Arial" panose="020B0604020202020204" pitchFamily="34" charset="0"/>
            </a:endParaRPr>
          </a:p>
        </p:txBody>
      </p:sp>
      <p:grpSp>
        <p:nvGrpSpPr>
          <p:cNvPr id="10" name="群組 9">
            <a:extLst>
              <a:ext uri="{FF2B5EF4-FFF2-40B4-BE49-F238E27FC236}">
                <a16:creationId xmlns:a16="http://schemas.microsoft.com/office/drawing/2014/main" id="{A9E9F68C-89C6-D36F-7FC9-523F218B995B}"/>
              </a:ext>
            </a:extLst>
          </p:cNvPr>
          <p:cNvGrpSpPr/>
          <p:nvPr/>
        </p:nvGrpSpPr>
        <p:grpSpPr>
          <a:xfrm>
            <a:off x="6081" y="6423446"/>
            <a:ext cx="12171989" cy="446745"/>
            <a:chOff x="6081" y="6423446"/>
            <a:chExt cx="12171989" cy="446745"/>
          </a:xfrm>
        </p:grpSpPr>
        <p:sp>
          <p:nvSpPr>
            <p:cNvPr id="2" name="五邊形 1">
              <a:extLst>
                <a:ext uri="{FF2B5EF4-FFF2-40B4-BE49-F238E27FC236}">
                  <a16:creationId xmlns:a16="http://schemas.microsoft.com/office/drawing/2014/main" id="{C30B7826-9625-37D0-A55F-38CDE434C616}"/>
                </a:ext>
              </a:extLst>
            </p:cNvPr>
            <p:cNvSpPr/>
            <p:nvPr/>
          </p:nvSpPr>
          <p:spPr>
            <a:xfrm>
              <a:off x="6081" y="6423448"/>
              <a:ext cx="1836000" cy="434551"/>
            </a:xfrm>
            <a:prstGeom prst="homePlat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b="1">
                  <a:solidFill>
                    <a:schemeClr val="tx1"/>
                  </a:solidFill>
                  <a:latin typeface="Microsoft JhengHei UI" panose="020B0604030504040204" pitchFamily="34" charset="-120"/>
                  <a:ea typeface="Microsoft JhengHei UI" panose="020B0604030504040204" pitchFamily="34" charset="-120"/>
                  <a:cs typeface="Montserrat Light" charset="0"/>
                </a:rPr>
                <a:t>專題介紹</a:t>
              </a:r>
              <a:endParaRPr lang="en-US" altLang="zh-TW" b="1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Montserrat Light" charset="0"/>
              </a:endParaRPr>
            </a:p>
          </p:txBody>
        </p:sp>
        <p:sp>
          <p:nvSpPr>
            <p:cNvPr id="3" name="＞形箭號 2">
              <a:extLst>
                <a:ext uri="{FF2B5EF4-FFF2-40B4-BE49-F238E27FC236}">
                  <a16:creationId xmlns:a16="http://schemas.microsoft.com/office/drawing/2014/main" id="{015FD204-2A5C-3A52-C204-02A9CD2875F2}"/>
                </a:ext>
              </a:extLst>
            </p:cNvPr>
            <p:cNvSpPr/>
            <p:nvPr/>
          </p:nvSpPr>
          <p:spPr>
            <a:xfrm>
              <a:off x="1738909" y="6423447"/>
              <a:ext cx="1836000" cy="434552"/>
            </a:xfrm>
            <a:prstGeom prst="chevron">
              <a:avLst/>
            </a:prstGeom>
            <a:solidFill>
              <a:srgbClr val="EEEB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4" name="＞形箭號 3">
              <a:extLst>
                <a:ext uri="{FF2B5EF4-FFF2-40B4-BE49-F238E27FC236}">
                  <a16:creationId xmlns:a16="http://schemas.microsoft.com/office/drawing/2014/main" id="{EF40FC63-48E3-6913-5126-86B7A37AC95D}"/>
                </a:ext>
              </a:extLst>
            </p:cNvPr>
            <p:cNvSpPr/>
            <p:nvPr/>
          </p:nvSpPr>
          <p:spPr>
            <a:xfrm>
              <a:off x="3460015" y="6435638"/>
              <a:ext cx="1836000" cy="434552"/>
            </a:xfrm>
            <a:prstGeom prst="chevron">
              <a:avLst/>
            </a:prstGeom>
            <a:solidFill>
              <a:srgbClr val="EEEB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5" name="＞形箭號 4">
              <a:extLst>
                <a:ext uri="{FF2B5EF4-FFF2-40B4-BE49-F238E27FC236}">
                  <a16:creationId xmlns:a16="http://schemas.microsoft.com/office/drawing/2014/main" id="{B3DC993B-B9BD-6DC2-0DCC-C7E21404356E}"/>
                </a:ext>
              </a:extLst>
            </p:cNvPr>
            <p:cNvSpPr/>
            <p:nvPr/>
          </p:nvSpPr>
          <p:spPr>
            <a:xfrm>
              <a:off x="5194136" y="6435639"/>
              <a:ext cx="1836000" cy="434552"/>
            </a:xfrm>
            <a:prstGeom prst="chevron">
              <a:avLst/>
            </a:prstGeom>
            <a:solidFill>
              <a:srgbClr val="EEEB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＞形箭號 6">
              <a:extLst>
                <a:ext uri="{FF2B5EF4-FFF2-40B4-BE49-F238E27FC236}">
                  <a16:creationId xmlns:a16="http://schemas.microsoft.com/office/drawing/2014/main" id="{7D5689F9-07BD-7B80-7991-B49252E75862}"/>
                </a:ext>
              </a:extLst>
            </p:cNvPr>
            <p:cNvSpPr/>
            <p:nvPr/>
          </p:nvSpPr>
          <p:spPr>
            <a:xfrm>
              <a:off x="6914178" y="6423446"/>
              <a:ext cx="1836000" cy="434552"/>
            </a:xfrm>
            <a:prstGeom prst="chevron">
              <a:avLst/>
            </a:prstGeom>
            <a:solidFill>
              <a:srgbClr val="EEEB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＞形箭號 7">
              <a:extLst>
                <a:ext uri="{FF2B5EF4-FFF2-40B4-BE49-F238E27FC236}">
                  <a16:creationId xmlns:a16="http://schemas.microsoft.com/office/drawing/2014/main" id="{F22CCD60-CE6C-A335-F453-955350363AAF}"/>
                </a:ext>
              </a:extLst>
            </p:cNvPr>
            <p:cNvSpPr/>
            <p:nvPr/>
          </p:nvSpPr>
          <p:spPr>
            <a:xfrm>
              <a:off x="8622028" y="6435637"/>
              <a:ext cx="1836000" cy="434552"/>
            </a:xfrm>
            <a:prstGeom prst="chevron">
              <a:avLst/>
            </a:prstGeom>
            <a:solidFill>
              <a:srgbClr val="EEEB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9" name="＞形箭號 8">
              <a:extLst>
                <a:ext uri="{FF2B5EF4-FFF2-40B4-BE49-F238E27FC236}">
                  <a16:creationId xmlns:a16="http://schemas.microsoft.com/office/drawing/2014/main" id="{1AA6916B-1B48-13F2-EA4C-4AA03D7E021B}"/>
                </a:ext>
              </a:extLst>
            </p:cNvPr>
            <p:cNvSpPr/>
            <p:nvPr/>
          </p:nvSpPr>
          <p:spPr>
            <a:xfrm>
              <a:off x="10342070" y="6435637"/>
              <a:ext cx="1836000" cy="434552"/>
            </a:xfrm>
            <a:prstGeom prst="chevron">
              <a:avLst/>
            </a:prstGeom>
            <a:solidFill>
              <a:srgbClr val="EEEB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27" name="Picture 2" descr="別「按讚」了！年輕人超痛恨這些表情符號：非常粗魯無禮│Z世代│社群媒體│傳訊息│TVBS新聞網"/>
          <p:cNvPicPr>
            <a:picLocks noGrp="1" noChangeAspect="1" noChangeArrowheads="1"/>
          </p:cNvPicPr>
          <p:nvPr>
            <p:ph type="pic" sz="quarter" idx="429496729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80" r="26180" b="7630"/>
          <a:stretch/>
        </p:blipFill>
        <p:spPr bwMode="auto">
          <a:xfrm>
            <a:off x="7122501" y="1150617"/>
            <a:ext cx="4638451" cy="5055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圖片版面配置區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423" t="-5971" r="-5996" b="7297"/>
          <a:stretch/>
        </p:blipFill>
        <p:spPr>
          <a:xfrm>
            <a:off x="10160961" y="100668"/>
            <a:ext cx="965135" cy="965135"/>
          </a:xfrm>
          <a:custGeom>
            <a:avLst/>
            <a:gdLst>
              <a:gd name="connsiteX0" fmla="*/ 927100 w 1854200"/>
              <a:gd name="connsiteY0" fmla="*/ 0 h 1854198"/>
              <a:gd name="connsiteX1" fmla="*/ 1854200 w 1854200"/>
              <a:gd name="connsiteY1" fmla="*/ 927099 h 1854198"/>
              <a:gd name="connsiteX2" fmla="*/ 927100 w 1854200"/>
              <a:gd name="connsiteY2" fmla="*/ 1854198 h 1854198"/>
              <a:gd name="connsiteX3" fmla="*/ 0 w 1854200"/>
              <a:gd name="connsiteY3" fmla="*/ 927099 h 1854198"/>
              <a:gd name="connsiteX4" fmla="*/ 927100 w 1854200"/>
              <a:gd name="connsiteY4" fmla="*/ 0 h 1854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54200" h="1854198">
                <a:moveTo>
                  <a:pt x="927100" y="0"/>
                </a:moveTo>
                <a:cubicBezTo>
                  <a:pt x="1439123" y="0"/>
                  <a:pt x="1854200" y="415076"/>
                  <a:pt x="1854200" y="927099"/>
                </a:cubicBezTo>
                <a:cubicBezTo>
                  <a:pt x="1854200" y="1439122"/>
                  <a:pt x="1439123" y="1854198"/>
                  <a:pt x="927100" y="1854198"/>
                </a:cubicBezTo>
                <a:cubicBezTo>
                  <a:pt x="415077" y="1854198"/>
                  <a:pt x="0" y="1439122"/>
                  <a:pt x="0" y="927099"/>
                </a:cubicBezTo>
                <a:cubicBezTo>
                  <a:pt x="0" y="415076"/>
                  <a:pt x="415077" y="0"/>
                  <a:pt x="927100" y="0"/>
                </a:cubicBezTo>
                <a:close/>
              </a:path>
            </a:pathLst>
          </a:custGeom>
        </p:spPr>
      </p:pic>
      <p:sp>
        <p:nvSpPr>
          <p:cNvPr id="28" name="文字方塊 27"/>
          <p:cNvSpPr txBox="1"/>
          <p:nvPr/>
        </p:nvSpPr>
        <p:spPr>
          <a:xfrm>
            <a:off x="10410131" y="804193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100" b="1">
                <a:solidFill>
                  <a:schemeClr val="bg1"/>
                </a:solidFill>
                <a:effectLst>
                  <a:outerShdw blurRad="647700" dist="38100" dir="2700000" algn="tl" rotWithShape="0">
                    <a:prstClr val="black">
                      <a:alpha val="91000"/>
                    </a:prst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劉晏</a:t>
            </a:r>
          </a:p>
        </p:txBody>
      </p:sp>
    </p:spTree>
    <p:extLst>
      <p:ext uri="{BB962C8B-B14F-4D97-AF65-F5344CB8AC3E}">
        <p14:creationId xmlns:p14="http://schemas.microsoft.com/office/powerpoint/2010/main" val="113022918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: 圓角 16">
            <a:extLst>
              <a:ext uri="{FF2B5EF4-FFF2-40B4-BE49-F238E27FC236}">
                <a16:creationId xmlns:a16="http://schemas.microsoft.com/office/drawing/2014/main" id="{6C4B0663-3385-2387-1630-D0622B1EF934}"/>
              </a:ext>
            </a:extLst>
          </p:cNvPr>
          <p:cNvSpPr/>
          <p:nvPr/>
        </p:nvSpPr>
        <p:spPr>
          <a:xfrm>
            <a:off x="4828352" y="103481"/>
            <a:ext cx="2746963" cy="110066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Client</a:t>
            </a:r>
          </a:p>
          <a:p>
            <a:pPr algn="ctr"/>
            <a:r>
              <a:rPr lang="zh-TW" altLang="en-US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a1</a:t>
            </a:r>
          </a:p>
        </p:txBody>
      </p:sp>
      <p:sp>
        <p:nvSpPr>
          <p:cNvPr id="18" name="矩形: 圓角 17">
            <a:extLst>
              <a:ext uri="{FF2B5EF4-FFF2-40B4-BE49-F238E27FC236}">
                <a16:creationId xmlns:a16="http://schemas.microsoft.com/office/drawing/2014/main" id="{593FBC81-C488-ABC2-E14F-FD8229875452}"/>
              </a:ext>
            </a:extLst>
          </p:cNvPr>
          <p:cNvSpPr/>
          <p:nvPr/>
        </p:nvSpPr>
        <p:spPr>
          <a:xfrm>
            <a:off x="381000" y="1549870"/>
            <a:ext cx="2969213" cy="4656667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TW" altLang="en-US">
              <a:solidFill>
                <a:schemeClr val="tx1"/>
              </a:solidFill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algn="ctr"/>
            <a:endParaRPr lang="zh-TW" altLang="en-US">
              <a:solidFill>
                <a:schemeClr val="tx1"/>
              </a:solidFill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73565E3B-4395-97E7-97DE-1CC577FBCECF}"/>
              </a:ext>
            </a:extLst>
          </p:cNvPr>
          <p:cNvSpPr/>
          <p:nvPr/>
        </p:nvSpPr>
        <p:spPr>
          <a:xfrm>
            <a:off x="9136944" y="1608666"/>
            <a:ext cx="2746963" cy="1100668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zh-TW" altLang="en-US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Resource Manager</a:t>
            </a:r>
            <a:endParaRPr lang="zh-TW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algn="ctr"/>
            <a:r>
              <a:rPr lang="zh-TW" altLang="en-US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m2</a:t>
            </a:r>
          </a:p>
        </p:txBody>
      </p:sp>
      <p:sp>
        <p:nvSpPr>
          <p:cNvPr id="22" name="矩形: 圓角 21">
            <a:extLst>
              <a:ext uri="{FF2B5EF4-FFF2-40B4-BE49-F238E27FC236}">
                <a16:creationId xmlns:a16="http://schemas.microsoft.com/office/drawing/2014/main" id="{ACC0ACBF-61F8-C99D-FA47-0A06FCFEDB2F}"/>
              </a:ext>
            </a:extLst>
          </p:cNvPr>
          <p:cNvSpPr/>
          <p:nvPr/>
        </p:nvSpPr>
        <p:spPr>
          <a:xfrm>
            <a:off x="3898192" y="1439333"/>
            <a:ext cx="4562593" cy="1354666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w1</a:t>
            </a:r>
          </a:p>
        </p:txBody>
      </p:sp>
      <p:sp>
        <p:nvSpPr>
          <p:cNvPr id="35" name="矩形: 圓角 34">
            <a:extLst>
              <a:ext uri="{FF2B5EF4-FFF2-40B4-BE49-F238E27FC236}">
                <a16:creationId xmlns:a16="http://schemas.microsoft.com/office/drawing/2014/main" id="{527C249C-1E15-4A0B-4F88-FF8F85B620F3}"/>
              </a:ext>
            </a:extLst>
          </p:cNvPr>
          <p:cNvSpPr/>
          <p:nvPr/>
        </p:nvSpPr>
        <p:spPr>
          <a:xfrm>
            <a:off x="3898192" y="2906888"/>
            <a:ext cx="4562593" cy="1354666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zh-TW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w</a:t>
            </a:r>
            <a:r>
              <a:rPr lang="en-US" altLang="zh-TW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2</a:t>
            </a:r>
            <a:endParaRPr lang="zh-TW">
              <a:solidFill>
                <a:schemeClr val="tx1"/>
              </a:solidFill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36" name="矩形: 圓角 35">
            <a:extLst>
              <a:ext uri="{FF2B5EF4-FFF2-40B4-BE49-F238E27FC236}">
                <a16:creationId xmlns:a16="http://schemas.microsoft.com/office/drawing/2014/main" id="{5336D40D-AD2A-095E-E273-B460459DB0AC}"/>
              </a:ext>
            </a:extLst>
          </p:cNvPr>
          <p:cNvSpPr/>
          <p:nvPr/>
        </p:nvSpPr>
        <p:spPr>
          <a:xfrm>
            <a:off x="3898192" y="4938888"/>
            <a:ext cx="4562593" cy="1354666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zh-TW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w</a:t>
            </a:r>
            <a:r>
              <a:rPr lang="en-US" altLang="zh-TW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9</a:t>
            </a:r>
          </a:p>
        </p:txBody>
      </p:sp>
      <p:cxnSp>
        <p:nvCxnSpPr>
          <p:cNvPr id="37" name="直線單箭頭接點 36">
            <a:extLst>
              <a:ext uri="{FF2B5EF4-FFF2-40B4-BE49-F238E27FC236}">
                <a16:creationId xmlns:a16="http://schemas.microsoft.com/office/drawing/2014/main" id="{2F9C9568-CEC9-A202-14E6-BB1A69BFD399}"/>
              </a:ext>
            </a:extLst>
          </p:cNvPr>
          <p:cNvCxnSpPr/>
          <p:nvPr/>
        </p:nvCxnSpPr>
        <p:spPr>
          <a:xfrm>
            <a:off x="2999432" y="649934"/>
            <a:ext cx="1826918" cy="1882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單箭頭接點 37">
            <a:extLst>
              <a:ext uri="{FF2B5EF4-FFF2-40B4-BE49-F238E27FC236}">
                <a16:creationId xmlns:a16="http://schemas.microsoft.com/office/drawing/2014/main" id="{9FB54BDF-F343-5E32-FF97-CDA9676C719B}"/>
              </a:ext>
            </a:extLst>
          </p:cNvPr>
          <p:cNvCxnSpPr>
            <a:cxnSpLocks/>
          </p:cNvCxnSpPr>
          <p:nvPr/>
        </p:nvCxnSpPr>
        <p:spPr>
          <a:xfrm>
            <a:off x="7571433" y="696971"/>
            <a:ext cx="1826918" cy="1882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18A18FCA-19A4-AD65-6BD5-696A16005E52}"/>
              </a:ext>
            </a:extLst>
          </p:cNvPr>
          <p:cNvSpPr txBox="1"/>
          <p:nvPr/>
        </p:nvSpPr>
        <p:spPr>
          <a:xfrm>
            <a:off x="3351388" y="743185"/>
            <a:ext cx="1184156" cy="46166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zh-TW" altLang="en-US" sz="2400" b="1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HDFS</a:t>
            </a:r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B2C96C9A-B128-5511-5081-8B0C80B9B23A}"/>
              </a:ext>
            </a:extLst>
          </p:cNvPr>
          <p:cNvSpPr txBox="1"/>
          <p:nvPr/>
        </p:nvSpPr>
        <p:spPr>
          <a:xfrm>
            <a:off x="8103304" y="743184"/>
            <a:ext cx="1152407" cy="46166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zh-TW" altLang="en-US" sz="2400" b="1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YARN</a:t>
            </a:r>
          </a:p>
        </p:txBody>
      </p:sp>
      <p:cxnSp>
        <p:nvCxnSpPr>
          <p:cNvPr id="41" name="直線單箭頭接點 40">
            <a:extLst>
              <a:ext uri="{FF2B5EF4-FFF2-40B4-BE49-F238E27FC236}">
                <a16:creationId xmlns:a16="http://schemas.microsoft.com/office/drawing/2014/main" id="{7A1B5F6D-9EBC-967F-7D1F-200FC7B3BB0F}"/>
              </a:ext>
            </a:extLst>
          </p:cNvPr>
          <p:cNvCxnSpPr/>
          <p:nvPr/>
        </p:nvCxnSpPr>
        <p:spPr>
          <a:xfrm>
            <a:off x="3002962" y="653462"/>
            <a:ext cx="1882" cy="9049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單箭頭接點 41">
            <a:extLst>
              <a:ext uri="{FF2B5EF4-FFF2-40B4-BE49-F238E27FC236}">
                <a16:creationId xmlns:a16="http://schemas.microsoft.com/office/drawing/2014/main" id="{8FF2E4C9-D824-D7EB-68AD-F00DC7D09C07}"/>
              </a:ext>
            </a:extLst>
          </p:cNvPr>
          <p:cNvCxnSpPr>
            <a:cxnSpLocks/>
          </p:cNvCxnSpPr>
          <p:nvPr/>
        </p:nvCxnSpPr>
        <p:spPr>
          <a:xfrm>
            <a:off x="9399999" y="700499"/>
            <a:ext cx="1882" cy="9049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18">
            <a:extLst>
              <a:ext uri="{FF2B5EF4-FFF2-40B4-BE49-F238E27FC236}">
                <a16:creationId xmlns:a16="http://schemas.microsoft.com/office/drawing/2014/main" id="{114DF80C-D780-1201-DFB8-66E29D08A066}"/>
              </a:ext>
            </a:extLst>
          </p:cNvPr>
          <p:cNvSpPr txBox="1"/>
          <p:nvPr/>
        </p:nvSpPr>
        <p:spPr>
          <a:xfrm>
            <a:off x="-1601311" y="229306"/>
            <a:ext cx="6085490" cy="52065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ts val="3300"/>
              </a:lnSpc>
            </a:pPr>
            <a:r>
              <a:rPr lang="zh-TW" altLang="en-US" sz="3600" b="1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叢集架構</a:t>
            </a:r>
          </a:p>
        </p:txBody>
      </p:sp>
      <p:sp>
        <p:nvSpPr>
          <p:cNvPr id="45" name="矩形: 圓角 44">
            <a:extLst>
              <a:ext uri="{FF2B5EF4-FFF2-40B4-BE49-F238E27FC236}">
                <a16:creationId xmlns:a16="http://schemas.microsoft.com/office/drawing/2014/main" id="{A5B794D5-1313-EBB6-DD53-C55C24F301AF}"/>
              </a:ext>
            </a:extLst>
          </p:cNvPr>
          <p:cNvSpPr/>
          <p:nvPr/>
        </p:nvSpPr>
        <p:spPr>
          <a:xfrm>
            <a:off x="4265082" y="1674519"/>
            <a:ext cx="1317037" cy="96896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Data</a:t>
            </a:r>
          </a:p>
          <a:p>
            <a:pPr algn="ctr"/>
            <a:r>
              <a:rPr lang="zh-TW" altLang="en-US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Node</a:t>
            </a:r>
          </a:p>
        </p:txBody>
      </p:sp>
      <p:sp>
        <p:nvSpPr>
          <p:cNvPr id="46" name="矩形: 圓角 45">
            <a:extLst>
              <a:ext uri="{FF2B5EF4-FFF2-40B4-BE49-F238E27FC236}">
                <a16:creationId xmlns:a16="http://schemas.microsoft.com/office/drawing/2014/main" id="{0B477559-5D49-E704-50DA-E80CA17D7357}"/>
              </a:ext>
            </a:extLst>
          </p:cNvPr>
          <p:cNvSpPr/>
          <p:nvPr/>
        </p:nvSpPr>
        <p:spPr>
          <a:xfrm>
            <a:off x="4265082" y="5127037"/>
            <a:ext cx="1317037" cy="96896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Data</a:t>
            </a:r>
          </a:p>
          <a:p>
            <a:pPr algn="ctr"/>
            <a:r>
              <a:rPr lang="zh-TW" altLang="en-US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Node</a:t>
            </a:r>
          </a:p>
        </p:txBody>
      </p:sp>
      <p:sp>
        <p:nvSpPr>
          <p:cNvPr id="47" name="矩形: 圓角 46">
            <a:extLst>
              <a:ext uri="{FF2B5EF4-FFF2-40B4-BE49-F238E27FC236}">
                <a16:creationId xmlns:a16="http://schemas.microsoft.com/office/drawing/2014/main" id="{FD8F48F1-2553-F5C7-799E-02E212CFAF6E}"/>
              </a:ext>
            </a:extLst>
          </p:cNvPr>
          <p:cNvSpPr/>
          <p:nvPr/>
        </p:nvSpPr>
        <p:spPr>
          <a:xfrm>
            <a:off x="4265082" y="3057408"/>
            <a:ext cx="1317037" cy="96896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Data</a:t>
            </a:r>
          </a:p>
          <a:p>
            <a:pPr algn="ctr"/>
            <a:r>
              <a:rPr lang="zh-TW" altLang="en-US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Node</a:t>
            </a:r>
          </a:p>
        </p:txBody>
      </p:sp>
      <p:sp>
        <p:nvSpPr>
          <p:cNvPr id="48" name="矩形: 圓角 47">
            <a:extLst>
              <a:ext uri="{FF2B5EF4-FFF2-40B4-BE49-F238E27FC236}">
                <a16:creationId xmlns:a16="http://schemas.microsoft.com/office/drawing/2014/main" id="{7BA3D35F-B446-3CC4-CBAA-55549E116128}"/>
              </a:ext>
            </a:extLst>
          </p:cNvPr>
          <p:cNvSpPr/>
          <p:nvPr/>
        </p:nvSpPr>
        <p:spPr>
          <a:xfrm>
            <a:off x="6786267" y="1674519"/>
            <a:ext cx="1317037" cy="96896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zh-TW" altLang="en-US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Node</a:t>
            </a:r>
          </a:p>
          <a:p>
            <a:pPr algn="ctr"/>
            <a:r>
              <a:rPr lang="zh-TW" altLang="en-US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Manager</a:t>
            </a:r>
          </a:p>
        </p:txBody>
      </p:sp>
      <p:sp>
        <p:nvSpPr>
          <p:cNvPr id="49" name="矩形: 圓角 48">
            <a:extLst>
              <a:ext uri="{FF2B5EF4-FFF2-40B4-BE49-F238E27FC236}">
                <a16:creationId xmlns:a16="http://schemas.microsoft.com/office/drawing/2014/main" id="{99332EF7-03CD-309D-E846-7CE97ADF20D9}"/>
              </a:ext>
            </a:extLst>
          </p:cNvPr>
          <p:cNvSpPr/>
          <p:nvPr/>
        </p:nvSpPr>
        <p:spPr>
          <a:xfrm>
            <a:off x="6786267" y="5127037"/>
            <a:ext cx="1317037" cy="96896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zh-TW" altLang="en-US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Node</a:t>
            </a:r>
          </a:p>
          <a:p>
            <a:pPr algn="ctr"/>
            <a:r>
              <a:rPr lang="zh-TW" altLang="en-US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Manager</a:t>
            </a:r>
          </a:p>
        </p:txBody>
      </p:sp>
      <p:sp>
        <p:nvSpPr>
          <p:cNvPr id="50" name="矩形: 圓角 49">
            <a:extLst>
              <a:ext uri="{FF2B5EF4-FFF2-40B4-BE49-F238E27FC236}">
                <a16:creationId xmlns:a16="http://schemas.microsoft.com/office/drawing/2014/main" id="{677C2714-B807-027D-C638-3A86BE9163CA}"/>
              </a:ext>
            </a:extLst>
          </p:cNvPr>
          <p:cNvSpPr/>
          <p:nvPr/>
        </p:nvSpPr>
        <p:spPr>
          <a:xfrm>
            <a:off x="6786267" y="3057408"/>
            <a:ext cx="1317037" cy="96896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zh-TW" altLang="en-US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Node</a:t>
            </a:r>
          </a:p>
          <a:p>
            <a:pPr algn="ctr"/>
            <a:r>
              <a:rPr lang="zh-TW" altLang="en-US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Manager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9BE9ACFE-171C-51AE-646A-7527CBD39C03}"/>
              </a:ext>
            </a:extLst>
          </p:cNvPr>
          <p:cNvSpPr txBox="1"/>
          <p:nvPr/>
        </p:nvSpPr>
        <p:spPr>
          <a:xfrm>
            <a:off x="6053666" y="4296833"/>
            <a:ext cx="1227666" cy="16530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>
              <a:lnSpc>
                <a:spcPct val="0"/>
              </a:lnSpc>
            </a:pPr>
            <a:r>
              <a:rPr lang="zh-TW" altLang="en-US" b="1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.</a:t>
            </a:r>
            <a:endParaRPr lang="zh-TW" altLang="en-US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>
              <a:lnSpc>
                <a:spcPct val="0"/>
              </a:lnSpc>
            </a:pPr>
            <a:r>
              <a:rPr lang="zh-TW" altLang="en-US" b="1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.</a:t>
            </a:r>
          </a:p>
          <a:p>
            <a:pPr>
              <a:lnSpc>
                <a:spcPct val="0"/>
              </a:lnSpc>
            </a:pPr>
            <a:r>
              <a:rPr lang="zh-TW" altLang="en-US" b="1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.</a:t>
            </a:r>
          </a:p>
          <a:p>
            <a:pPr>
              <a:lnSpc>
                <a:spcPct val="0"/>
              </a:lnSpc>
            </a:pPr>
            <a:r>
              <a:rPr lang="zh-TW" altLang="en-US" b="1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.</a:t>
            </a:r>
          </a:p>
          <a:p>
            <a:pPr>
              <a:lnSpc>
                <a:spcPct val="0"/>
              </a:lnSpc>
            </a:pPr>
            <a:r>
              <a:rPr lang="zh-TW" altLang="en-US" b="1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.</a:t>
            </a:r>
          </a:p>
          <a:p>
            <a:pPr>
              <a:lnSpc>
                <a:spcPct val="0"/>
              </a:lnSpc>
            </a:pPr>
            <a:r>
              <a:rPr lang="zh-TW" altLang="en-US" b="1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3" name="矩形: 圓角 2">
            <a:extLst>
              <a:ext uri="{FF2B5EF4-FFF2-40B4-BE49-F238E27FC236}">
                <a16:creationId xmlns:a16="http://schemas.microsoft.com/office/drawing/2014/main" id="{D1A1A324-3A00-8559-DD21-D6BF0BF76988}"/>
              </a:ext>
            </a:extLst>
          </p:cNvPr>
          <p:cNvSpPr/>
          <p:nvPr/>
        </p:nvSpPr>
        <p:spPr>
          <a:xfrm>
            <a:off x="458611" y="2275415"/>
            <a:ext cx="2746963" cy="1100668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zh-TW" altLang="en-US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Active </a:t>
            </a:r>
          </a:p>
          <a:p>
            <a:pPr algn="ctr"/>
            <a:r>
              <a:rPr lang="zh-TW" altLang="en-US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Namenode</a:t>
            </a:r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E50DAF25-D411-81B9-2F17-B8C10BD83049}"/>
              </a:ext>
            </a:extLst>
          </p:cNvPr>
          <p:cNvSpPr/>
          <p:nvPr/>
        </p:nvSpPr>
        <p:spPr>
          <a:xfrm>
            <a:off x="469193" y="3555998"/>
            <a:ext cx="2746963" cy="110066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zh-TW" altLang="en-US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Secondary Namenode</a:t>
            </a: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CBA9E2DB-B5F0-9173-DDAA-87E889F71486}"/>
              </a:ext>
            </a:extLst>
          </p:cNvPr>
          <p:cNvSpPr/>
          <p:nvPr/>
        </p:nvSpPr>
        <p:spPr>
          <a:xfrm>
            <a:off x="469194" y="4836582"/>
            <a:ext cx="2746963" cy="1100668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zh-TW" altLang="en-US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Standby</a:t>
            </a:r>
          </a:p>
          <a:p>
            <a:pPr algn="ctr"/>
            <a:r>
              <a:rPr lang="zh-TW" altLang="en-US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Namenode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FB59B4B5-C585-5011-9075-53FEBB913E85}"/>
              </a:ext>
            </a:extLst>
          </p:cNvPr>
          <p:cNvSpPr txBox="1"/>
          <p:nvPr/>
        </p:nvSpPr>
        <p:spPr>
          <a:xfrm>
            <a:off x="1576917" y="1714500"/>
            <a:ext cx="122766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zh-TW" altLang="en-US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m1</a:t>
            </a:r>
          </a:p>
        </p:txBody>
      </p:sp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5E52C2B0-39A4-AB92-B7A4-6B9E937551D4}"/>
              </a:ext>
            </a:extLst>
          </p:cNvPr>
          <p:cNvCxnSpPr/>
          <p:nvPr/>
        </p:nvCxnSpPr>
        <p:spPr>
          <a:xfrm>
            <a:off x="3204633" y="2844801"/>
            <a:ext cx="1136649" cy="26077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881E8471-8152-2C77-6F72-147BFF8A61F6}"/>
              </a:ext>
            </a:extLst>
          </p:cNvPr>
          <p:cNvCxnSpPr>
            <a:cxnSpLocks/>
          </p:cNvCxnSpPr>
          <p:nvPr/>
        </p:nvCxnSpPr>
        <p:spPr>
          <a:xfrm flipV="1">
            <a:off x="3236381" y="2203449"/>
            <a:ext cx="1147233" cy="4931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CDC4F774-92BA-A1AD-60D3-0C7473E8FC93}"/>
              </a:ext>
            </a:extLst>
          </p:cNvPr>
          <p:cNvCxnSpPr>
            <a:cxnSpLocks/>
          </p:cNvCxnSpPr>
          <p:nvPr/>
        </p:nvCxnSpPr>
        <p:spPr>
          <a:xfrm>
            <a:off x="3236383" y="2791884"/>
            <a:ext cx="1136651" cy="7027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477A2905-1B39-633D-ECD0-FBA71AEE3BB2}"/>
              </a:ext>
            </a:extLst>
          </p:cNvPr>
          <p:cNvCxnSpPr>
            <a:cxnSpLocks/>
          </p:cNvCxnSpPr>
          <p:nvPr/>
        </p:nvCxnSpPr>
        <p:spPr>
          <a:xfrm flipH="1" flipV="1">
            <a:off x="7971364" y="2139948"/>
            <a:ext cx="1181100" cy="63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703ADBD8-AA6C-D789-7CE3-7FE56A9E0AFB}"/>
              </a:ext>
            </a:extLst>
          </p:cNvPr>
          <p:cNvCxnSpPr>
            <a:cxnSpLocks/>
          </p:cNvCxnSpPr>
          <p:nvPr/>
        </p:nvCxnSpPr>
        <p:spPr>
          <a:xfrm flipH="1">
            <a:off x="8045446" y="2305048"/>
            <a:ext cx="1085851" cy="11366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369F7483-C4D7-68B2-7BD4-494976FF5C63}"/>
              </a:ext>
            </a:extLst>
          </p:cNvPr>
          <p:cNvCxnSpPr>
            <a:cxnSpLocks/>
          </p:cNvCxnSpPr>
          <p:nvPr/>
        </p:nvCxnSpPr>
        <p:spPr>
          <a:xfrm flipH="1">
            <a:off x="8288864" y="2548465"/>
            <a:ext cx="842434" cy="27982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5A9E6205-2564-3361-5901-50FB7F7BFB61}"/>
              </a:ext>
            </a:extLst>
          </p:cNvPr>
          <p:cNvSpPr/>
          <p:nvPr/>
        </p:nvSpPr>
        <p:spPr>
          <a:xfrm>
            <a:off x="172861" y="1407581"/>
            <a:ext cx="5562129" cy="4942418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571500" indent="-285750">
              <a:lnSpc>
                <a:spcPct val="150000"/>
              </a:lnSpc>
              <a:buFont typeface="Arial"/>
              <a:buChar char="•"/>
            </a:pPr>
            <a:r>
              <a:rPr lang="en-US" altLang="zh-TW" b="1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Resource</a:t>
            </a:r>
            <a:r>
              <a:rPr lang="zh-TW" altLang="en-US" b="1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lang="en-US" altLang="zh-TW" b="1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Manager</a:t>
            </a:r>
            <a:r>
              <a:rPr lang="zh-TW" altLang="en-US" b="1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：</a:t>
            </a:r>
          </a:p>
          <a:p>
            <a:pPr marL="285750">
              <a:lnSpc>
                <a:spcPct val="150000"/>
              </a:lnSpc>
            </a:pPr>
            <a:r>
              <a:rPr lang="zh-TW" altLang="en-US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    調度</a:t>
            </a:r>
            <a:r>
              <a:rPr lang="en-US" altLang="zh-TW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Hadoop</a:t>
            </a:r>
            <a:r>
              <a:rPr lang="zh-TW" altLang="en-US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叢集中運算資源供各項任務使用，啟動Application Master</a:t>
            </a:r>
          </a:p>
          <a:p>
            <a:pPr marL="571500" indent="-285750">
              <a:lnSpc>
                <a:spcPct val="150000"/>
              </a:lnSpc>
              <a:buFont typeface="Arial,Sans-Serif"/>
              <a:buChar char="•"/>
            </a:pPr>
            <a:r>
              <a:rPr lang="en-US" altLang="zh-TW" b="1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Application Master</a:t>
            </a:r>
            <a:r>
              <a:rPr lang="zh-TW" b="1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：</a:t>
            </a:r>
            <a:endParaRPr lang="en-US" altLang="zh-TW">
              <a:solidFill>
                <a:schemeClr val="tx1"/>
              </a:solidFill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marL="285750">
              <a:lnSpc>
                <a:spcPct val="150000"/>
              </a:lnSpc>
            </a:pPr>
            <a:r>
              <a:rPr lang="zh-TW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    管理執行及監控容器運行狀況，並回報給</a:t>
            </a:r>
            <a:r>
              <a:rPr lang="en-US" altLang="zh-TW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Resource</a:t>
            </a:r>
            <a:r>
              <a:rPr lang="zh-TW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 </a:t>
            </a:r>
            <a:r>
              <a:rPr lang="en-US" altLang="zh-TW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Manager</a:t>
            </a:r>
            <a:endParaRPr lang="zh-TW">
              <a:solidFill>
                <a:schemeClr val="tx1"/>
              </a:solidFill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marL="571500" indent="-285750">
              <a:lnSpc>
                <a:spcPct val="150000"/>
              </a:lnSpc>
              <a:buFont typeface="Arial"/>
              <a:buChar char="•"/>
            </a:pPr>
            <a:r>
              <a:rPr lang="en-US" altLang="zh-TW" b="1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Node</a:t>
            </a:r>
            <a:r>
              <a:rPr lang="zh-TW" altLang="en-US" b="1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lang="en-US" altLang="zh-TW" b="1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Manager </a:t>
            </a:r>
            <a:r>
              <a:rPr lang="zh-TW" altLang="en-US" b="1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：</a:t>
            </a:r>
          </a:p>
          <a:p>
            <a:pPr marL="285750">
              <a:lnSpc>
                <a:spcPct val="150000"/>
              </a:lnSpc>
            </a:pPr>
            <a:r>
              <a:rPr lang="zh-TW" altLang="en-US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    管理和監控節點上的資源，接收</a:t>
            </a:r>
            <a:r>
              <a:rPr lang="en-US" altLang="zh-TW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Resource Manager</a:t>
            </a:r>
            <a:r>
              <a:rPr lang="zh-TW" altLang="en-US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資源分配請求，執行指定任務</a:t>
            </a:r>
          </a:p>
          <a:p>
            <a:pPr marL="571500" indent="-285750">
              <a:lnSpc>
                <a:spcPct val="150000"/>
              </a:lnSpc>
              <a:buFont typeface="Arial"/>
              <a:buChar char="•"/>
            </a:pPr>
            <a:endParaRPr lang="zh-TW" altLang="en-US" b="1">
              <a:solidFill>
                <a:schemeClr val="tx1"/>
              </a:solidFill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cxnSp>
        <p:nvCxnSpPr>
          <p:cNvPr id="32" name="直線單箭頭接點 31">
            <a:extLst>
              <a:ext uri="{FF2B5EF4-FFF2-40B4-BE49-F238E27FC236}">
                <a16:creationId xmlns:a16="http://schemas.microsoft.com/office/drawing/2014/main" id="{72403E23-D4CF-8270-BDDB-22F927802269}"/>
              </a:ext>
            </a:extLst>
          </p:cNvPr>
          <p:cNvCxnSpPr/>
          <p:nvPr/>
        </p:nvCxnSpPr>
        <p:spPr>
          <a:xfrm>
            <a:off x="10401300" y="2717800"/>
            <a:ext cx="14817" cy="8720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單箭頭接點 32">
            <a:extLst>
              <a:ext uri="{FF2B5EF4-FFF2-40B4-BE49-F238E27FC236}">
                <a16:creationId xmlns:a16="http://schemas.microsoft.com/office/drawing/2014/main" id="{699B85C9-EBB6-30BF-2156-8D0AC5CC9DF5}"/>
              </a:ext>
            </a:extLst>
          </p:cNvPr>
          <p:cNvCxnSpPr>
            <a:cxnSpLocks/>
          </p:cNvCxnSpPr>
          <p:nvPr/>
        </p:nvCxnSpPr>
        <p:spPr>
          <a:xfrm flipH="1" flipV="1">
            <a:off x="8595783" y="3727450"/>
            <a:ext cx="715432" cy="42968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橢圓 50">
            <a:extLst>
              <a:ext uri="{FF2B5EF4-FFF2-40B4-BE49-F238E27FC236}">
                <a16:creationId xmlns:a16="http://schemas.microsoft.com/office/drawing/2014/main" id="{7C1E0E28-EC8F-F881-5E77-DA607352C977}"/>
              </a:ext>
            </a:extLst>
          </p:cNvPr>
          <p:cNvSpPr/>
          <p:nvPr/>
        </p:nvSpPr>
        <p:spPr>
          <a:xfrm>
            <a:off x="9302749" y="3598333"/>
            <a:ext cx="2190750" cy="123825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Application</a:t>
            </a:r>
            <a:endParaRPr lang="zh-TW">
              <a:solidFill>
                <a:srgbClr val="000000"/>
              </a:solidFill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algn="ctr"/>
            <a:r>
              <a:rPr lang="en-US" altLang="zh-TW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M</a:t>
            </a:r>
            <a:r>
              <a:rPr lang="zh-TW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aster</a:t>
            </a:r>
            <a:endParaRPr lang="zh-TW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4278BB12-A641-B66D-ADCF-B0BF6014EF68}"/>
              </a:ext>
            </a:extLst>
          </p:cNvPr>
          <p:cNvCxnSpPr>
            <a:cxnSpLocks/>
          </p:cNvCxnSpPr>
          <p:nvPr/>
        </p:nvCxnSpPr>
        <p:spPr>
          <a:xfrm>
            <a:off x="8109726" y="2226511"/>
            <a:ext cx="1198478" cy="2038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39091D2B-FC71-60A7-2E63-90D1659CC0B6}"/>
              </a:ext>
            </a:extLst>
          </p:cNvPr>
          <p:cNvCxnSpPr>
            <a:cxnSpLocks/>
          </p:cNvCxnSpPr>
          <p:nvPr/>
        </p:nvCxnSpPr>
        <p:spPr>
          <a:xfrm flipV="1">
            <a:off x="8096357" y="2313737"/>
            <a:ext cx="1158373" cy="124961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314235BD-9429-3969-F7AF-0655A000FCCF}"/>
              </a:ext>
            </a:extLst>
          </p:cNvPr>
          <p:cNvCxnSpPr>
            <a:cxnSpLocks/>
          </p:cNvCxnSpPr>
          <p:nvPr/>
        </p:nvCxnSpPr>
        <p:spPr>
          <a:xfrm flipV="1">
            <a:off x="8109726" y="2567738"/>
            <a:ext cx="1439109" cy="312119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grpSp>
        <p:nvGrpSpPr>
          <p:cNvPr id="52" name="群組 51">
            <a:extLst>
              <a:ext uri="{FF2B5EF4-FFF2-40B4-BE49-F238E27FC236}">
                <a16:creationId xmlns:a16="http://schemas.microsoft.com/office/drawing/2014/main" id="{6889E289-AA50-2BE6-2D70-A01EDEA854D1}"/>
              </a:ext>
            </a:extLst>
          </p:cNvPr>
          <p:cNvGrpSpPr/>
          <p:nvPr/>
        </p:nvGrpSpPr>
        <p:grpSpPr>
          <a:xfrm>
            <a:off x="6081" y="6423446"/>
            <a:ext cx="12171989" cy="446745"/>
            <a:chOff x="6081" y="6423446"/>
            <a:chExt cx="12171989" cy="446745"/>
          </a:xfrm>
        </p:grpSpPr>
        <p:sp>
          <p:nvSpPr>
            <p:cNvPr id="53" name="五邊形 52">
              <a:extLst>
                <a:ext uri="{FF2B5EF4-FFF2-40B4-BE49-F238E27FC236}">
                  <a16:creationId xmlns:a16="http://schemas.microsoft.com/office/drawing/2014/main" id="{D92A25FD-5266-4AEC-27A2-D8BA444D6C3B}"/>
                </a:ext>
              </a:extLst>
            </p:cNvPr>
            <p:cNvSpPr/>
            <p:nvPr/>
          </p:nvSpPr>
          <p:spPr>
            <a:xfrm>
              <a:off x="6081" y="6423448"/>
              <a:ext cx="1836000" cy="434551"/>
            </a:xfrm>
            <a:prstGeom prst="homePlate">
              <a:avLst/>
            </a:prstGeom>
            <a:solidFill>
              <a:srgbClr val="EEEB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54" name="＞形箭號 53">
              <a:extLst>
                <a:ext uri="{FF2B5EF4-FFF2-40B4-BE49-F238E27FC236}">
                  <a16:creationId xmlns:a16="http://schemas.microsoft.com/office/drawing/2014/main" id="{23FD014F-36FE-8EA2-2063-3E02BF06C6CD}"/>
                </a:ext>
              </a:extLst>
            </p:cNvPr>
            <p:cNvSpPr/>
            <p:nvPr/>
          </p:nvSpPr>
          <p:spPr>
            <a:xfrm>
              <a:off x="1738909" y="6423447"/>
              <a:ext cx="1836000" cy="434552"/>
            </a:xfrm>
            <a:prstGeom prst="chevron">
              <a:avLst/>
            </a:prstGeom>
            <a:solidFill>
              <a:srgbClr val="EEEB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TW" b="1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55" name="＞形箭號 54">
              <a:extLst>
                <a:ext uri="{FF2B5EF4-FFF2-40B4-BE49-F238E27FC236}">
                  <a16:creationId xmlns:a16="http://schemas.microsoft.com/office/drawing/2014/main" id="{B9A814DA-4E8E-3791-C8DE-29BF8F149A90}"/>
                </a:ext>
              </a:extLst>
            </p:cNvPr>
            <p:cNvSpPr/>
            <p:nvPr/>
          </p:nvSpPr>
          <p:spPr>
            <a:xfrm>
              <a:off x="3460015" y="6435638"/>
              <a:ext cx="1836000" cy="434552"/>
            </a:xfrm>
            <a:prstGeom prst="chevron">
              <a:avLst/>
            </a:prstGeom>
            <a:solidFill>
              <a:srgbClr val="EEEB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TW" b="1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56" name="＞形箭號 55">
              <a:extLst>
                <a:ext uri="{FF2B5EF4-FFF2-40B4-BE49-F238E27FC236}">
                  <a16:creationId xmlns:a16="http://schemas.microsoft.com/office/drawing/2014/main" id="{F3CB9B6B-37ED-851A-7B59-E3CEF63F485A}"/>
                </a:ext>
              </a:extLst>
            </p:cNvPr>
            <p:cNvSpPr/>
            <p:nvPr/>
          </p:nvSpPr>
          <p:spPr>
            <a:xfrm>
              <a:off x="5194136" y="6435639"/>
              <a:ext cx="1836000" cy="434552"/>
            </a:xfrm>
            <a:prstGeom prst="chevron">
              <a:avLst/>
            </a:prstGeom>
            <a:solidFill>
              <a:srgbClr val="EEEB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TW" b="1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57" name="＞形箭號 56">
              <a:extLst>
                <a:ext uri="{FF2B5EF4-FFF2-40B4-BE49-F238E27FC236}">
                  <a16:creationId xmlns:a16="http://schemas.microsoft.com/office/drawing/2014/main" id="{773B6310-729F-2209-4B7E-725658C17EAA}"/>
                </a:ext>
              </a:extLst>
            </p:cNvPr>
            <p:cNvSpPr/>
            <p:nvPr/>
          </p:nvSpPr>
          <p:spPr>
            <a:xfrm>
              <a:off x="6914178" y="6423446"/>
              <a:ext cx="1836000" cy="434552"/>
            </a:xfrm>
            <a:prstGeom prst="chevron">
              <a:avLst/>
            </a:prstGeom>
            <a:solidFill>
              <a:srgbClr val="EEEB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TW" b="1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58" name="＞形箭號 57">
              <a:extLst>
                <a:ext uri="{FF2B5EF4-FFF2-40B4-BE49-F238E27FC236}">
                  <a16:creationId xmlns:a16="http://schemas.microsoft.com/office/drawing/2014/main" id="{9CA0576C-D5BB-2DDA-2947-423BF4B7F8DE}"/>
                </a:ext>
              </a:extLst>
            </p:cNvPr>
            <p:cNvSpPr/>
            <p:nvPr/>
          </p:nvSpPr>
          <p:spPr>
            <a:xfrm>
              <a:off x="8622028" y="6435637"/>
              <a:ext cx="1836000" cy="434552"/>
            </a:xfrm>
            <a:prstGeom prst="chevron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b="1">
                  <a:solidFill>
                    <a:schemeClr val="tx1"/>
                  </a:solidFill>
                  <a:latin typeface="Arial" panose="020B060402020202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環境建置</a:t>
              </a:r>
              <a:endParaRPr lang="en-US" altLang="zh-TW" b="1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59" name="＞形箭號 58">
              <a:extLst>
                <a:ext uri="{FF2B5EF4-FFF2-40B4-BE49-F238E27FC236}">
                  <a16:creationId xmlns:a16="http://schemas.microsoft.com/office/drawing/2014/main" id="{0CDE143E-8F37-0479-9E4A-98EB9FD1FE10}"/>
                </a:ext>
              </a:extLst>
            </p:cNvPr>
            <p:cNvSpPr/>
            <p:nvPr/>
          </p:nvSpPr>
          <p:spPr>
            <a:xfrm>
              <a:off x="10342070" y="6435637"/>
              <a:ext cx="1836000" cy="434552"/>
            </a:xfrm>
            <a:prstGeom prst="chevron">
              <a:avLst/>
            </a:prstGeom>
            <a:solidFill>
              <a:srgbClr val="EEEB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</p:grpSp>
      <p:pic>
        <p:nvPicPr>
          <p:cNvPr id="60" name="圖片版面配置區 10"/>
          <p:cNvPicPr>
            <a:picLocks noGrp="1" noChangeAspect="1"/>
          </p:cNvPicPr>
          <p:nvPr>
            <p:ph type="pic" sz="quarter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71" b="4071"/>
          <a:stretch>
            <a:fillRect/>
          </a:stretch>
        </p:blipFill>
        <p:spPr>
          <a:xfrm>
            <a:off x="10174934" y="109827"/>
            <a:ext cx="881756" cy="881755"/>
          </a:xfrm>
          <a:custGeom>
            <a:avLst/>
            <a:gdLst>
              <a:gd name="connsiteX0" fmla="*/ 927100 w 1854200"/>
              <a:gd name="connsiteY0" fmla="*/ 0 h 1854198"/>
              <a:gd name="connsiteX1" fmla="*/ 1854200 w 1854200"/>
              <a:gd name="connsiteY1" fmla="*/ 927099 h 1854198"/>
              <a:gd name="connsiteX2" fmla="*/ 927100 w 1854200"/>
              <a:gd name="connsiteY2" fmla="*/ 1854198 h 1854198"/>
              <a:gd name="connsiteX3" fmla="*/ 0 w 1854200"/>
              <a:gd name="connsiteY3" fmla="*/ 927099 h 1854198"/>
              <a:gd name="connsiteX4" fmla="*/ 927100 w 1854200"/>
              <a:gd name="connsiteY4" fmla="*/ 0 h 1854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54200" h="1854198">
                <a:moveTo>
                  <a:pt x="927100" y="0"/>
                </a:moveTo>
                <a:cubicBezTo>
                  <a:pt x="1439123" y="0"/>
                  <a:pt x="1854200" y="415076"/>
                  <a:pt x="1854200" y="927099"/>
                </a:cubicBezTo>
                <a:cubicBezTo>
                  <a:pt x="1854200" y="1439122"/>
                  <a:pt x="1439123" y="1854198"/>
                  <a:pt x="927100" y="1854198"/>
                </a:cubicBezTo>
                <a:cubicBezTo>
                  <a:pt x="415077" y="1854198"/>
                  <a:pt x="0" y="1439122"/>
                  <a:pt x="0" y="927099"/>
                </a:cubicBezTo>
                <a:cubicBezTo>
                  <a:pt x="0" y="415076"/>
                  <a:pt x="415077" y="0"/>
                  <a:pt x="927100" y="0"/>
                </a:cubicBezTo>
                <a:close/>
              </a:path>
            </a:pathLst>
          </a:custGeom>
        </p:spPr>
      </p:pic>
      <p:sp>
        <p:nvSpPr>
          <p:cNvPr id="61" name="文字方塊 60"/>
          <p:cNvSpPr txBox="1"/>
          <p:nvPr/>
        </p:nvSpPr>
        <p:spPr>
          <a:xfrm>
            <a:off x="10342070" y="740814"/>
            <a:ext cx="6078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100" b="1">
                <a:solidFill>
                  <a:schemeClr val="bg1"/>
                </a:solidFill>
                <a:effectLst>
                  <a:outerShdw blurRad="647700" dist="38100" dir="2700000" algn="tl" rotWithShape="0">
                    <a:prstClr val="black">
                      <a:alpha val="91000"/>
                    </a:prstClr>
                  </a:outerShdw>
                </a:effectLst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黃志誠</a:t>
            </a:r>
          </a:p>
        </p:txBody>
      </p:sp>
    </p:spTree>
    <p:extLst>
      <p:ext uri="{BB962C8B-B14F-4D97-AF65-F5344CB8AC3E}">
        <p14:creationId xmlns:p14="http://schemas.microsoft.com/office/powerpoint/2010/main" val="312453232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8">
            <a:extLst>
              <a:ext uri="{FF2B5EF4-FFF2-40B4-BE49-F238E27FC236}">
                <a16:creationId xmlns:a16="http://schemas.microsoft.com/office/drawing/2014/main" id="{F29A407E-D220-D7F0-DB48-24D808CAFC2B}"/>
              </a:ext>
            </a:extLst>
          </p:cNvPr>
          <p:cNvSpPr txBox="1"/>
          <p:nvPr/>
        </p:nvSpPr>
        <p:spPr>
          <a:xfrm>
            <a:off x="2111087" y="346899"/>
            <a:ext cx="6085490" cy="52065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ts val="3300"/>
              </a:lnSpc>
            </a:pPr>
            <a:r>
              <a:rPr lang="zh-TW" altLang="en-US" sz="3600" b="1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EmoView運作</a:t>
            </a: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BBD2869E-C2D8-0424-CC99-E3B7D20E1F6B}"/>
              </a:ext>
            </a:extLst>
          </p:cNvPr>
          <p:cNvSpPr txBox="1"/>
          <p:nvPr/>
        </p:nvSpPr>
        <p:spPr>
          <a:xfrm>
            <a:off x="341110" y="1095743"/>
            <a:ext cx="7464766" cy="373999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400" b="1" kern="10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Docker：</a:t>
            </a:r>
            <a:endParaRPr lang="en-US" altLang="zh-TW" sz="2400" b="1" kern="10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TW" altLang="en-US" sz="2400" b="1" kern="10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將應用程式隔離成一台電腦(co</a:t>
            </a:r>
            <a:r>
              <a:rPr lang="en-US" altLang="zh-TW" sz="2400" b="1" kern="10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n</a:t>
            </a:r>
            <a:r>
              <a:rPr lang="zh-TW" altLang="en-US" sz="2400" b="1" kern="10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tainer)</a:t>
            </a:r>
          </a:p>
          <a:p>
            <a:pPr>
              <a:lnSpc>
                <a:spcPct val="150000"/>
              </a:lnSpc>
            </a:pPr>
            <a:endParaRPr lang="zh-TW" altLang="en-US" sz="2400" b="1" kern="10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TW" altLang="en-US" kern="10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環境一致性</a:t>
            </a:r>
            <a:endParaRPr lang="zh-TW" altLang="en-US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TW" altLang="en-US" kern="10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輕量化</a:t>
            </a:r>
            <a:endParaRPr lang="zh-TW" altLang="en-US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TW" altLang="en-US" kern="10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應用程式隔離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TW" altLang="en-US" kern="10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易於管理和擴展</a:t>
            </a:r>
            <a:endParaRPr lang="zh-TW" altLang="en-US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zh-TW" altLang="en-US" sz="1600" kern="10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pic>
        <p:nvPicPr>
          <p:cNvPr id="22" name="圖片 22" descr="一張含有 圖形, 美工圖案, 字型, 卡通 的圖片&#10;&#10;自動產生的描述">
            <a:extLst>
              <a:ext uri="{FF2B5EF4-FFF2-40B4-BE49-F238E27FC236}">
                <a16:creationId xmlns:a16="http://schemas.microsoft.com/office/drawing/2014/main" id="{2EADCCEF-24DC-FAC8-422B-C4E8156D2D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3399" y="2162176"/>
            <a:ext cx="4326731" cy="3688556"/>
          </a:xfrm>
          <a:prstGeom prst="rect">
            <a:avLst/>
          </a:prstGeom>
        </p:spPr>
      </p:pic>
      <p:pic>
        <p:nvPicPr>
          <p:cNvPr id="2" name="圖片 2" descr="一張含有 文字, 螢幕擷取畫面, 字型, 功能表 的圖片&#10;&#10;自動產生的描述">
            <a:extLst>
              <a:ext uri="{FF2B5EF4-FFF2-40B4-BE49-F238E27FC236}">
                <a16:creationId xmlns:a16="http://schemas.microsoft.com/office/drawing/2014/main" id="{D37D8ABB-8B61-FAFB-A85E-A3C39ABDF5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02947" y="1395413"/>
            <a:ext cx="2753793" cy="4638674"/>
          </a:xfrm>
          <a:prstGeom prst="rect">
            <a:avLst/>
          </a:prstGeom>
        </p:spPr>
      </p:pic>
      <p:grpSp>
        <p:nvGrpSpPr>
          <p:cNvPr id="14" name="群組 13">
            <a:extLst>
              <a:ext uri="{FF2B5EF4-FFF2-40B4-BE49-F238E27FC236}">
                <a16:creationId xmlns:a16="http://schemas.microsoft.com/office/drawing/2014/main" id="{6889E289-AA50-2BE6-2D70-A01EDEA854D1}"/>
              </a:ext>
            </a:extLst>
          </p:cNvPr>
          <p:cNvGrpSpPr/>
          <p:nvPr/>
        </p:nvGrpSpPr>
        <p:grpSpPr>
          <a:xfrm>
            <a:off x="6081" y="6423446"/>
            <a:ext cx="12171989" cy="446745"/>
            <a:chOff x="6081" y="6423446"/>
            <a:chExt cx="12171989" cy="446745"/>
          </a:xfrm>
        </p:grpSpPr>
        <p:sp>
          <p:nvSpPr>
            <p:cNvPr id="15" name="五邊形 14">
              <a:extLst>
                <a:ext uri="{FF2B5EF4-FFF2-40B4-BE49-F238E27FC236}">
                  <a16:creationId xmlns:a16="http://schemas.microsoft.com/office/drawing/2014/main" id="{D92A25FD-5266-4AEC-27A2-D8BA444D6C3B}"/>
                </a:ext>
              </a:extLst>
            </p:cNvPr>
            <p:cNvSpPr/>
            <p:nvPr/>
          </p:nvSpPr>
          <p:spPr>
            <a:xfrm>
              <a:off x="6081" y="6423448"/>
              <a:ext cx="1836000" cy="434551"/>
            </a:xfrm>
            <a:prstGeom prst="homePlate">
              <a:avLst/>
            </a:prstGeom>
            <a:solidFill>
              <a:srgbClr val="EEEB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6" name="＞形箭號 15">
              <a:extLst>
                <a:ext uri="{FF2B5EF4-FFF2-40B4-BE49-F238E27FC236}">
                  <a16:creationId xmlns:a16="http://schemas.microsoft.com/office/drawing/2014/main" id="{23FD014F-36FE-8EA2-2063-3E02BF06C6CD}"/>
                </a:ext>
              </a:extLst>
            </p:cNvPr>
            <p:cNvSpPr/>
            <p:nvPr/>
          </p:nvSpPr>
          <p:spPr>
            <a:xfrm>
              <a:off x="1738909" y="6423447"/>
              <a:ext cx="1836000" cy="434552"/>
            </a:xfrm>
            <a:prstGeom prst="chevron">
              <a:avLst/>
            </a:prstGeom>
            <a:solidFill>
              <a:srgbClr val="EEEB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TW" b="1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7" name="＞形箭號 16">
              <a:extLst>
                <a:ext uri="{FF2B5EF4-FFF2-40B4-BE49-F238E27FC236}">
                  <a16:creationId xmlns:a16="http://schemas.microsoft.com/office/drawing/2014/main" id="{B9A814DA-4E8E-3791-C8DE-29BF8F149A90}"/>
                </a:ext>
              </a:extLst>
            </p:cNvPr>
            <p:cNvSpPr/>
            <p:nvPr/>
          </p:nvSpPr>
          <p:spPr>
            <a:xfrm>
              <a:off x="3460015" y="6435638"/>
              <a:ext cx="1836000" cy="434552"/>
            </a:xfrm>
            <a:prstGeom prst="chevron">
              <a:avLst/>
            </a:prstGeom>
            <a:solidFill>
              <a:srgbClr val="EEEB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TW" b="1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9" name="＞形箭號 18">
              <a:extLst>
                <a:ext uri="{FF2B5EF4-FFF2-40B4-BE49-F238E27FC236}">
                  <a16:creationId xmlns:a16="http://schemas.microsoft.com/office/drawing/2014/main" id="{F3CB9B6B-37ED-851A-7B59-E3CEF63F485A}"/>
                </a:ext>
              </a:extLst>
            </p:cNvPr>
            <p:cNvSpPr/>
            <p:nvPr/>
          </p:nvSpPr>
          <p:spPr>
            <a:xfrm>
              <a:off x="5194136" y="6435639"/>
              <a:ext cx="1836000" cy="434552"/>
            </a:xfrm>
            <a:prstGeom prst="chevron">
              <a:avLst/>
            </a:prstGeom>
            <a:solidFill>
              <a:srgbClr val="EEEB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TW" b="1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20" name="＞形箭號 19">
              <a:extLst>
                <a:ext uri="{FF2B5EF4-FFF2-40B4-BE49-F238E27FC236}">
                  <a16:creationId xmlns:a16="http://schemas.microsoft.com/office/drawing/2014/main" id="{773B6310-729F-2209-4B7E-725658C17EAA}"/>
                </a:ext>
              </a:extLst>
            </p:cNvPr>
            <p:cNvSpPr/>
            <p:nvPr/>
          </p:nvSpPr>
          <p:spPr>
            <a:xfrm>
              <a:off x="6914178" y="6423446"/>
              <a:ext cx="1836000" cy="434552"/>
            </a:xfrm>
            <a:prstGeom prst="chevron">
              <a:avLst/>
            </a:prstGeom>
            <a:solidFill>
              <a:srgbClr val="EEEB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TW" b="1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23" name="＞形箭號 22">
              <a:extLst>
                <a:ext uri="{FF2B5EF4-FFF2-40B4-BE49-F238E27FC236}">
                  <a16:creationId xmlns:a16="http://schemas.microsoft.com/office/drawing/2014/main" id="{9CA0576C-D5BB-2DDA-2947-423BF4B7F8DE}"/>
                </a:ext>
              </a:extLst>
            </p:cNvPr>
            <p:cNvSpPr/>
            <p:nvPr/>
          </p:nvSpPr>
          <p:spPr>
            <a:xfrm>
              <a:off x="8622028" y="6435637"/>
              <a:ext cx="1836000" cy="434552"/>
            </a:xfrm>
            <a:prstGeom prst="chevron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b="1">
                  <a:solidFill>
                    <a:schemeClr val="tx1"/>
                  </a:solidFill>
                  <a:latin typeface="Arial" panose="020B060402020202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環境建置</a:t>
              </a:r>
              <a:endParaRPr lang="en-US" altLang="zh-TW" b="1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32" name="＞形箭號 31">
              <a:extLst>
                <a:ext uri="{FF2B5EF4-FFF2-40B4-BE49-F238E27FC236}">
                  <a16:creationId xmlns:a16="http://schemas.microsoft.com/office/drawing/2014/main" id="{0CDE143E-8F37-0479-9E4A-98EB9FD1FE10}"/>
                </a:ext>
              </a:extLst>
            </p:cNvPr>
            <p:cNvSpPr/>
            <p:nvPr/>
          </p:nvSpPr>
          <p:spPr>
            <a:xfrm>
              <a:off x="10342070" y="6435637"/>
              <a:ext cx="1836000" cy="434552"/>
            </a:xfrm>
            <a:prstGeom prst="chevron">
              <a:avLst/>
            </a:prstGeom>
            <a:solidFill>
              <a:srgbClr val="EEEB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</p:grpSp>
      <p:pic>
        <p:nvPicPr>
          <p:cNvPr id="24" name="圖片版面配置區 10"/>
          <p:cNvPicPr>
            <a:picLocks noGrp="1" noChangeAspect="1"/>
          </p:cNvPicPr>
          <p:nvPr>
            <p:ph type="pic" sz="quarter" idx="4294967295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71" b="4071"/>
          <a:stretch>
            <a:fillRect/>
          </a:stretch>
        </p:blipFill>
        <p:spPr>
          <a:xfrm>
            <a:off x="10174934" y="109827"/>
            <a:ext cx="881756" cy="881755"/>
          </a:xfrm>
          <a:custGeom>
            <a:avLst/>
            <a:gdLst>
              <a:gd name="connsiteX0" fmla="*/ 927100 w 1854200"/>
              <a:gd name="connsiteY0" fmla="*/ 0 h 1854198"/>
              <a:gd name="connsiteX1" fmla="*/ 1854200 w 1854200"/>
              <a:gd name="connsiteY1" fmla="*/ 927099 h 1854198"/>
              <a:gd name="connsiteX2" fmla="*/ 927100 w 1854200"/>
              <a:gd name="connsiteY2" fmla="*/ 1854198 h 1854198"/>
              <a:gd name="connsiteX3" fmla="*/ 0 w 1854200"/>
              <a:gd name="connsiteY3" fmla="*/ 927099 h 1854198"/>
              <a:gd name="connsiteX4" fmla="*/ 927100 w 1854200"/>
              <a:gd name="connsiteY4" fmla="*/ 0 h 1854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54200" h="1854198">
                <a:moveTo>
                  <a:pt x="927100" y="0"/>
                </a:moveTo>
                <a:cubicBezTo>
                  <a:pt x="1439123" y="0"/>
                  <a:pt x="1854200" y="415076"/>
                  <a:pt x="1854200" y="927099"/>
                </a:cubicBezTo>
                <a:cubicBezTo>
                  <a:pt x="1854200" y="1439122"/>
                  <a:pt x="1439123" y="1854198"/>
                  <a:pt x="927100" y="1854198"/>
                </a:cubicBezTo>
                <a:cubicBezTo>
                  <a:pt x="415077" y="1854198"/>
                  <a:pt x="0" y="1439122"/>
                  <a:pt x="0" y="927099"/>
                </a:cubicBezTo>
                <a:cubicBezTo>
                  <a:pt x="0" y="415076"/>
                  <a:pt x="415077" y="0"/>
                  <a:pt x="927100" y="0"/>
                </a:cubicBezTo>
                <a:close/>
              </a:path>
            </a:pathLst>
          </a:custGeom>
        </p:spPr>
      </p:pic>
      <p:sp>
        <p:nvSpPr>
          <p:cNvPr id="25" name="文字方塊 24"/>
          <p:cNvSpPr txBox="1"/>
          <p:nvPr/>
        </p:nvSpPr>
        <p:spPr>
          <a:xfrm>
            <a:off x="10342070" y="740814"/>
            <a:ext cx="6078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100" b="1">
                <a:solidFill>
                  <a:schemeClr val="bg1"/>
                </a:solidFill>
                <a:effectLst>
                  <a:outerShdw blurRad="647700" dist="38100" dir="2700000" algn="tl" rotWithShape="0">
                    <a:prstClr val="black">
                      <a:alpha val="91000"/>
                    </a:prstClr>
                  </a:outerShdw>
                </a:effectLst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黃志誠</a:t>
            </a:r>
          </a:p>
        </p:txBody>
      </p:sp>
    </p:spTree>
    <p:extLst>
      <p:ext uri="{BB962C8B-B14F-4D97-AF65-F5344CB8AC3E}">
        <p14:creationId xmlns:p14="http://schemas.microsoft.com/office/powerpoint/2010/main" val="227268751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8">
            <a:extLst>
              <a:ext uri="{FF2B5EF4-FFF2-40B4-BE49-F238E27FC236}">
                <a16:creationId xmlns:a16="http://schemas.microsoft.com/office/drawing/2014/main" id="{F29A407E-D220-D7F0-DB48-24D808CAFC2B}"/>
              </a:ext>
            </a:extLst>
          </p:cNvPr>
          <p:cNvSpPr txBox="1"/>
          <p:nvPr/>
        </p:nvSpPr>
        <p:spPr>
          <a:xfrm>
            <a:off x="2111087" y="346899"/>
            <a:ext cx="6085490" cy="52065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ts val="3300"/>
              </a:lnSpc>
            </a:pPr>
            <a:r>
              <a:rPr lang="zh-TW" altLang="en-US" sz="3600" b="1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EmoView運作</a:t>
            </a: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BBD2869E-C2D8-0424-CC99-E3B7D20E1F6B}"/>
              </a:ext>
            </a:extLst>
          </p:cNvPr>
          <p:cNvSpPr txBox="1"/>
          <p:nvPr/>
        </p:nvSpPr>
        <p:spPr>
          <a:xfrm>
            <a:off x="341110" y="1095743"/>
            <a:ext cx="7464766" cy="281513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400" b="1" kern="10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Nginx：</a:t>
            </a:r>
            <a:endParaRPr lang="zh-TW" altLang="en-US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TW" sz="2400" b="1" kern="10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網頁伺服器，處理來自網路的 HTTP 請求</a:t>
            </a:r>
          </a:p>
          <a:p>
            <a:pPr>
              <a:lnSpc>
                <a:spcPct val="150000"/>
              </a:lnSpc>
            </a:pPr>
            <a:endParaRPr lang="zh-TW" altLang="en-US" kern="10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TW" altLang="en-US" kern="10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高效率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TW" altLang="en-US" kern="10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反向代理</a:t>
            </a:r>
            <a:endParaRPr lang="zh-TW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TW" altLang="en-US" kern="10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負載平衡</a:t>
            </a:r>
          </a:p>
        </p:txBody>
      </p:sp>
      <p:pic>
        <p:nvPicPr>
          <p:cNvPr id="3" name="圖片 3" descr="一張含有 圖形, 字型, 平面設計, 綠色 的圖片&#10;&#10;自動產生的描述">
            <a:extLst>
              <a:ext uri="{FF2B5EF4-FFF2-40B4-BE49-F238E27FC236}">
                <a16:creationId xmlns:a16="http://schemas.microsoft.com/office/drawing/2014/main" id="{788023A7-A9E9-D04B-9B95-C6B2E0D73B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1744" y="2353865"/>
            <a:ext cx="5136356" cy="1078706"/>
          </a:xfrm>
          <a:prstGeom prst="rect">
            <a:avLst/>
          </a:prstGeom>
        </p:spPr>
      </p:pic>
      <p:sp>
        <p:nvSpPr>
          <p:cNvPr id="4" name="矩形: 圓角 3">
            <a:extLst>
              <a:ext uri="{FF2B5EF4-FFF2-40B4-BE49-F238E27FC236}">
                <a16:creationId xmlns:a16="http://schemas.microsoft.com/office/drawing/2014/main" id="{382FAA8D-B386-1132-3952-BE054819E0F7}"/>
              </a:ext>
            </a:extLst>
          </p:cNvPr>
          <p:cNvSpPr/>
          <p:nvPr/>
        </p:nvSpPr>
        <p:spPr>
          <a:xfrm>
            <a:off x="607219" y="4310063"/>
            <a:ext cx="1654969" cy="136921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瀏覽器</a:t>
            </a:r>
          </a:p>
          <a:p>
            <a:pPr algn="ctr"/>
            <a:r>
              <a:rPr lang="zh-TW" altLang="en-US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client</a:t>
            </a: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27A3FF8A-7FA8-2AF9-64E8-7330415F729C}"/>
              </a:ext>
            </a:extLst>
          </p:cNvPr>
          <p:cNvSpPr/>
          <p:nvPr/>
        </p:nvSpPr>
        <p:spPr>
          <a:xfrm>
            <a:off x="6941344" y="4310062"/>
            <a:ext cx="1654969" cy="136921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zh-TW" altLang="en-US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EmoView</a:t>
            </a:r>
          </a:p>
          <a:p>
            <a:pPr algn="ctr"/>
            <a:r>
              <a:rPr lang="zh-TW" altLang="en-US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Flask</a:t>
            </a: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F524E43C-8607-6FF8-6366-A06D403B9748}"/>
              </a:ext>
            </a:extLst>
          </p:cNvPr>
          <p:cNvSpPr/>
          <p:nvPr/>
        </p:nvSpPr>
        <p:spPr>
          <a:xfrm>
            <a:off x="10120312" y="4310062"/>
            <a:ext cx="1654969" cy="136921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zh-TW" altLang="en-US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EmoView</a:t>
            </a:r>
          </a:p>
          <a:p>
            <a:pPr algn="ctr"/>
            <a:r>
              <a:rPr lang="zh-TW" altLang="en-US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模型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221202F-DA2E-5316-4CDA-174CA2EB5F9D}"/>
              </a:ext>
            </a:extLst>
          </p:cNvPr>
          <p:cNvSpPr/>
          <p:nvPr/>
        </p:nvSpPr>
        <p:spPr>
          <a:xfrm>
            <a:off x="3655219" y="4310063"/>
            <a:ext cx="1762124" cy="136921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NGINX</a:t>
            </a:r>
            <a:endParaRPr lang="zh-TW">
              <a:solidFill>
                <a:schemeClr val="tx1"/>
              </a:solidFill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67CCD103-29C2-1705-C703-D621992BA36C}"/>
              </a:ext>
            </a:extLst>
          </p:cNvPr>
          <p:cNvCxnSpPr/>
          <p:nvPr/>
        </p:nvCxnSpPr>
        <p:spPr>
          <a:xfrm>
            <a:off x="2257425" y="4995862"/>
            <a:ext cx="1369335" cy="952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CFBFD73E-603C-904A-CE53-CFB4A63F8467}"/>
              </a:ext>
            </a:extLst>
          </p:cNvPr>
          <p:cNvCxnSpPr>
            <a:cxnSpLocks/>
          </p:cNvCxnSpPr>
          <p:nvPr/>
        </p:nvCxnSpPr>
        <p:spPr>
          <a:xfrm>
            <a:off x="5472113" y="4995862"/>
            <a:ext cx="1378742" cy="952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4F318B88-F6F9-12E5-2CBD-8CD5F8300047}"/>
              </a:ext>
            </a:extLst>
          </p:cNvPr>
          <p:cNvCxnSpPr>
            <a:cxnSpLocks/>
          </p:cNvCxnSpPr>
          <p:nvPr/>
        </p:nvCxnSpPr>
        <p:spPr>
          <a:xfrm>
            <a:off x="8662988" y="4995862"/>
            <a:ext cx="1378742" cy="952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41A78AEB-3A7C-5A93-9432-ADED8F0EDA63}"/>
              </a:ext>
            </a:extLst>
          </p:cNvPr>
          <p:cNvSpPr txBox="1"/>
          <p:nvPr/>
        </p:nvSpPr>
        <p:spPr>
          <a:xfrm>
            <a:off x="2512218" y="4631530"/>
            <a:ext cx="1357312" cy="369332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zh-TW" altLang="en-US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HTTP</a:t>
            </a: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9C46E99C-5EBD-9537-A690-E31CDF57F263}"/>
              </a:ext>
            </a:extLst>
          </p:cNvPr>
          <p:cNvSpPr txBox="1"/>
          <p:nvPr/>
        </p:nvSpPr>
        <p:spPr>
          <a:xfrm>
            <a:off x="8870155" y="4631530"/>
            <a:ext cx="1357312" cy="369332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zh-TW" altLang="en-US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WSGI</a:t>
            </a:r>
            <a:endParaRPr lang="zh-TW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B8780D85-A045-E283-EF4F-BF0626C2AD0E}"/>
              </a:ext>
            </a:extLst>
          </p:cNvPr>
          <p:cNvSpPr txBox="1"/>
          <p:nvPr/>
        </p:nvSpPr>
        <p:spPr>
          <a:xfrm>
            <a:off x="5655468" y="4631530"/>
            <a:ext cx="1357312" cy="369332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zh-TW" altLang="en-US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uWSGI</a:t>
            </a:r>
            <a:endParaRPr lang="zh-TW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grpSp>
        <p:nvGrpSpPr>
          <p:cNvPr id="23" name="群組 22">
            <a:extLst>
              <a:ext uri="{FF2B5EF4-FFF2-40B4-BE49-F238E27FC236}">
                <a16:creationId xmlns:a16="http://schemas.microsoft.com/office/drawing/2014/main" id="{6889E289-AA50-2BE6-2D70-A01EDEA854D1}"/>
              </a:ext>
            </a:extLst>
          </p:cNvPr>
          <p:cNvGrpSpPr/>
          <p:nvPr/>
        </p:nvGrpSpPr>
        <p:grpSpPr>
          <a:xfrm>
            <a:off x="6081" y="6423446"/>
            <a:ext cx="12171989" cy="446745"/>
            <a:chOff x="6081" y="6423446"/>
            <a:chExt cx="12171989" cy="446745"/>
          </a:xfrm>
        </p:grpSpPr>
        <p:sp>
          <p:nvSpPr>
            <p:cNvPr id="32" name="五邊形 31">
              <a:extLst>
                <a:ext uri="{FF2B5EF4-FFF2-40B4-BE49-F238E27FC236}">
                  <a16:creationId xmlns:a16="http://schemas.microsoft.com/office/drawing/2014/main" id="{D92A25FD-5266-4AEC-27A2-D8BA444D6C3B}"/>
                </a:ext>
              </a:extLst>
            </p:cNvPr>
            <p:cNvSpPr/>
            <p:nvPr/>
          </p:nvSpPr>
          <p:spPr>
            <a:xfrm>
              <a:off x="6081" y="6423448"/>
              <a:ext cx="1836000" cy="434551"/>
            </a:xfrm>
            <a:prstGeom prst="homePlate">
              <a:avLst/>
            </a:prstGeom>
            <a:solidFill>
              <a:srgbClr val="EEEB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33" name="＞形箭號 32">
              <a:extLst>
                <a:ext uri="{FF2B5EF4-FFF2-40B4-BE49-F238E27FC236}">
                  <a16:creationId xmlns:a16="http://schemas.microsoft.com/office/drawing/2014/main" id="{23FD014F-36FE-8EA2-2063-3E02BF06C6CD}"/>
                </a:ext>
              </a:extLst>
            </p:cNvPr>
            <p:cNvSpPr/>
            <p:nvPr/>
          </p:nvSpPr>
          <p:spPr>
            <a:xfrm>
              <a:off x="1738909" y="6423447"/>
              <a:ext cx="1836000" cy="434552"/>
            </a:xfrm>
            <a:prstGeom prst="chevron">
              <a:avLst/>
            </a:prstGeom>
            <a:solidFill>
              <a:srgbClr val="EEEB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TW" b="1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34" name="＞形箭號 33">
              <a:extLst>
                <a:ext uri="{FF2B5EF4-FFF2-40B4-BE49-F238E27FC236}">
                  <a16:creationId xmlns:a16="http://schemas.microsoft.com/office/drawing/2014/main" id="{B9A814DA-4E8E-3791-C8DE-29BF8F149A90}"/>
                </a:ext>
              </a:extLst>
            </p:cNvPr>
            <p:cNvSpPr/>
            <p:nvPr/>
          </p:nvSpPr>
          <p:spPr>
            <a:xfrm>
              <a:off x="3460015" y="6435638"/>
              <a:ext cx="1836000" cy="434552"/>
            </a:xfrm>
            <a:prstGeom prst="chevron">
              <a:avLst/>
            </a:prstGeom>
            <a:solidFill>
              <a:srgbClr val="EEEB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TW" b="1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35" name="＞形箭號 34">
              <a:extLst>
                <a:ext uri="{FF2B5EF4-FFF2-40B4-BE49-F238E27FC236}">
                  <a16:creationId xmlns:a16="http://schemas.microsoft.com/office/drawing/2014/main" id="{F3CB9B6B-37ED-851A-7B59-E3CEF63F485A}"/>
                </a:ext>
              </a:extLst>
            </p:cNvPr>
            <p:cNvSpPr/>
            <p:nvPr/>
          </p:nvSpPr>
          <p:spPr>
            <a:xfrm>
              <a:off x="5194136" y="6435639"/>
              <a:ext cx="1836000" cy="434552"/>
            </a:xfrm>
            <a:prstGeom prst="chevron">
              <a:avLst/>
            </a:prstGeom>
            <a:solidFill>
              <a:srgbClr val="EEEB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TW" b="1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36" name="＞形箭號 35">
              <a:extLst>
                <a:ext uri="{FF2B5EF4-FFF2-40B4-BE49-F238E27FC236}">
                  <a16:creationId xmlns:a16="http://schemas.microsoft.com/office/drawing/2014/main" id="{773B6310-729F-2209-4B7E-725658C17EAA}"/>
                </a:ext>
              </a:extLst>
            </p:cNvPr>
            <p:cNvSpPr/>
            <p:nvPr/>
          </p:nvSpPr>
          <p:spPr>
            <a:xfrm>
              <a:off x="6914178" y="6423446"/>
              <a:ext cx="1836000" cy="434552"/>
            </a:xfrm>
            <a:prstGeom prst="chevron">
              <a:avLst/>
            </a:prstGeom>
            <a:solidFill>
              <a:srgbClr val="EEEB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TW" b="1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37" name="＞形箭號 36">
              <a:extLst>
                <a:ext uri="{FF2B5EF4-FFF2-40B4-BE49-F238E27FC236}">
                  <a16:creationId xmlns:a16="http://schemas.microsoft.com/office/drawing/2014/main" id="{9CA0576C-D5BB-2DDA-2947-423BF4B7F8DE}"/>
                </a:ext>
              </a:extLst>
            </p:cNvPr>
            <p:cNvSpPr/>
            <p:nvPr/>
          </p:nvSpPr>
          <p:spPr>
            <a:xfrm>
              <a:off x="8622028" y="6435637"/>
              <a:ext cx="1836000" cy="434552"/>
            </a:xfrm>
            <a:prstGeom prst="chevron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b="1">
                  <a:solidFill>
                    <a:schemeClr val="tx1"/>
                  </a:solidFill>
                  <a:latin typeface="Arial" panose="020B060402020202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環境建置</a:t>
              </a:r>
              <a:endParaRPr lang="en-US" altLang="zh-TW" b="1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38" name="＞形箭號 37">
              <a:extLst>
                <a:ext uri="{FF2B5EF4-FFF2-40B4-BE49-F238E27FC236}">
                  <a16:creationId xmlns:a16="http://schemas.microsoft.com/office/drawing/2014/main" id="{0CDE143E-8F37-0479-9E4A-98EB9FD1FE10}"/>
                </a:ext>
              </a:extLst>
            </p:cNvPr>
            <p:cNvSpPr/>
            <p:nvPr/>
          </p:nvSpPr>
          <p:spPr>
            <a:xfrm>
              <a:off x="10342070" y="6435637"/>
              <a:ext cx="1836000" cy="434552"/>
            </a:xfrm>
            <a:prstGeom prst="chevron">
              <a:avLst/>
            </a:prstGeom>
            <a:solidFill>
              <a:srgbClr val="EEEB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</p:grpSp>
      <p:pic>
        <p:nvPicPr>
          <p:cNvPr id="24" name="圖片版面配置區 10"/>
          <p:cNvPicPr>
            <a:picLocks noGrp="1" noChangeAspect="1"/>
          </p:cNvPicPr>
          <p:nvPr>
            <p:ph type="pic" sz="quarter" idx="4294967295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71" b="4071"/>
          <a:stretch>
            <a:fillRect/>
          </a:stretch>
        </p:blipFill>
        <p:spPr>
          <a:xfrm>
            <a:off x="10174934" y="109827"/>
            <a:ext cx="881756" cy="881755"/>
          </a:xfrm>
          <a:custGeom>
            <a:avLst/>
            <a:gdLst>
              <a:gd name="connsiteX0" fmla="*/ 927100 w 1854200"/>
              <a:gd name="connsiteY0" fmla="*/ 0 h 1854198"/>
              <a:gd name="connsiteX1" fmla="*/ 1854200 w 1854200"/>
              <a:gd name="connsiteY1" fmla="*/ 927099 h 1854198"/>
              <a:gd name="connsiteX2" fmla="*/ 927100 w 1854200"/>
              <a:gd name="connsiteY2" fmla="*/ 1854198 h 1854198"/>
              <a:gd name="connsiteX3" fmla="*/ 0 w 1854200"/>
              <a:gd name="connsiteY3" fmla="*/ 927099 h 1854198"/>
              <a:gd name="connsiteX4" fmla="*/ 927100 w 1854200"/>
              <a:gd name="connsiteY4" fmla="*/ 0 h 1854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54200" h="1854198">
                <a:moveTo>
                  <a:pt x="927100" y="0"/>
                </a:moveTo>
                <a:cubicBezTo>
                  <a:pt x="1439123" y="0"/>
                  <a:pt x="1854200" y="415076"/>
                  <a:pt x="1854200" y="927099"/>
                </a:cubicBezTo>
                <a:cubicBezTo>
                  <a:pt x="1854200" y="1439122"/>
                  <a:pt x="1439123" y="1854198"/>
                  <a:pt x="927100" y="1854198"/>
                </a:cubicBezTo>
                <a:cubicBezTo>
                  <a:pt x="415077" y="1854198"/>
                  <a:pt x="0" y="1439122"/>
                  <a:pt x="0" y="927099"/>
                </a:cubicBezTo>
                <a:cubicBezTo>
                  <a:pt x="0" y="415076"/>
                  <a:pt x="415077" y="0"/>
                  <a:pt x="927100" y="0"/>
                </a:cubicBezTo>
                <a:close/>
              </a:path>
            </a:pathLst>
          </a:custGeom>
        </p:spPr>
      </p:pic>
      <p:sp>
        <p:nvSpPr>
          <p:cNvPr id="25" name="文字方塊 24"/>
          <p:cNvSpPr txBox="1"/>
          <p:nvPr/>
        </p:nvSpPr>
        <p:spPr>
          <a:xfrm>
            <a:off x="10342070" y="740814"/>
            <a:ext cx="6078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100" b="1">
                <a:solidFill>
                  <a:schemeClr val="bg1"/>
                </a:solidFill>
                <a:effectLst>
                  <a:outerShdw blurRad="647700" dist="38100" dir="2700000" algn="tl" rotWithShape="0">
                    <a:prstClr val="black">
                      <a:alpha val="91000"/>
                    </a:prstClr>
                  </a:outerShdw>
                </a:effectLst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黃志誠</a:t>
            </a:r>
          </a:p>
        </p:txBody>
      </p:sp>
    </p:spTree>
    <p:extLst>
      <p:ext uri="{BB962C8B-B14F-4D97-AF65-F5344CB8AC3E}">
        <p14:creationId xmlns:p14="http://schemas.microsoft.com/office/powerpoint/2010/main" val="357309798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2" descr="一張含有 文字, 螢幕擷取畫面, 標誌, 字型 的圖片&#10;&#10;自動產生的描述">
            <a:extLst>
              <a:ext uri="{FF2B5EF4-FFF2-40B4-BE49-F238E27FC236}">
                <a16:creationId xmlns:a16="http://schemas.microsoft.com/office/drawing/2014/main" id="{40FF99D5-3893-4A38-A701-6B08996D96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8220" y="1428036"/>
            <a:ext cx="6123903" cy="3421218"/>
          </a:xfrm>
          <a:prstGeom prst="rect">
            <a:avLst/>
          </a:prstGeom>
        </p:spPr>
      </p:pic>
      <p:sp>
        <p:nvSpPr>
          <p:cNvPr id="18" name="TextBox 18">
            <a:extLst>
              <a:ext uri="{FF2B5EF4-FFF2-40B4-BE49-F238E27FC236}">
                <a16:creationId xmlns:a16="http://schemas.microsoft.com/office/drawing/2014/main" id="{F29A407E-D220-D7F0-DB48-24D808CAFC2B}"/>
              </a:ext>
            </a:extLst>
          </p:cNvPr>
          <p:cNvSpPr txBox="1"/>
          <p:nvPr/>
        </p:nvSpPr>
        <p:spPr>
          <a:xfrm>
            <a:off x="2111087" y="346899"/>
            <a:ext cx="6085490" cy="52065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ts val="3300"/>
              </a:lnSpc>
            </a:pPr>
            <a:r>
              <a:rPr lang="zh-TW" altLang="en-US" sz="3600" b="1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EmoView運作</a:t>
            </a: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BBD2869E-C2D8-0424-CC99-E3B7D20E1F6B}"/>
              </a:ext>
            </a:extLst>
          </p:cNvPr>
          <p:cNvSpPr txBox="1"/>
          <p:nvPr/>
        </p:nvSpPr>
        <p:spPr>
          <a:xfrm>
            <a:off x="341110" y="1095743"/>
            <a:ext cx="7464766" cy="401699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TW" sz="2400" b="1" kern="10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Google Co</a:t>
            </a:r>
            <a:r>
              <a:rPr lang="en-US" altLang="zh-TW" sz="2400" b="1" kern="10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mp</a:t>
            </a:r>
            <a:r>
              <a:rPr lang="zh-TW" sz="2400" b="1" kern="10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ut</a:t>
            </a:r>
            <a:r>
              <a:rPr lang="en-US" altLang="zh-TW" sz="2400" b="1" kern="10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e</a:t>
            </a:r>
            <a:r>
              <a:rPr lang="zh-TW" altLang="en-US" sz="2400" b="1" kern="10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lang="en-US" altLang="zh-TW" sz="2400" b="1" kern="10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Engine</a:t>
            </a:r>
            <a:r>
              <a:rPr lang="zh-TW" sz="2400" b="1" kern="10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(</a:t>
            </a:r>
            <a:r>
              <a:rPr lang="en-US" altLang="zh-TW" sz="2400" b="1" kern="10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GCE</a:t>
            </a:r>
            <a:r>
              <a:rPr lang="zh-TW" sz="2400" b="1" kern="10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)</a:t>
            </a:r>
            <a:r>
              <a:rPr lang="zh-TW" altLang="en-US" sz="2400" b="1" kern="10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：</a:t>
            </a:r>
            <a:endParaRPr lang="zh-TW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400" b="1" kern="10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Google</a:t>
            </a:r>
            <a:r>
              <a:rPr lang="zh-TW" altLang="en-US" sz="2400" b="1" kern="10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雲端平台</a:t>
            </a:r>
            <a:r>
              <a:rPr lang="en-US" altLang="en-US" sz="2400" b="1" kern="10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(GCP)</a:t>
            </a:r>
            <a:r>
              <a:rPr lang="zh-TW" sz="2400" b="1" kern="10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提供的</a:t>
            </a:r>
            <a:r>
              <a:rPr lang="zh-TW" altLang="en-US" sz="2400" b="1" kern="10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運算服務</a:t>
            </a:r>
            <a:endParaRPr lang="en-US" altLang="zh-TW" sz="2400" b="1" kern="10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zh-TW" altLang="en-US" kern="10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TW" kern="10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快速建置VM</a:t>
            </a:r>
            <a:endParaRPr lang="zh-TW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TW" altLang="en-US" kern="10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方便管理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TW" altLang="en-US" kern="10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高</a:t>
            </a:r>
            <a:r>
              <a:rPr lang="zh-TW" kern="10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穩定性</a:t>
            </a:r>
            <a:endParaRPr lang="zh-TW" altLang="en-US" kern="10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TW" altLang="en-US" kern="10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網路速度快</a:t>
            </a:r>
            <a:endParaRPr lang="zh-TW" kern="10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TW" altLang="en-US" kern="10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GCP功能眾多</a:t>
            </a:r>
          </a:p>
          <a:p>
            <a:pPr>
              <a:lnSpc>
                <a:spcPct val="150000"/>
              </a:lnSpc>
            </a:pPr>
            <a:endParaRPr lang="zh-TW" altLang="en-US" sz="1600" kern="10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pic>
        <p:nvPicPr>
          <p:cNvPr id="3" name="圖片 3" descr="一張含有 螢幕擷取畫面, 圖形, 標誌, 圓形 的圖片&#10;&#10;自動產生的描述">
            <a:extLst>
              <a:ext uri="{FF2B5EF4-FFF2-40B4-BE49-F238E27FC236}">
                <a16:creationId xmlns:a16="http://schemas.microsoft.com/office/drawing/2014/main" id="{CAF69CB0-A923-335E-5473-6760C33E4A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2855" y="1908156"/>
            <a:ext cx="3279819" cy="2025258"/>
          </a:xfrm>
          <a:prstGeom prst="rect">
            <a:avLst/>
          </a:prstGeom>
        </p:spPr>
      </p:pic>
      <p:pic>
        <p:nvPicPr>
          <p:cNvPr id="4" name="圖片 4" descr="一張含有 文字, 螢幕擷取畫面, 字型, 數字 的圖片&#10;&#10;自動產生的描述">
            <a:extLst>
              <a:ext uri="{FF2B5EF4-FFF2-40B4-BE49-F238E27FC236}">
                <a16:creationId xmlns:a16="http://schemas.microsoft.com/office/drawing/2014/main" id="{BDE28B50-B8C0-D6C9-5A8F-5731884C8A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59464" y="4169521"/>
            <a:ext cx="5161155" cy="1720698"/>
          </a:xfrm>
          <a:prstGeom prst="rect">
            <a:avLst/>
          </a:prstGeom>
        </p:spPr>
      </p:pic>
      <p:pic>
        <p:nvPicPr>
          <p:cNvPr id="5" name="圖片 5" descr="一張含有 字型, 電子藍, 標誌, 圖形 的圖片&#10;&#10;自動產生的描述">
            <a:extLst>
              <a:ext uri="{FF2B5EF4-FFF2-40B4-BE49-F238E27FC236}">
                <a16:creationId xmlns:a16="http://schemas.microsoft.com/office/drawing/2014/main" id="{2C3E528B-0BA6-BC6A-27FA-939BC7DC59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12567" y="3743863"/>
            <a:ext cx="4605866" cy="1317609"/>
          </a:xfrm>
          <a:prstGeom prst="rect">
            <a:avLst/>
          </a:prstGeom>
        </p:spPr>
      </p:pic>
      <p:grpSp>
        <p:nvGrpSpPr>
          <p:cNvPr id="16" name="群組 15">
            <a:extLst>
              <a:ext uri="{FF2B5EF4-FFF2-40B4-BE49-F238E27FC236}">
                <a16:creationId xmlns:a16="http://schemas.microsoft.com/office/drawing/2014/main" id="{6889E289-AA50-2BE6-2D70-A01EDEA854D1}"/>
              </a:ext>
            </a:extLst>
          </p:cNvPr>
          <p:cNvGrpSpPr/>
          <p:nvPr/>
        </p:nvGrpSpPr>
        <p:grpSpPr>
          <a:xfrm>
            <a:off x="6081" y="6423446"/>
            <a:ext cx="12171989" cy="446745"/>
            <a:chOff x="6081" y="6423446"/>
            <a:chExt cx="12171989" cy="446745"/>
          </a:xfrm>
        </p:grpSpPr>
        <p:sp>
          <p:nvSpPr>
            <p:cNvPr id="17" name="五邊形 16">
              <a:extLst>
                <a:ext uri="{FF2B5EF4-FFF2-40B4-BE49-F238E27FC236}">
                  <a16:creationId xmlns:a16="http://schemas.microsoft.com/office/drawing/2014/main" id="{D92A25FD-5266-4AEC-27A2-D8BA444D6C3B}"/>
                </a:ext>
              </a:extLst>
            </p:cNvPr>
            <p:cNvSpPr/>
            <p:nvPr/>
          </p:nvSpPr>
          <p:spPr>
            <a:xfrm>
              <a:off x="6081" y="6423448"/>
              <a:ext cx="1836000" cy="434551"/>
            </a:xfrm>
            <a:prstGeom prst="homePlate">
              <a:avLst/>
            </a:prstGeom>
            <a:solidFill>
              <a:srgbClr val="EEEB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9" name="＞形箭號 18">
              <a:extLst>
                <a:ext uri="{FF2B5EF4-FFF2-40B4-BE49-F238E27FC236}">
                  <a16:creationId xmlns:a16="http://schemas.microsoft.com/office/drawing/2014/main" id="{23FD014F-36FE-8EA2-2063-3E02BF06C6CD}"/>
                </a:ext>
              </a:extLst>
            </p:cNvPr>
            <p:cNvSpPr/>
            <p:nvPr/>
          </p:nvSpPr>
          <p:spPr>
            <a:xfrm>
              <a:off x="1738909" y="6423447"/>
              <a:ext cx="1836000" cy="434552"/>
            </a:xfrm>
            <a:prstGeom prst="chevron">
              <a:avLst/>
            </a:prstGeom>
            <a:solidFill>
              <a:srgbClr val="EEEB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TW" b="1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20" name="＞形箭號 19">
              <a:extLst>
                <a:ext uri="{FF2B5EF4-FFF2-40B4-BE49-F238E27FC236}">
                  <a16:creationId xmlns:a16="http://schemas.microsoft.com/office/drawing/2014/main" id="{B9A814DA-4E8E-3791-C8DE-29BF8F149A90}"/>
                </a:ext>
              </a:extLst>
            </p:cNvPr>
            <p:cNvSpPr/>
            <p:nvPr/>
          </p:nvSpPr>
          <p:spPr>
            <a:xfrm>
              <a:off x="3460015" y="6435638"/>
              <a:ext cx="1836000" cy="434552"/>
            </a:xfrm>
            <a:prstGeom prst="chevron">
              <a:avLst/>
            </a:prstGeom>
            <a:solidFill>
              <a:srgbClr val="EEEB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TW" b="1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22" name="＞形箭號 21">
              <a:extLst>
                <a:ext uri="{FF2B5EF4-FFF2-40B4-BE49-F238E27FC236}">
                  <a16:creationId xmlns:a16="http://schemas.microsoft.com/office/drawing/2014/main" id="{F3CB9B6B-37ED-851A-7B59-E3CEF63F485A}"/>
                </a:ext>
              </a:extLst>
            </p:cNvPr>
            <p:cNvSpPr/>
            <p:nvPr/>
          </p:nvSpPr>
          <p:spPr>
            <a:xfrm>
              <a:off x="5194136" y="6435639"/>
              <a:ext cx="1836000" cy="434552"/>
            </a:xfrm>
            <a:prstGeom prst="chevron">
              <a:avLst/>
            </a:prstGeom>
            <a:solidFill>
              <a:srgbClr val="EEEB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TW" b="1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23" name="＞形箭號 22">
              <a:extLst>
                <a:ext uri="{FF2B5EF4-FFF2-40B4-BE49-F238E27FC236}">
                  <a16:creationId xmlns:a16="http://schemas.microsoft.com/office/drawing/2014/main" id="{773B6310-729F-2209-4B7E-725658C17EAA}"/>
                </a:ext>
              </a:extLst>
            </p:cNvPr>
            <p:cNvSpPr/>
            <p:nvPr/>
          </p:nvSpPr>
          <p:spPr>
            <a:xfrm>
              <a:off x="6914178" y="6423446"/>
              <a:ext cx="1836000" cy="434552"/>
            </a:xfrm>
            <a:prstGeom prst="chevron">
              <a:avLst/>
            </a:prstGeom>
            <a:solidFill>
              <a:srgbClr val="EEEB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TW" b="1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32" name="＞形箭號 31">
              <a:extLst>
                <a:ext uri="{FF2B5EF4-FFF2-40B4-BE49-F238E27FC236}">
                  <a16:creationId xmlns:a16="http://schemas.microsoft.com/office/drawing/2014/main" id="{9CA0576C-D5BB-2DDA-2947-423BF4B7F8DE}"/>
                </a:ext>
              </a:extLst>
            </p:cNvPr>
            <p:cNvSpPr/>
            <p:nvPr/>
          </p:nvSpPr>
          <p:spPr>
            <a:xfrm>
              <a:off x="8622028" y="6435637"/>
              <a:ext cx="1836000" cy="434552"/>
            </a:xfrm>
            <a:prstGeom prst="chevron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b="1">
                  <a:solidFill>
                    <a:schemeClr val="tx1"/>
                  </a:solidFill>
                  <a:latin typeface="Arial" panose="020B060402020202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環境建置</a:t>
              </a:r>
              <a:endParaRPr lang="en-US" altLang="zh-TW" b="1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33" name="＞形箭號 32">
              <a:extLst>
                <a:ext uri="{FF2B5EF4-FFF2-40B4-BE49-F238E27FC236}">
                  <a16:creationId xmlns:a16="http://schemas.microsoft.com/office/drawing/2014/main" id="{0CDE143E-8F37-0479-9E4A-98EB9FD1FE10}"/>
                </a:ext>
              </a:extLst>
            </p:cNvPr>
            <p:cNvSpPr/>
            <p:nvPr/>
          </p:nvSpPr>
          <p:spPr>
            <a:xfrm>
              <a:off x="10342070" y="6435637"/>
              <a:ext cx="1836000" cy="434552"/>
            </a:xfrm>
            <a:prstGeom prst="chevron">
              <a:avLst/>
            </a:prstGeom>
            <a:solidFill>
              <a:srgbClr val="EEEB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</p:grpSp>
      <p:pic>
        <p:nvPicPr>
          <p:cNvPr id="24" name="圖片版面配置區 10"/>
          <p:cNvPicPr>
            <a:picLocks noGrp="1" noChangeAspect="1"/>
          </p:cNvPicPr>
          <p:nvPr>
            <p:ph type="pic" sz="quarter" idx="4294967295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71" b="4071"/>
          <a:stretch>
            <a:fillRect/>
          </a:stretch>
        </p:blipFill>
        <p:spPr>
          <a:xfrm>
            <a:off x="10174934" y="109827"/>
            <a:ext cx="881756" cy="881755"/>
          </a:xfrm>
          <a:custGeom>
            <a:avLst/>
            <a:gdLst>
              <a:gd name="connsiteX0" fmla="*/ 927100 w 1854200"/>
              <a:gd name="connsiteY0" fmla="*/ 0 h 1854198"/>
              <a:gd name="connsiteX1" fmla="*/ 1854200 w 1854200"/>
              <a:gd name="connsiteY1" fmla="*/ 927099 h 1854198"/>
              <a:gd name="connsiteX2" fmla="*/ 927100 w 1854200"/>
              <a:gd name="connsiteY2" fmla="*/ 1854198 h 1854198"/>
              <a:gd name="connsiteX3" fmla="*/ 0 w 1854200"/>
              <a:gd name="connsiteY3" fmla="*/ 927099 h 1854198"/>
              <a:gd name="connsiteX4" fmla="*/ 927100 w 1854200"/>
              <a:gd name="connsiteY4" fmla="*/ 0 h 1854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54200" h="1854198">
                <a:moveTo>
                  <a:pt x="927100" y="0"/>
                </a:moveTo>
                <a:cubicBezTo>
                  <a:pt x="1439123" y="0"/>
                  <a:pt x="1854200" y="415076"/>
                  <a:pt x="1854200" y="927099"/>
                </a:cubicBezTo>
                <a:cubicBezTo>
                  <a:pt x="1854200" y="1439122"/>
                  <a:pt x="1439123" y="1854198"/>
                  <a:pt x="927100" y="1854198"/>
                </a:cubicBezTo>
                <a:cubicBezTo>
                  <a:pt x="415077" y="1854198"/>
                  <a:pt x="0" y="1439122"/>
                  <a:pt x="0" y="927099"/>
                </a:cubicBezTo>
                <a:cubicBezTo>
                  <a:pt x="0" y="415076"/>
                  <a:pt x="415077" y="0"/>
                  <a:pt x="927100" y="0"/>
                </a:cubicBezTo>
                <a:close/>
              </a:path>
            </a:pathLst>
          </a:custGeom>
        </p:spPr>
      </p:pic>
      <p:sp>
        <p:nvSpPr>
          <p:cNvPr id="25" name="文字方塊 24"/>
          <p:cNvSpPr txBox="1"/>
          <p:nvPr/>
        </p:nvSpPr>
        <p:spPr>
          <a:xfrm>
            <a:off x="10342070" y="740814"/>
            <a:ext cx="6078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100" b="1">
                <a:solidFill>
                  <a:schemeClr val="bg1"/>
                </a:solidFill>
                <a:effectLst>
                  <a:outerShdw blurRad="647700" dist="38100" dir="2700000" algn="tl" rotWithShape="0">
                    <a:prstClr val="black">
                      <a:alpha val="91000"/>
                    </a:prstClr>
                  </a:outerShdw>
                </a:effectLst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黃志誠</a:t>
            </a:r>
          </a:p>
        </p:txBody>
      </p:sp>
    </p:spTree>
    <p:extLst>
      <p:ext uri="{BB962C8B-B14F-4D97-AF65-F5344CB8AC3E}">
        <p14:creationId xmlns:p14="http://schemas.microsoft.com/office/powerpoint/2010/main" val="120847238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Isosceles Triangle 36">
            <a:extLst>
              <a:ext uri="{FF2B5EF4-FFF2-40B4-BE49-F238E27FC236}">
                <a16:creationId xmlns:a16="http://schemas.microsoft.com/office/drawing/2014/main" id="{09E851D7-1CC9-4049-AE34-89E8A3DF6E31}"/>
              </a:ext>
            </a:extLst>
          </p:cNvPr>
          <p:cNvSpPr/>
          <p:nvPr/>
        </p:nvSpPr>
        <p:spPr>
          <a:xfrm rot="2700000">
            <a:off x="3124201" y="-1676399"/>
            <a:ext cx="8486431" cy="7315889"/>
          </a:xfrm>
          <a:prstGeom prst="triangl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B055D45-FFE8-45B9-A836-1ABCFD594147}"/>
              </a:ext>
            </a:extLst>
          </p:cNvPr>
          <p:cNvSpPr txBox="1"/>
          <p:nvPr/>
        </p:nvSpPr>
        <p:spPr>
          <a:xfrm>
            <a:off x="246893" y="2787564"/>
            <a:ext cx="657281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7200" b="1" spc="300">
                <a:solidFill>
                  <a:srgbClr val="F296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ontserrat" charset="0"/>
              </a:rPr>
              <a:t>總結</a:t>
            </a:r>
            <a:endParaRPr lang="en-US" altLang="zh-TW" sz="7200" b="1" spc="300">
              <a:latin typeface="微軟正黑體" panose="020B0604030504040204" pitchFamily="34" charset="-120"/>
              <a:ea typeface="微軟正黑體" panose="020B0604030504040204" pitchFamily="34" charset="-120"/>
              <a:cs typeface="Montserrat" charset="0"/>
            </a:endParaRPr>
          </a:p>
          <a:p>
            <a:pPr algn="ctr"/>
            <a:endParaRPr lang="en-US" altLang="zh-TW" sz="2000" b="1" spc="300">
              <a:solidFill>
                <a:srgbClr val="333F5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Montserrat" charset="0"/>
            </a:endParaRPr>
          </a:p>
          <a:p>
            <a:pPr algn="ctr"/>
            <a:r>
              <a:rPr lang="zh-TW" altLang="en-US" sz="2000" b="1" spc="300">
                <a:solidFill>
                  <a:srgbClr val="333F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ontserrat" charset="0"/>
              </a:rPr>
              <a:t>主講人</a:t>
            </a:r>
            <a:r>
              <a:rPr lang="en-US" altLang="zh-TW" sz="2000" b="1" spc="300">
                <a:solidFill>
                  <a:srgbClr val="333F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ontserrat" charset="0"/>
              </a:rPr>
              <a:t>:</a:t>
            </a:r>
            <a:r>
              <a:rPr lang="zh-TW" altLang="en-US" sz="2000" b="1" spc="300">
                <a:solidFill>
                  <a:srgbClr val="333F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ontserrat" charset="0"/>
              </a:rPr>
              <a:t>劉晏</a:t>
            </a:r>
            <a:endParaRPr lang="en-US" sz="2000" b="1" spc="300">
              <a:solidFill>
                <a:srgbClr val="333F5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Montserrat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0043410" y="134911"/>
            <a:ext cx="1394334" cy="10043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2" name="圖片版面配置區 11"/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36" t="1442" r="208" b="288"/>
          <a:stretch/>
        </p:blipFill>
        <p:spPr>
          <a:xfrm>
            <a:off x="7024914" y="970861"/>
            <a:ext cx="3899760" cy="4916280"/>
          </a:xfrm>
        </p:spPr>
      </p:pic>
    </p:spTree>
    <p:extLst>
      <p:ext uri="{BB962C8B-B14F-4D97-AF65-F5344CB8AC3E}">
        <p14:creationId xmlns:p14="http://schemas.microsoft.com/office/powerpoint/2010/main" val="301627975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9497F30-B379-4BFE-B896-920363930322}"/>
              </a:ext>
            </a:extLst>
          </p:cNvPr>
          <p:cNvSpPr/>
          <p:nvPr/>
        </p:nvSpPr>
        <p:spPr>
          <a:xfrm>
            <a:off x="835615" y="1526495"/>
            <a:ext cx="5180838" cy="2355851"/>
          </a:xfrm>
          <a:prstGeom prst="rect">
            <a:avLst/>
          </a:prstGeom>
          <a:solidFill>
            <a:srgbClr val="F29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ACACACF-A7A7-450C-AE56-9A841B4294FA}"/>
              </a:ext>
            </a:extLst>
          </p:cNvPr>
          <p:cNvSpPr/>
          <p:nvPr/>
        </p:nvSpPr>
        <p:spPr>
          <a:xfrm>
            <a:off x="6186541" y="1526495"/>
            <a:ext cx="5177938" cy="23558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450C430-1697-4015-B157-3A075B501EC6}"/>
              </a:ext>
            </a:extLst>
          </p:cNvPr>
          <p:cNvSpPr txBox="1"/>
          <p:nvPr/>
        </p:nvSpPr>
        <p:spPr>
          <a:xfrm>
            <a:off x="2293657" y="1961003"/>
            <a:ext cx="2023327" cy="3488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zh-TW" altLang="en-US" sz="2400" b="1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精準市調工具</a:t>
            </a:r>
            <a:endParaRPr lang="en-US" sz="2400" b="1">
              <a:solidFill>
                <a:schemeClr val="bg1"/>
              </a:solidFill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E504E83-1145-44B5-9C86-F7B13BB692DE}"/>
              </a:ext>
            </a:extLst>
          </p:cNvPr>
          <p:cNvGrpSpPr/>
          <p:nvPr/>
        </p:nvGrpSpPr>
        <p:grpSpPr>
          <a:xfrm>
            <a:off x="1632726" y="1803093"/>
            <a:ext cx="490844" cy="490842"/>
            <a:chOff x="7027153" y="3529621"/>
            <a:chExt cx="490844" cy="490842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7D94EA64-32F7-4934-83E7-AB6959C93737}"/>
                </a:ext>
              </a:extLst>
            </p:cNvPr>
            <p:cNvSpPr/>
            <p:nvPr/>
          </p:nvSpPr>
          <p:spPr>
            <a:xfrm>
              <a:off x="7027153" y="3529621"/>
              <a:ext cx="490844" cy="490842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F16B0C7B-27A0-4820-8890-4134F7F8E8B2}"/>
                </a:ext>
              </a:extLst>
            </p:cNvPr>
            <p:cNvSpPr txBox="1"/>
            <p:nvPr/>
          </p:nvSpPr>
          <p:spPr>
            <a:xfrm>
              <a:off x="7077952" y="3574986"/>
              <a:ext cx="44004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spc="300">
                  <a:solidFill>
                    <a:schemeClr val="bg1"/>
                  </a:solidFill>
                  <a:latin typeface="Arial" panose="020B060402020202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1</a:t>
              </a: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BD92B1A4-FDCF-41D9-8F34-F5927AEECB1B}"/>
              </a:ext>
            </a:extLst>
          </p:cNvPr>
          <p:cNvSpPr txBox="1"/>
          <p:nvPr/>
        </p:nvSpPr>
        <p:spPr>
          <a:xfrm>
            <a:off x="1422684" y="2385063"/>
            <a:ext cx="4292316" cy="12878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b="1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目標客群包含各大生活消費</a:t>
            </a:r>
            <a:r>
              <a:rPr lang="en-US" altLang="zh-TW" b="1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/</a:t>
            </a:r>
            <a:r>
              <a:rPr lang="zh-TW" altLang="en-US" b="1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精品</a:t>
            </a:r>
            <a:r>
              <a:rPr lang="en-US" altLang="zh-TW" b="1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/</a:t>
            </a:r>
            <a:r>
              <a:rPr lang="zh-TW" altLang="en-US" b="1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服飾</a:t>
            </a:r>
            <a:r>
              <a:rPr lang="en-US" altLang="zh-TW" b="1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/</a:t>
            </a:r>
            <a:r>
              <a:rPr lang="zh-TW" altLang="en-US" b="1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汽車</a:t>
            </a:r>
            <a:r>
              <a:rPr lang="en-US" altLang="zh-TW" b="1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/3C</a:t>
            </a:r>
            <a:r>
              <a:rPr lang="zh-TW" altLang="en-US" b="1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品牌、自媒體創作者、政治團體等有需測試市場反應的需求者</a:t>
            </a:r>
            <a:endParaRPr lang="en-US" b="1">
              <a:solidFill>
                <a:schemeClr val="bg1"/>
              </a:solidFill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28FFB54-2F79-490C-9108-219220FD31CB}"/>
              </a:ext>
            </a:extLst>
          </p:cNvPr>
          <p:cNvSpPr txBox="1"/>
          <p:nvPr/>
        </p:nvSpPr>
        <p:spPr>
          <a:xfrm>
            <a:off x="3416490" y="416791"/>
            <a:ext cx="5359020" cy="531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300"/>
              </a:lnSpc>
            </a:pPr>
            <a:r>
              <a:rPr lang="zh-TW" altLang="en-US" sz="4000" b="1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商業應用</a:t>
            </a:r>
            <a:endParaRPr lang="en-US" sz="4000" b="1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015E05F-B890-41DF-A1D4-10AF2A216A9A}"/>
              </a:ext>
            </a:extLst>
          </p:cNvPr>
          <p:cNvSpPr/>
          <p:nvPr/>
        </p:nvSpPr>
        <p:spPr>
          <a:xfrm>
            <a:off x="5715000" y="1011323"/>
            <a:ext cx="762000" cy="5238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2D1FFCE-63F3-4B98-9864-7378D5AECB46}"/>
              </a:ext>
            </a:extLst>
          </p:cNvPr>
          <p:cNvGrpSpPr/>
          <p:nvPr/>
        </p:nvGrpSpPr>
        <p:grpSpPr>
          <a:xfrm>
            <a:off x="6693476" y="1799781"/>
            <a:ext cx="490844" cy="490842"/>
            <a:chOff x="7027153" y="3529621"/>
            <a:chExt cx="490844" cy="490842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0E5E46CF-4762-40F4-83D0-D90C83708088}"/>
                </a:ext>
              </a:extLst>
            </p:cNvPr>
            <p:cNvSpPr/>
            <p:nvPr/>
          </p:nvSpPr>
          <p:spPr>
            <a:xfrm>
              <a:off x="7027153" y="3529621"/>
              <a:ext cx="490844" cy="490842"/>
            </a:xfrm>
            <a:prstGeom prst="ellipse">
              <a:avLst/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ACA40D0-7049-4032-BF80-EEB638EA38FC}"/>
                </a:ext>
              </a:extLst>
            </p:cNvPr>
            <p:cNvSpPr txBox="1"/>
            <p:nvPr/>
          </p:nvSpPr>
          <p:spPr>
            <a:xfrm>
              <a:off x="7077952" y="3574986"/>
              <a:ext cx="44004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000" b="1" spc="300">
                  <a:latin typeface="Arial" panose="020B060402020202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2</a:t>
              </a:r>
              <a:endParaRPr lang="en-US" sz="2000" b="1" spc="30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</p:grpSp>
      <p:grpSp>
        <p:nvGrpSpPr>
          <p:cNvPr id="23" name="群組 22">
            <a:extLst>
              <a:ext uri="{FF2B5EF4-FFF2-40B4-BE49-F238E27FC236}">
                <a16:creationId xmlns:a16="http://schemas.microsoft.com/office/drawing/2014/main" id="{F1B87F1F-06B6-07EE-4F9D-D53C483E8980}"/>
              </a:ext>
            </a:extLst>
          </p:cNvPr>
          <p:cNvGrpSpPr/>
          <p:nvPr/>
        </p:nvGrpSpPr>
        <p:grpSpPr>
          <a:xfrm>
            <a:off x="6081" y="6423446"/>
            <a:ext cx="12171989" cy="446745"/>
            <a:chOff x="6081" y="6423446"/>
            <a:chExt cx="12171989" cy="446745"/>
          </a:xfrm>
        </p:grpSpPr>
        <p:sp>
          <p:nvSpPr>
            <p:cNvPr id="25" name="五邊形 24">
              <a:extLst>
                <a:ext uri="{FF2B5EF4-FFF2-40B4-BE49-F238E27FC236}">
                  <a16:creationId xmlns:a16="http://schemas.microsoft.com/office/drawing/2014/main" id="{8674B742-2E9F-4928-A823-F84B3B4F05DE}"/>
                </a:ext>
              </a:extLst>
            </p:cNvPr>
            <p:cNvSpPr/>
            <p:nvPr/>
          </p:nvSpPr>
          <p:spPr>
            <a:xfrm>
              <a:off x="6081" y="6423448"/>
              <a:ext cx="1836000" cy="434551"/>
            </a:xfrm>
            <a:prstGeom prst="homePlate">
              <a:avLst/>
            </a:prstGeom>
            <a:solidFill>
              <a:srgbClr val="EEEB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26" name="＞形箭號 25">
              <a:extLst>
                <a:ext uri="{FF2B5EF4-FFF2-40B4-BE49-F238E27FC236}">
                  <a16:creationId xmlns:a16="http://schemas.microsoft.com/office/drawing/2014/main" id="{B0817320-018E-45C9-679F-A9CCAEBA2A89}"/>
                </a:ext>
              </a:extLst>
            </p:cNvPr>
            <p:cNvSpPr/>
            <p:nvPr/>
          </p:nvSpPr>
          <p:spPr>
            <a:xfrm>
              <a:off x="1738909" y="6423447"/>
              <a:ext cx="1836000" cy="434552"/>
            </a:xfrm>
            <a:prstGeom prst="chevron">
              <a:avLst/>
            </a:prstGeom>
            <a:solidFill>
              <a:srgbClr val="EEEB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TW" b="1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27" name="＞形箭號 26">
              <a:extLst>
                <a:ext uri="{FF2B5EF4-FFF2-40B4-BE49-F238E27FC236}">
                  <a16:creationId xmlns:a16="http://schemas.microsoft.com/office/drawing/2014/main" id="{013F08D5-F317-E17E-CD0F-6A612F91B606}"/>
                </a:ext>
              </a:extLst>
            </p:cNvPr>
            <p:cNvSpPr/>
            <p:nvPr/>
          </p:nvSpPr>
          <p:spPr>
            <a:xfrm>
              <a:off x="3460015" y="6435638"/>
              <a:ext cx="1836000" cy="434552"/>
            </a:xfrm>
            <a:prstGeom prst="chevron">
              <a:avLst/>
            </a:prstGeom>
            <a:solidFill>
              <a:srgbClr val="EEEB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TW" b="1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38" name="＞形箭號 37">
              <a:extLst>
                <a:ext uri="{FF2B5EF4-FFF2-40B4-BE49-F238E27FC236}">
                  <a16:creationId xmlns:a16="http://schemas.microsoft.com/office/drawing/2014/main" id="{59466D42-7990-3D0A-00EC-607B682B21B4}"/>
                </a:ext>
              </a:extLst>
            </p:cNvPr>
            <p:cNvSpPr/>
            <p:nvPr/>
          </p:nvSpPr>
          <p:spPr>
            <a:xfrm>
              <a:off x="5194136" y="6435639"/>
              <a:ext cx="1836000" cy="434552"/>
            </a:xfrm>
            <a:prstGeom prst="chevron">
              <a:avLst/>
            </a:prstGeom>
            <a:solidFill>
              <a:srgbClr val="EEEB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TW" b="1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40" name="＞形箭號 39">
              <a:extLst>
                <a:ext uri="{FF2B5EF4-FFF2-40B4-BE49-F238E27FC236}">
                  <a16:creationId xmlns:a16="http://schemas.microsoft.com/office/drawing/2014/main" id="{FAC2C25D-7255-D334-3B6E-A9F7DF812860}"/>
                </a:ext>
              </a:extLst>
            </p:cNvPr>
            <p:cNvSpPr/>
            <p:nvPr/>
          </p:nvSpPr>
          <p:spPr>
            <a:xfrm>
              <a:off x="6914178" y="6423446"/>
              <a:ext cx="1836000" cy="434552"/>
            </a:xfrm>
            <a:prstGeom prst="chevron">
              <a:avLst/>
            </a:prstGeom>
            <a:solidFill>
              <a:srgbClr val="EEEB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TW" b="1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41" name="＞形箭號 40">
              <a:extLst>
                <a:ext uri="{FF2B5EF4-FFF2-40B4-BE49-F238E27FC236}">
                  <a16:creationId xmlns:a16="http://schemas.microsoft.com/office/drawing/2014/main" id="{6DFF08DB-7BB0-356F-D528-FCFEC922FCF4}"/>
                </a:ext>
              </a:extLst>
            </p:cNvPr>
            <p:cNvSpPr/>
            <p:nvPr/>
          </p:nvSpPr>
          <p:spPr>
            <a:xfrm>
              <a:off x="8634220" y="6435637"/>
              <a:ext cx="1836000" cy="434552"/>
            </a:xfrm>
            <a:prstGeom prst="chevron">
              <a:avLst/>
            </a:prstGeom>
            <a:solidFill>
              <a:srgbClr val="EEEB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42" name="＞形箭號 41">
              <a:extLst>
                <a:ext uri="{FF2B5EF4-FFF2-40B4-BE49-F238E27FC236}">
                  <a16:creationId xmlns:a16="http://schemas.microsoft.com/office/drawing/2014/main" id="{92976A18-A8D9-2CEF-083C-8E5711CB7823}"/>
                </a:ext>
              </a:extLst>
            </p:cNvPr>
            <p:cNvSpPr/>
            <p:nvPr/>
          </p:nvSpPr>
          <p:spPr>
            <a:xfrm>
              <a:off x="10342070" y="6435637"/>
              <a:ext cx="1836000" cy="434552"/>
            </a:xfrm>
            <a:prstGeom prst="chevron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b="1">
                  <a:solidFill>
                    <a:schemeClr val="tx1"/>
                  </a:solidFill>
                  <a:latin typeface="Arial" panose="020B060402020202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總結</a:t>
              </a:r>
              <a:endParaRPr lang="en-US" altLang="zh-TW" b="1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</p:grpSp>
      <p:sp>
        <p:nvSpPr>
          <p:cNvPr id="43" name="TextBox 33">
            <a:extLst>
              <a:ext uri="{FF2B5EF4-FFF2-40B4-BE49-F238E27FC236}">
                <a16:creationId xmlns:a16="http://schemas.microsoft.com/office/drawing/2014/main" id="{F450C430-1697-4015-B157-3A075B501EC6}"/>
              </a:ext>
            </a:extLst>
          </p:cNvPr>
          <p:cNvSpPr txBox="1"/>
          <p:nvPr/>
        </p:nvSpPr>
        <p:spPr>
          <a:xfrm>
            <a:off x="7474495" y="1941615"/>
            <a:ext cx="2023327" cy="3552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zh-TW" altLang="en-US" sz="2400" b="1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串接</a:t>
            </a:r>
            <a:r>
              <a:rPr lang="en-US" altLang="zh-TW" sz="2400" b="1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Cookie</a:t>
            </a:r>
            <a:endParaRPr lang="en-US" sz="2400" b="1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44" name="TextBox 35">
            <a:extLst>
              <a:ext uri="{FF2B5EF4-FFF2-40B4-BE49-F238E27FC236}">
                <a16:creationId xmlns:a16="http://schemas.microsoft.com/office/drawing/2014/main" id="{BD92B1A4-FDCF-41D9-8F34-F5927AEECB1B}"/>
              </a:ext>
            </a:extLst>
          </p:cNvPr>
          <p:cNvSpPr txBox="1"/>
          <p:nvPr/>
        </p:nvSpPr>
        <p:spPr>
          <a:xfrm>
            <a:off x="6603522" y="2343836"/>
            <a:ext cx="4292316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b="1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未來分析結果可以串接客戶原有資料庫或是</a:t>
            </a:r>
            <a:r>
              <a:rPr lang="en-US" altLang="zh-TW" b="1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Cookie</a:t>
            </a:r>
            <a:r>
              <a:rPr lang="zh-TW" altLang="en-US" b="1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，以提供更精準的</a:t>
            </a:r>
            <a:r>
              <a:rPr lang="en-US" altLang="zh-TW" b="1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TA</a:t>
            </a:r>
            <a:r>
              <a:rPr lang="zh-TW" altLang="en-US" b="1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喜好度分析</a:t>
            </a:r>
            <a:endParaRPr lang="en-US" b="1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pic>
        <p:nvPicPr>
          <p:cNvPr id="5124" name="Picture 4" descr="為甚麼要做市場調查分析？一次了解市調目的、研究方法以及市調公司| 集客數據行銷"/>
          <p:cNvPicPr>
            <a:picLocks noGrp="1" noChangeAspect="1" noChangeArrowheads="1"/>
          </p:cNvPicPr>
          <p:nvPr>
            <p:ph type="pic" sz="quarter" idx="16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60" b="34092"/>
          <a:stretch/>
        </p:blipFill>
        <p:spPr bwMode="auto">
          <a:xfrm>
            <a:off x="847704" y="3989597"/>
            <a:ext cx="10528864" cy="2314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圖片版面配置區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423" t="-5971" r="-5996" b="7297"/>
          <a:stretch/>
        </p:blipFill>
        <p:spPr>
          <a:xfrm>
            <a:off x="10160961" y="100668"/>
            <a:ext cx="965135" cy="965135"/>
          </a:xfrm>
          <a:custGeom>
            <a:avLst/>
            <a:gdLst>
              <a:gd name="connsiteX0" fmla="*/ 927100 w 1854200"/>
              <a:gd name="connsiteY0" fmla="*/ 0 h 1854198"/>
              <a:gd name="connsiteX1" fmla="*/ 1854200 w 1854200"/>
              <a:gd name="connsiteY1" fmla="*/ 927099 h 1854198"/>
              <a:gd name="connsiteX2" fmla="*/ 927100 w 1854200"/>
              <a:gd name="connsiteY2" fmla="*/ 1854198 h 1854198"/>
              <a:gd name="connsiteX3" fmla="*/ 0 w 1854200"/>
              <a:gd name="connsiteY3" fmla="*/ 927099 h 1854198"/>
              <a:gd name="connsiteX4" fmla="*/ 927100 w 1854200"/>
              <a:gd name="connsiteY4" fmla="*/ 0 h 1854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54200" h="1854198">
                <a:moveTo>
                  <a:pt x="927100" y="0"/>
                </a:moveTo>
                <a:cubicBezTo>
                  <a:pt x="1439123" y="0"/>
                  <a:pt x="1854200" y="415076"/>
                  <a:pt x="1854200" y="927099"/>
                </a:cubicBezTo>
                <a:cubicBezTo>
                  <a:pt x="1854200" y="1439122"/>
                  <a:pt x="1439123" y="1854198"/>
                  <a:pt x="927100" y="1854198"/>
                </a:cubicBezTo>
                <a:cubicBezTo>
                  <a:pt x="415077" y="1854198"/>
                  <a:pt x="0" y="1439122"/>
                  <a:pt x="0" y="927099"/>
                </a:cubicBezTo>
                <a:cubicBezTo>
                  <a:pt x="0" y="415076"/>
                  <a:pt x="415077" y="0"/>
                  <a:pt x="927100" y="0"/>
                </a:cubicBezTo>
                <a:close/>
              </a:path>
            </a:pathLst>
          </a:custGeom>
        </p:spPr>
      </p:pic>
      <p:sp>
        <p:nvSpPr>
          <p:cNvPr id="30" name="文字方塊 29"/>
          <p:cNvSpPr txBox="1"/>
          <p:nvPr/>
        </p:nvSpPr>
        <p:spPr>
          <a:xfrm>
            <a:off x="10410131" y="804193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100" b="1">
                <a:solidFill>
                  <a:schemeClr val="bg1"/>
                </a:solidFill>
                <a:effectLst>
                  <a:outerShdw blurRad="647700" dist="38100" dir="2700000" algn="tl" rotWithShape="0">
                    <a:prstClr val="black">
                      <a:alpha val="91000"/>
                    </a:prst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劉晏</a:t>
            </a:r>
          </a:p>
        </p:txBody>
      </p:sp>
    </p:spTree>
    <p:extLst>
      <p:ext uri="{BB962C8B-B14F-4D97-AF65-F5344CB8AC3E}">
        <p14:creationId xmlns:p14="http://schemas.microsoft.com/office/powerpoint/2010/main" val="341345412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A6F9F31-111C-459F-B0A1-2105C23B4A8E}"/>
              </a:ext>
            </a:extLst>
          </p:cNvPr>
          <p:cNvSpPr/>
          <p:nvPr/>
        </p:nvSpPr>
        <p:spPr>
          <a:xfrm>
            <a:off x="4928315" y="2495551"/>
            <a:ext cx="2101821" cy="167967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F162A7A-5B57-421C-967E-7D8C6C455A9F}"/>
              </a:ext>
            </a:extLst>
          </p:cNvPr>
          <p:cNvSpPr/>
          <p:nvPr/>
        </p:nvSpPr>
        <p:spPr>
          <a:xfrm>
            <a:off x="4928315" y="4345309"/>
            <a:ext cx="2101821" cy="167967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CDDAB4B-96AA-4B4F-B87B-AFFD3D9A12B8}"/>
              </a:ext>
            </a:extLst>
          </p:cNvPr>
          <p:cNvSpPr txBox="1"/>
          <p:nvPr/>
        </p:nvSpPr>
        <p:spPr>
          <a:xfrm>
            <a:off x="7181563" y="3121086"/>
            <a:ext cx="4474143" cy="1054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2500"/>
              </a:lnSpc>
              <a:buFont typeface="Wingdings" panose="05000000000000000000" pitchFamily="2" charset="2"/>
              <a:buChar char="ü"/>
            </a:pPr>
            <a:r>
              <a:rPr lang="zh-TW" altLang="en-US" sz="160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針對不同手機系統</a:t>
            </a:r>
            <a:r>
              <a:rPr lang="en-US" altLang="zh-TW" sz="160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(IOS, Android)</a:t>
            </a:r>
            <a:r>
              <a:rPr lang="zh-TW" altLang="en-US" sz="160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，開發專屬前端套件</a:t>
            </a:r>
            <a:endParaRPr lang="en-US" altLang="zh-TW" sz="160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>
              <a:lnSpc>
                <a:spcPts val="2500"/>
              </a:lnSpc>
            </a:pPr>
            <a:endParaRPr lang="en-US" sz="160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DF66FF8-0483-4CBD-B05D-11D73390C74D}"/>
              </a:ext>
            </a:extLst>
          </p:cNvPr>
          <p:cNvSpPr txBox="1"/>
          <p:nvPr/>
        </p:nvSpPr>
        <p:spPr>
          <a:xfrm>
            <a:off x="789896" y="5054712"/>
            <a:ext cx="373402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3000"/>
              </a:lnSpc>
            </a:pPr>
            <a:r>
              <a:rPr lang="zh-TW" altLang="en-US" sz="3600" b="1" spc="30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未來可改進方向</a:t>
            </a:r>
            <a:endParaRPr lang="en-US" sz="3600" b="1" spc="30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5298528" y="2962735"/>
            <a:ext cx="160429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50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前端</a:t>
            </a:r>
            <a:endParaRPr lang="en-US" altLang="zh-TW" sz="450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5298528" y="4792730"/>
            <a:ext cx="160429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50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模型</a:t>
            </a:r>
            <a:endParaRPr lang="en-US" altLang="zh-TW" sz="450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25" name="TextBox 41">
            <a:extLst>
              <a:ext uri="{FF2B5EF4-FFF2-40B4-BE49-F238E27FC236}">
                <a16:creationId xmlns:a16="http://schemas.microsoft.com/office/drawing/2014/main" id="{4CDDAB4B-96AA-4B4F-B87B-AFFD3D9A12B8}"/>
              </a:ext>
            </a:extLst>
          </p:cNvPr>
          <p:cNvSpPr txBox="1"/>
          <p:nvPr/>
        </p:nvSpPr>
        <p:spPr>
          <a:xfrm>
            <a:off x="7181564" y="4497777"/>
            <a:ext cx="4555165" cy="13747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2500"/>
              </a:lnSpc>
              <a:buFont typeface="Wingdings" panose="05000000000000000000" pitchFamily="2" charset="2"/>
              <a:buChar char="ü"/>
            </a:pPr>
            <a:r>
              <a:rPr lang="zh-TW" altLang="en-US" sz="160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未來若效能若可提升，可用更大的原檔圖片做模型訓練，訓練出的模型可以擷到更多特徵</a:t>
            </a:r>
            <a:endParaRPr lang="en-US" altLang="zh-TW" sz="160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marL="285750" indent="-285750">
              <a:lnSpc>
                <a:spcPts val="2500"/>
              </a:lnSpc>
              <a:buFont typeface="Wingdings" panose="05000000000000000000" pitchFamily="2" charset="2"/>
              <a:buChar char="ü"/>
            </a:pPr>
            <a:r>
              <a:rPr lang="zh-TW" altLang="en-US" sz="160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如果在資料的取得可以更貼近客戶對於</a:t>
            </a:r>
            <a:r>
              <a:rPr lang="en-US" altLang="zh-TW" sz="160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TA</a:t>
            </a:r>
            <a:r>
              <a:rPr lang="zh-TW" altLang="en-US" sz="160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之訴求，則能設計出更符合預期的模型</a:t>
            </a:r>
            <a:endParaRPr lang="en-US" sz="160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grpSp>
        <p:nvGrpSpPr>
          <p:cNvPr id="26" name="群組 25">
            <a:extLst>
              <a:ext uri="{FF2B5EF4-FFF2-40B4-BE49-F238E27FC236}">
                <a16:creationId xmlns:a16="http://schemas.microsoft.com/office/drawing/2014/main" id="{F1B87F1F-06B6-07EE-4F9D-D53C483E8980}"/>
              </a:ext>
            </a:extLst>
          </p:cNvPr>
          <p:cNvGrpSpPr/>
          <p:nvPr/>
        </p:nvGrpSpPr>
        <p:grpSpPr>
          <a:xfrm>
            <a:off x="6081" y="6423446"/>
            <a:ext cx="12171989" cy="446745"/>
            <a:chOff x="6081" y="6423446"/>
            <a:chExt cx="12171989" cy="446745"/>
          </a:xfrm>
        </p:grpSpPr>
        <p:sp>
          <p:nvSpPr>
            <p:cNvPr id="27" name="五邊形 26">
              <a:extLst>
                <a:ext uri="{FF2B5EF4-FFF2-40B4-BE49-F238E27FC236}">
                  <a16:creationId xmlns:a16="http://schemas.microsoft.com/office/drawing/2014/main" id="{8674B742-2E9F-4928-A823-F84B3B4F05DE}"/>
                </a:ext>
              </a:extLst>
            </p:cNvPr>
            <p:cNvSpPr/>
            <p:nvPr/>
          </p:nvSpPr>
          <p:spPr>
            <a:xfrm>
              <a:off x="6081" y="6423448"/>
              <a:ext cx="1836000" cy="434551"/>
            </a:xfrm>
            <a:prstGeom prst="homePlate">
              <a:avLst/>
            </a:prstGeom>
            <a:solidFill>
              <a:srgbClr val="EEEB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28" name="＞形箭號 27">
              <a:extLst>
                <a:ext uri="{FF2B5EF4-FFF2-40B4-BE49-F238E27FC236}">
                  <a16:creationId xmlns:a16="http://schemas.microsoft.com/office/drawing/2014/main" id="{B0817320-018E-45C9-679F-A9CCAEBA2A89}"/>
                </a:ext>
              </a:extLst>
            </p:cNvPr>
            <p:cNvSpPr/>
            <p:nvPr/>
          </p:nvSpPr>
          <p:spPr>
            <a:xfrm>
              <a:off x="1738909" y="6423447"/>
              <a:ext cx="1836000" cy="434552"/>
            </a:xfrm>
            <a:prstGeom prst="chevron">
              <a:avLst/>
            </a:prstGeom>
            <a:solidFill>
              <a:srgbClr val="EEEB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TW" b="1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29" name="＞形箭號 28">
              <a:extLst>
                <a:ext uri="{FF2B5EF4-FFF2-40B4-BE49-F238E27FC236}">
                  <a16:creationId xmlns:a16="http://schemas.microsoft.com/office/drawing/2014/main" id="{013F08D5-F317-E17E-CD0F-6A612F91B606}"/>
                </a:ext>
              </a:extLst>
            </p:cNvPr>
            <p:cNvSpPr/>
            <p:nvPr/>
          </p:nvSpPr>
          <p:spPr>
            <a:xfrm>
              <a:off x="3460015" y="6435638"/>
              <a:ext cx="1836000" cy="434552"/>
            </a:xfrm>
            <a:prstGeom prst="chevron">
              <a:avLst/>
            </a:prstGeom>
            <a:solidFill>
              <a:srgbClr val="EEEB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TW" b="1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30" name="＞形箭號 29">
              <a:extLst>
                <a:ext uri="{FF2B5EF4-FFF2-40B4-BE49-F238E27FC236}">
                  <a16:creationId xmlns:a16="http://schemas.microsoft.com/office/drawing/2014/main" id="{59466D42-7990-3D0A-00EC-607B682B21B4}"/>
                </a:ext>
              </a:extLst>
            </p:cNvPr>
            <p:cNvSpPr/>
            <p:nvPr/>
          </p:nvSpPr>
          <p:spPr>
            <a:xfrm>
              <a:off x="5194136" y="6435639"/>
              <a:ext cx="1836000" cy="434552"/>
            </a:xfrm>
            <a:prstGeom prst="chevron">
              <a:avLst/>
            </a:prstGeom>
            <a:solidFill>
              <a:srgbClr val="EEEB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TW" b="1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31" name="＞形箭號 30">
              <a:extLst>
                <a:ext uri="{FF2B5EF4-FFF2-40B4-BE49-F238E27FC236}">
                  <a16:creationId xmlns:a16="http://schemas.microsoft.com/office/drawing/2014/main" id="{FAC2C25D-7255-D334-3B6E-A9F7DF812860}"/>
                </a:ext>
              </a:extLst>
            </p:cNvPr>
            <p:cNvSpPr/>
            <p:nvPr/>
          </p:nvSpPr>
          <p:spPr>
            <a:xfrm>
              <a:off x="6914178" y="6423446"/>
              <a:ext cx="1836000" cy="434552"/>
            </a:xfrm>
            <a:prstGeom prst="chevron">
              <a:avLst/>
            </a:prstGeom>
            <a:solidFill>
              <a:srgbClr val="EEEB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TW" b="1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32" name="＞形箭號 31">
              <a:extLst>
                <a:ext uri="{FF2B5EF4-FFF2-40B4-BE49-F238E27FC236}">
                  <a16:creationId xmlns:a16="http://schemas.microsoft.com/office/drawing/2014/main" id="{6DFF08DB-7BB0-356F-D528-FCFEC922FCF4}"/>
                </a:ext>
              </a:extLst>
            </p:cNvPr>
            <p:cNvSpPr/>
            <p:nvPr/>
          </p:nvSpPr>
          <p:spPr>
            <a:xfrm>
              <a:off x="8634220" y="6435637"/>
              <a:ext cx="1836000" cy="434552"/>
            </a:xfrm>
            <a:prstGeom prst="chevron">
              <a:avLst/>
            </a:prstGeom>
            <a:solidFill>
              <a:srgbClr val="EEEB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33" name="＞形箭號 32">
              <a:extLst>
                <a:ext uri="{FF2B5EF4-FFF2-40B4-BE49-F238E27FC236}">
                  <a16:creationId xmlns:a16="http://schemas.microsoft.com/office/drawing/2014/main" id="{92976A18-A8D9-2CEF-083C-8E5711CB7823}"/>
                </a:ext>
              </a:extLst>
            </p:cNvPr>
            <p:cNvSpPr/>
            <p:nvPr/>
          </p:nvSpPr>
          <p:spPr>
            <a:xfrm>
              <a:off x="10342070" y="6435637"/>
              <a:ext cx="1836000" cy="434552"/>
            </a:xfrm>
            <a:prstGeom prst="chevron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b="1">
                  <a:solidFill>
                    <a:schemeClr val="tx1"/>
                  </a:solidFill>
                  <a:latin typeface="Arial" panose="020B060402020202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總結</a:t>
              </a:r>
              <a:endParaRPr lang="en-US" altLang="zh-TW" b="1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</p:grpSp>
      <p:pic>
        <p:nvPicPr>
          <p:cNvPr id="6148" name="Picture 4" descr="讀心？能偵測你上課是否專心、開車時的心情...微軟、Google研發「AI情緒辨識」引爭議－商周頭條｜商周"/>
          <p:cNvPicPr>
            <a:picLocks noGrp="1" noChangeAspect="1" noChangeArrowheads="1"/>
          </p:cNvPicPr>
          <p:nvPr>
            <p:ph type="pic" sz="quarter" idx="1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74" r="13847"/>
          <a:stretch/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圖片版面配置區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423" t="-5971" r="-5996" b="7297"/>
          <a:stretch/>
        </p:blipFill>
        <p:spPr>
          <a:xfrm>
            <a:off x="10160961" y="100668"/>
            <a:ext cx="965135" cy="965135"/>
          </a:xfrm>
          <a:custGeom>
            <a:avLst/>
            <a:gdLst>
              <a:gd name="connsiteX0" fmla="*/ 927100 w 1854200"/>
              <a:gd name="connsiteY0" fmla="*/ 0 h 1854198"/>
              <a:gd name="connsiteX1" fmla="*/ 1854200 w 1854200"/>
              <a:gd name="connsiteY1" fmla="*/ 927099 h 1854198"/>
              <a:gd name="connsiteX2" fmla="*/ 927100 w 1854200"/>
              <a:gd name="connsiteY2" fmla="*/ 1854198 h 1854198"/>
              <a:gd name="connsiteX3" fmla="*/ 0 w 1854200"/>
              <a:gd name="connsiteY3" fmla="*/ 927099 h 1854198"/>
              <a:gd name="connsiteX4" fmla="*/ 927100 w 1854200"/>
              <a:gd name="connsiteY4" fmla="*/ 0 h 1854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54200" h="1854198">
                <a:moveTo>
                  <a:pt x="927100" y="0"/>
                </a:moveTo>
                <a:cubicBezTo>
                  <a:pt x="1439123" y="0"/>
                  <a:pt x="1854200" y="415076"/>
                  <a:pt x="1854200" y="927099"/>
                </a:cubicBezTo>
                <a:cubicBezTo>
                  <a:pt x="1854200" y="1439122"/>
                  <a:pt x="1439123" y="1854198"/>
                  <a:pt x="927100" y="1854198"/>
                </a:cubicBezTo>
                <a:cubicBezTo>
                  <a:pt x="415077" y="1854198"/>
                  <a:pt x="0" y="1439122"/>
                  <a:pt x="0" y="927099"/>
                </a:cubicBezTo>
                <a:cubicBezTo>
                  <a:pt x="0" y="415076"/>
                  <a:pt x="415077" y="0"/>
                  <a:pt x="927100" y="0"/>
                </a:cubicBezTo>
                <a:close/>
              </a:path>
            </a:pathLst>
          </a:custGeom>
        </p:spPr>
      </p:pic>
      <p:sp>
        <p:nvSpPr>
          <p:cNvPr id="19" name="文字方塊 18"/>
          <p:cNvSpPr txBox="1"/>
          <p:nvPr/>
        </p:nvSpPr>
        <p:spPr>
          <a:xfrm>
            <a:off x="10410131" y="804193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100" b="1">
                <a:solidFill>
                  <a:schemeClr val="bg1"/>
                </a:solidFill>
                <a:effectLst>
                  <a:outerShdw blurRad="647700" dist="38100" dir="2700000" algn="tl" rotWithShape="0">
                    <a:prstClr val="black">
                      <a:alpha val="91000"/>
                    </a:prst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劉晏</a:t>
            </a:r>
          </a:p>
        </p:txBody>
      </p:sp>
    </p:spTree>
    <p:extLst>
      <p:ext uri="{BB962C8B-B14F-4D97-AF65-F5344CB8AC3E}">
        <p14:creationId xmlns:p14="http://schemas.microsoft.com/office/powerpoint/2010/main" val="259866288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Isosceles Triangle 36">
            <a:extLst>
              <a:ext uri="{FF2B5EF4-FFF2-40B4-BE49-F238E27FC236}">
                <a16:creationId xmlns:a16="http://schemas.microsoft.com/office/drawing/2014/main" id="{09E851D7-1CC9-4049-AE34-89E8A3DF6E31}"/>
              </a:ext>
            </a:extLst>
          </p:cNvPr>
          <p:cNvSpPr/>
          <p:nvPr/>
        </p:nvSpPr>
        <p:spPr>
          <a:xfrm rot="2700000">
            <a:off x="3124201" y="-1676399"/>
            <a:ext cx="8486431" cy="7315889"/>
          </a:xfrm>
          <a:prstGeom prst="triangl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B055D45-FFE8-45B9-A836-1ABCFD594147}"/>
              </a:ext>
            </a:extLst>
          </p:cNvPr>
          <p:cNvSpPr txBox="1"/>
          <p:nvPr/>
        </p:nvSpPr>
        <p:spPr>
          <a:xfrm>
            <a:off x="246893" y="2787564"/>
            <a:ext cx="657281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0" b="1" spc="300">
                <a:latin typeface="Montserrat Bold"/>
                <a:ea typeface="Montserrat" charset="0"/>
                <a:cs typeface="Montserrat" charset="0"/>
              </a:rPr>
              <a:t>Thank</a:t>
            </a:r>
            <a:r>
              <a:rPr lang="en-US" sz="10000" b="1" spc="300">
                <a:solidFill>
                  <a:schemeClr val="accent4"/>
                </a:solidFill>
                <a:latin typeface="Montserrat Bold"/>
                <a:ea typeface="Montserrat" charset="0"/>
                <a:cs typeface="Montserrat" charset="0"/>
              </a:rPr>
              <a:t> you</a:t>
            </a:r>
            <a:endParaRPr lang="en-US" sz="10000" b="1" spc="300">
              <a:solidFill>
                <a:schemeClr val="accent4"/>
              </a:solidFill>
              <a:latin typeface="Montserrat Light" panose="00000400000000000000" pitchFamily="50" charset="0"/>
              <a:ea typeface="Montserrat" charset="0"/>
              <a:cs typeface="Montserrat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0043410" y="134911"/>
            <a:ext cx="1394334" cy="10043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" name="圖片版面配置區 2"/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68" t="-392" r="10574" b="392"/>
          <a:stretch/>
        </p:blipFill>
        <p:spPr/>
      </p:pic>
    </p:spTree>
    <p:extLst>
      <p:ext uri="{BB962C8B-B14F-4D97-AF65-F5344CB8AC3E}">
        <p14:creationId xmlns:p14="http://schemas.microsoft.com/office/powerpoint/2010/main" val="40791349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 txBox="1">
            <a:spLocks/>
          </p:cNvSpPr>
          <p:nvPr/>
        </p:nvSpPr>
        <p:spPr>
          <a:xfrm>
            <a:off x="6614028" y="1198654"/>
            <a:ext cx="4495800" cy="8382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err="1">
                <a:latin typeface="Arial" panose="020B0604020202020204" pitchFamily="34" charset="0"/>
                <a:ea typeface="Microsoft JhengHei UI" panose="020B0604030504040204" pitchFamily="34" charset="-120"/>
                <a:cs typeface="Arial" panose="020B0604020202020204" pitchFamily="34" charset="0"/>
              </a:rPr>
              <a:t>研究目</a:t>
            </a:r>
            <a:r>
              <a:rPr lang="zh-TW" altLang="en-US">
                <a:latin typeface="Arial" panose="020B0604020202020204" pitchFamily="34" charset="0"/>
                <a:ea typeface="Microsoft JhengHei UI" panose="020B0604030504040204" pitchFamily="34" charset="-120"/>
                <a:cs typeface="Arial" panose="020B0604020202020204" pitchFamily="34" charset="0"/>
              </a:rPr>
              <a:t>標</a:t>
            </a:r>
            <a:endParaRPr lang="en-US">
              <a:latin typeface="Arial" panose="020B0604020202020204" pitchFamily="34" charset="0"/>
              <a:ea typeface="Microsoft JhengHei UI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27" name="Subtitle 2"/>
          <p:cNvSpPr txBox="1">
            <a:spLocks/>
          </p:cNvSpPr>
          <p:nvPr/>
        </p:nvSpPr>
        <p:spPr>
          <a:xfrm>
            <a:off x="6232376" y="2335238"/>
            <a:ext cx="5259104" cy="31511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zh-TW" altLang="en-US" sz="1800">
                <a:latin typeface="Arial" panose="020B0604020202020204" pitchFamily="34" charset="0"/>
                <a:ea typeface="Microsoft JhengHei UI" panose="020B0604030504040204" pitchFamily="34" charset="-120"/>
                <a:cs typeface="Arial" panose="020B0604020202020204" pitchFamily="34" charset="0"/>
              </a:rPr>
              <a:t>開發微表情偵測系統，偵測閱聽者在接收一段訊息時，臉部出現的第一個反應</a:t>
            </a:r>
            <a:endParaRPr lang="en-US" altLang="zh-TW" sz="1800">
              <a:latin typeface="Arial" panose="020B0604020202020204" pitchFamily="34" charset="0"/>
              <a:ea typeface="Microsoft JhengHei UI" panose="020B0604030504040204" pitchFamily="34" charset="-120"/>
              <a:cs typeface="Arial" panose="020B0604020202020204" pitchFamily="34" charset="0"/>
            </a:endParaRPr>
          </a:p>
          <a:p>
            <a:pPr algn="l">
              <a:lnSpc>
                <a:spcPct val="150000"/>
              </a:lnSpc>
            </a:pPr>
            <a:r>
              <a:rPr lang="zh-TW" altLang="en-US" sz="1800">
                <a:latin typeface="Arial" panose="020B0604020202020204" pitchFamily="34" charset="0"/>
                <a:ea typeface="Microsoft JhengHei UI" panose="020B0604030504040204" pitchFamily="34" charset="-120"/>
                <a:cs typeface="Arial" panose="020B0604020202020204" pitchFamily="34" charset="0"/>
              </a:rPr>
              <a:t>我們將情緒分為</a:t>
            </a:r>
            <a:r>
              <a:rPr lang="en-US" altLang="zh-TW" sz="1800">
                <a:latin typeface="Arial" panose="020B0604020202020204" pitchFamily="34" charset="0"/>
                <a:ea typeface="Microsoft JhengHei UI" panose="020B0604030504040204" pitchFamily="34" charset="-120"/>
                <a:cs typeface="Arial" panose="020B0604020202020204" pitchFamily="34" charset="0"/>
              </a:rPr>
              <a:t>:</a:t>
            </a:r>
            <a:r>
              <a:rPr lang="zh-TW" altLang="en-US" sz="1800" b="1">
                <a:latin typeface="Arial" panose="020B0604020202020204" pitchFamily="34" charset="0"/>
                <a:ea typeface="Microsoft JhengHei UI" panose="020B0604030504040204" pitchFamily="34" charset="-120"/>
                <a:cs typeface="Arial" panose="020B0604020202020204" pitchFamily="34" charset="0"/>
              </a:rPr>
              <a:t>憤怒，厭惡，恐懼，開心，難過，驚訝</a:t>
            </a:r>
            <a:r>
              <a:rPr lang="zh-TW" altLang="en-US" sz="1800">
                <a:latin typeface="Arial" panose="020B0604020202020204" pitchFamily="34" charset="0"/>
                <a:ea typeface="Microsoft JhengHei UI" panose="020B0604030504040204" pitchFamily="34" charset="-120"/>
                <a:cs typeface="Arial" panose="020B0604020202020204" pitchFamily="34" charset="0"/>
              </a:rPr>
              <a:t>和</a:t>
            </a:r>
            <a:r>
              <a:rPr lang="zh-TW" altLang="en-US" sz="1800" b="1">
                <a:latin typeface="Arial" panose="020B0604020202020204" pitchFamily="34" charset="0"/>
                <a:ea typeface="Microsoft JhengHei UI" panose="020B0604030504040204" pitchFamily="34" charset="-120"/>
                <a:cs typeface="Arial" panose="020B0604020202020204" pitchFamily="34" charset="0"/>
              </a:rPr>
              <a:t>中性</a:t>
            </a:r>
            <a:r>
              <a:rPr lang="zh-TW" altLang="en-US" sz="1800">
                <a:latin typeface="Arial" panose="020B0604020202020204" pitchFamily="34" charset="0"/>
                <a:ea typeface="Microsoft JhengHei UI" panose="020B0604030504040204" pitchFamily="34" charset="-120"/>
                <a:cs typeface="Arial" panose="020B0604020202020204" pitchFamily="34" charset="0"/>
              </a:rPr>
              <a:t> </a:t>
            </a:r>
            <a:r>
              <a:rPr lang="en-US" altLang="zh-TW" sz="1800">
                <a:latin typeface="Arial" panose="020B0604020202020204" pitchFamily="34" charset="0"/>
                <a:ea typeface="Microsoft JhengHei UI" panose="020B0604030504040204" pitchFamily="34" charset="-120"/>
                <a:cs typeface="Arial" panose="020B0604020202020204" pitchFamily="34" charset="0"/>
              </a:rPr>
              <a:t>7</a:t>
            </a:r>
            <a:r>
              <a:rPr lang="zh-TW" altLang="en-US" sz="1800">
                <a:latin typeface="Arial" panose="020B0604020202020204" pitchFamily="34" charset="0"/>
                <a:ea typeface="Microsoft JhengHei UI" panose="020B0604030504040204" pitchFamily="34" charset="-120"/>
                <a:cs typeface="Arial" panose="020B0604020202020204" pitchFamily="34" charset="0"/>
              </a:rPr>
              <a:t>大類</a:t>
            </a:r>
            <a:endParaRPr lang="en-US" altLang="zh-TW" sz="1800">
              <a:latin typeface="Arial" panose="020B0604020202020204" pitchFamily="34" charset="0"/>
              <a:ea typeface="Microsoft JhengHei UI" panose="020B0604030504040204" pitchFamily="34" charset="-120"/>
              <a:cs typeface="Arial" panose="020B0604020202020204" pitchFamily="34" charset="0"/>
            </a:endParaRPr>
          </a:p>
          <a:p>
            <a:pPr algn="l">
              <a:lnSpc>
                <a:spcPct val="150000"/>
              </a:lnSpc>
            </a:pPr>
            <a:r>
              <a:rPr lang="zh-TW" altLang="en-US" sz="1800">
                <a:latin typeface="Arial" panose="020B0604020202020204" pitchFamily="34" charset="0"/>
                <a:ea typeface="Microsoft JhengHei UI" panose="020B0604030504040204" pitchFamily="34" charset="-120"/>
                <a:cs typeface="Arial" panose="020B0604020202020204" pitchFamily="34" charset="0"/>
              </a:rPr>
              <a:t>根據前端傳回後台的使用者影像資料，系統使用模型分析並統計各種情緒統計結果，以提供客戶者更精確的使用者反饋</a:t>
            </a:r>
            <a:endParaRPr lang="en-US" altLang="zh-TW" sz="1800" i="1">
              <a:latin typeface="Arial" panose="020B0604020202020204" pitchFamily="34" charset="0"/>
              <a:ea typeface="Microsoft JhengHei UI" panose="020B0604030504040204" pitchFamily="34" charset="-120"/>
              <a:cs typeface="Arial" panose="020B0604020202020204" pitchFamily="34" charset="0"/>
            </a:endParaRPr>
          </a:p>
        </p:txBody>
      </p:sp>
      <p:pic>
        <p:nvPicPr>
          <p:cNvPr id="28" name="圖片版面配置區 2"/>
          <p:cNvPicPr>
            <a:picLocks noGrp="1" noChangeAspect="1"/>
          </p:cNvPicPr>
          <p:nvPr>
            <p:ph type="pic" sz="quarter" idx="4294967295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524"/>
          <a:stretch/>
        </p:blipFill>
        <p:spPr>
          <a:xfrm>
            <a:off x="700520" y="845010"/>
            <a:ext cx="4970312" cy="4970312"/>
          </a:xfrm>
          <a:prstGeom prst="ellipse">
            <a:avLst/>
          </a:prstGeom>
        </p:spPr>
      </p:pic>
      <p:grpSp>
        <p:nvGrpSpPr>
          <p:cNvPr id="11" name="群組 10">
            <a:extLst>
              <a:ext uri="{FF2B5EF4-FFF2-40B4-BE49-F238E27FC236}">
                <a16:creationId xmlns:a16="http://schemas.microsoft.com/office/drawing/2014/main" id="{E74D2345-28CB-C7A1-33A1-627FBC14C601}"/>
              </a:ext>
            </a:extLst>
          </p:cNvPr>
          <p:cNvGrpSpPr/>
          <p:nvPr/>
        </p:nvGrpSpPr>
        <p:grpSpPr>
          <a:xfrm>
            <a:off x="6081" y="6423446"/>
            <a:ext cx="12171989" cy="446745"/>
            <a:chOff x="6081" y="6423446"/>
            <a:chExt cx="12171989" cy="446745"/>
          </a:xfrm>
        </p:grpSpPr>
        <p:sp>
          <p:nvSpPr>
            <p:cNvPr id="12" name="五邊形 11">
              <a:extLst>
                <a:ext uri="{FF2B5EF4-FFF2-40B4-BE49-F238E27FC236}">
                  <a16:creationId xmlns:a16="http://schemas.microsoft.com/office/drawing/2014/main" id="{4D1A9009-C270-5C95-04F3-35A87A759619}"/>
                </a:ext>
              </a:extLst>
            </p:cNvPr>
            <p:cNvSpPr/>
            <p:nvPr/>
          </p:nvSpPr>
          <p:spPr>
            <a:xfrm>
              <a:off x="6081" y="6423448"/>
              <a:ext cx="1836000" cy="434551"/>
            </a:xfrm>
            <a:prstGeom prst="homePlat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b="1">
                  <a:solidFill>
                    <a:schemeClr val="tx1"/>
                  </a:solidFill>
                  <a:latin typeface="Microsoft JhengHei UI" panose="020B0604030504040204" pitchFamily="34" charset="-120"/>
                  <a:ea typeface="Microsoft JhengHei UI" panose="020B0604030504040204" pitchFamily="34" charset="-120"/>
                  <a:cs typeface="Montserrat Light" charset="0"/>
                </a:rPr>
                <a:t>專題介紹</a:t>
              </a:r>
              <a:endParaRPr lang="en-US" altLang="zh-TW" b="1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Montserrat Light" charset="0"/>
              </a:endParaRPr>
            </a:p>
          </p:txBody>
        </p:sp>
        <p:sp>
          <p:nvSpPr>
            <p:cNvPr id="13" name="＞形箭號 12">
              <a:extLst>
                <a:ext uri="{FF2B5EF4-FFF2-40B4-BE49-F238E27FC236}">
                  <a16:creationId xmlns:a16="http://schemas.microsoft.com/office/drawing/2014/main" id="{CBA5E02F-2754-4EF0-2CFE-877AAA76137C}"/>
                </a:ext>
              </a:extLst>
            </p:cNvPr>
            <p:cNvSpPr/>
            <p:nvPr/>
          </p:nvSpPr>
          <p:spPr>
            <a:xfrm>
              <a:off x="1738909" y="6423447"/>
              <a:ext cx="1836000" cy="434552"/>
            </a:xfrm>
            <a:prstGeom prst="chevron">
              <a:avLst/>
            </a:prstGeom>
            <a:solidFill>
              <a:srgbClr val="EEEB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＞形箭號 13">
              <a:extLst>
                <a:ext uri="{FF2B5EF4-FFF2-40B4-BE49-F238E27FC236}">
                  <a16:creationId xmlns:a16="http://schemas.microsoft.com/office/drawing/2014/main" id="{FF5A2342-5C4E-BF4B-E4FA-504CFBB1A19F}"/>
                </a:ext>
              </a:extLst>
            </p:cNvPr>
            <p:cNvSpPr/>
            <p:nvPr/>
          </p:nvSpPr>
          <p:spPr>
            <a:xfrm>
              <a:off x="3460015" y="6435638"/>
              <a:ext cx="1836000" cy="434552"/>
            </a:xfrm>
            <a:prstGeom prst="chevron">
              <a:avLst/>
            </a:prstGeom>
            <a:solidFill>
              <a:srgbClr val="EEEB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＞形箭號 14">
              <a:extLst>
                <a:ext uri="{FF2B5EF4-FFF2-40B4-BE49-F238E27FC236}">
                  <a16:creationId xmlns:a16="http://schemas.microsoft.com/office/drawing/2014/main" id="{24A5CD21-A831-ED58-578B-E98C9E8C6682}"/>
                </a:ext>
              </a:extLst>
            </p:cNvPr>
            <p:cNvSpPr/>
            <p:nvPr/>
          </p:nvSpPr>
          <p:spPr>
            <a:xfrm>
              <a:off x="5194136" y="6435639"/>
              <a:ext cx="1836000" cy="434552"/>
            </a:xfrm>
            <a:prstGeom prst="chevron">
              <a:avLst/>
            </a:prstGeom>
            <a:solidFill>
              <a:srgbClr val="EEEB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6" name="＞形箭號 15">
              <a:extLst>
                <a:ext uri="{FF2B5EF4-FFF2-40B4-BE49-F238E27FC236}">
                  <a16:creationId xmlns:a16="http://schemas.microsoft.com/office/drawing/2014/main" id="{DFCF7635-019D-6597-E2F8-DC681ABAC837}"/>
                </a:ext>
              </a:extLst>
            </p:cNvPr>
            <p:cNvSpPr/>
            <p:nvPr/>
          </p:nvSpPr>
          <p:spPr>
            <a:xfrm>
              <a:off x="6914178" y="6423446"/>
              <a:ext cx="1836000" cy="434552"/>
            </a:xfrm>
            <a:prstGeom prst="chevron">
              <a:avLst/>
            </a:prstGeom>
            <a:solidFill>
              <a:srgbClr val="EEEB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7" name="＞形箭號 16">
              <a:extLst>
                <a:ext uri="{FF2B5EF4-FFF2-40B4-BE49-F238E27FC236}">
                  <a16:creationId xmlns:a16="http://schemas.microsoft.com/office/drawing/2014/main" id="{B6A98180-5EBF-1973-36D1-DA0F8DEB5B9D}"/>
                </a:ext>
              </a:extLst>
            </p:cNvPr>
            <p:cNvSpPr/>
            <p:nvPr/>
          </p:nvSpPr>
          <p:spPr>
            <a:xfrm>
              <a:off x="8622028" y="6435637"/>
              <a:ext cx="1836000" cy="434552"/>
            </a:xfrm>
            <a:prstGeom prst="chevron">
              <a:avLst/>
            </a:prstGeom>
            <a:solidFill>
              <a:srgbClr val="EEEB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9" name="＞形箭號 18">
              <a:extLst>
                <a:ext uri="{FF2B5EF4-FFF2-40B4-BE49-F238E27FC236}">
                  <a16:creationId xmlns:a16="http://schemas.microsoft.com/office/drawing/2014/main" id="{9B7D716B-DCE6-342C-EE3B-5D03C7CB737B}"/>
                </a:ext>
              </a:extLst>
            </p:cNvPr>
            <p:cNvSpPr/>
            <p:nvPr/>
          </p:nvSpPr>
          <p:spPr>
            <a:xfrm>
              <a:off x="10342070" y="6435637"/>
              <a:ext cx="1836000" cy="434552"/>
            </a:xfrm>
            <a:prstGeom prst="chevron">
              <a:avLst/>
            </a:prstGeom>
            <a:solidFill>
              <a:srgbClr val="EEEB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20" name="圖片版面配置區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423" t="-5971" r="-5996" b="7297"/>
          <a:stretch/>
        </p:blipFill>
        <p:spPr>
          <a:xfrm>
            <a:off x="10160961" y="100668"/>
            <a:ext cx="965135" cy="965135"/>
          </a:xfrm>
          <a:custGeom>
            <a:avLst/>
            <a:gdLst>
              <a:gd name="connsiteX0" fmla="*/ 927100 w 1854200"/>
              <a:gd name="connsiteY0" fmla="*/ 0 h 1854198"/>
              <a:gd name="connsiteX1" fmla="*/ 1854200 w 1854200"/>
              <a:gd name="connsiteY1" fmla="*/ 927099 h 1854198"/>
              <a:gd name="connsiteX2" fmla="*/ 927100 w 1854200"/>
              <a:gd name="connsiteY2" fmla="*/ 1854198 h 1854198"/>
              <a:gd name="connsiteX3" fmla="*/ 0 w 1854200"/>
              <a:gd name="connsiteY3" fmla="*/ 927099 h 1854198"/>
              <a:gd name="connsiteX4" fmla="*/ 927100 w 1854200"/>
              <a:gd name="connsiteY4" fmla="*/ 0 h 1854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54200" h="1854198">
                <a:moveTo>
                  <a:pt x="927100" y="0"/>
                </a:moveTo>
                <a:cubicBezTo>
                  <a:pt x="1439123" y="0"/>
                  <a:pt x="1854200" y="415076"/>
                  <a:pt x="1854200" y="927099"/>
                </a:cubicBezTo>
                <a:cubicBezTo>
                  <a:pt x="1854200" y="1439122"/>
                  <a:pt x="1439123" y="1854198"/>
                  <a:pt x="927100" y="1854198"/>
                </a:cubicBezTo>
                <a:cubicBezTo>
                  <a:pt x="415077" y="1854198"/>
                  <a:pt x="0" y="1439122"/>
                  <a:pt x="0" y="927099"/>
                </a:cubicBezTo>
                <a:cubicBezTo>
                  <a:pt x="0" y="415076"/>
                  <a:pt x="415077" y="0"/>
                  <a:pt x="927100" y="0"/>
                </a:cubicBezTo>
                <a:close/>
              </a:path>
            </a:pathLst>
          </a:custGeom>
        </p:spPr>
      </p:pic>
      <p:sp>
        <p:nvSpPr>
          <p:cNvPr id="21" name="文字方塊 20"/>
          <p:cNvSpPr txBox="1"/>
          <p:nvPr/>
        </p:nvSpPr>
        <p:spPr>
          <a:xfrm>
            <a:off x="10410131" y="804193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100" b="1">
                <a:solidFill>
                  <a:schemeClr val="bg1"/>
                </a:solidFill>
                <a:effectLst>
                  <a:outerShdw blurRad="647700" dist="38100" dir="2700000" algn="tl" rotWithShape="0">
                    <a:prstClr val="black">
                      <a:alpha val="91000"/>
                    </a:prst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劉晏</a:t>
            </a:r>
          </a:p>
        </p:txBody>
      </p:sp>
    </p:spTree>
    <p:extLst>
      <p:ext uri="{BB962C8B-B14F-4D97-AF65-F5344CB8AC3E}">
        <p14:creationId xmlns:p14="http://schemas.microsoft.com/office/powerpoint/2010/main" val="29056181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 rot="5400000">
            <a:off x="2973158" y="-2527859"/>
            <a:ext cx="6265859" cy="11636751"/>
          </a:xfrm>
          <a:prstGeom prst="rect">
            <a:avLst/>
          </a:prstGeom>
          <a:solidFill>
            <a:srgbClr val="333F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 rot="5400000">
            <a:off x="1495240" y="-998541"/>
            <a:ext cx="688381" cy="367886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341892" y="2455999"/>
            <a:ext cx="11399282" cy="6701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31" name="Title 1"/>
          <p:cNvSpPr txBox="1">
            <a:spLocks/>
          </p:cNvSpPr>
          <p:nvPr/>
        </p:nvSpPr>
        <p:spPr>
          <a:xfrm>
            <a:off x="273990" y="574544"/>
            <a:ext cx="3207887" cy="4997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3600" b="1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研究流程</a:t>
            </a:r>
            <a:r>
              <a:rPr lang="en-US" altLang="zh-TW" sz="3600" b="1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/</a:t>
            </a:r>
            <a:r>
              <a:rPr lang="zh-TW" altLang="en-US" sz="3600" b="1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工具</a:t>
            </a:r>
            <a:endParaRPr lang="en-US" sz="3600" b="1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32" name="Google Shape;314;p6"/>
          <p:cNvSpPr txBox="1"/>
          <p:nvPr/>
        </p:nvSpPr>
        <p:spPr>
          <a:xfrm>
            <a:off x="546298" y="2602111"/>
            <a:ext cx="1557389" cy="1634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lnSpc>
                <a:spcPct val="115000"/>
              </a:lnSpc>
              <a:buClr>
                <a:srgbClr val="000000"/>
              </a:buClr>
              <a:buSzPts val="1100"/>
            </a:pPr>
            <a:r>
              <a:rPr lang="en" sz="160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  <a:sym typeface="Roboto"/>
              </a:rPr>
              <a:t>Kaggle： </a:t>
            </a:r>
          </a:p>
          <a:p>
            <a:pPr>
              <a:lnSpc>
                <a:spcPct val="115000"/>
              </a:lnSpc>
              <a:buClr>
                <a:srgbClr val="000000"/>
              </a:buClr>
              <a:buSzPts val="1100"/>
            </a:pPr>
            <a:r>
              <a:rPr lang="en" sz="160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  <a:sym typeface="Roboto"/>
              </a:rPr>
              <a:t>- </a:t>
            </a:r>
            <a:r>
              <a:rPr lang="zh-TW" altLang="en-US" sz="160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  <a:sym typeface="Roboto"/>
              </a:rPr>
              <a:t>圖片訓練集</a:t>
            </a:r>
          </a:p>
          <a:p>
            <a:pPr>
              <a:lnSpc>
                <a:spcPct val="115000"/>
              </a:lnSpc>
              <a:buClr>
                <a:srgbClr val="000000"/>
              </a:buClr>
              <a:buSzPts val="1100"/>
            </a:pPr>
            <a:endParaRPr lang="zh-TW" altLang="en-US" sz="1600">
              <a:solidFill>
                <a:schemeClr val="bg1"/>
              </a:solidFill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  <a:sym typeface="Roboto"/>
            </a:endParaRPr>
          </a:p>
          <a:p>
            <a:pPr>
              <a:lnSpc>
                <a:spcPct val="115000"/>
              </a:lnSpc>
              <a:buClr>
                <a:srgbClr val="000000"/>
              </a:buClr>
              <a:buSzPts val="1100"/>
            </a:pPr>
            <a:r>
              <a:rPr lang="zh-TW" altLang="en-US" sz="160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  <a:sym typeface="Roboto"/>
              </a:rPr>
              <a:t>爬蟲：</a:t>
            </a:r>
          </a:p>
          <a:p>
            <a:pPr>
              <a:lnSpc>
                <a:spcPct val="115000"/>
              </a:lnSpc>
              <a:buClr>
                <a:srgbClr val="000000"/>
              </a:buClr>
              <a:buSzPts val="1100"/>
            </a:pPr>
            <a:r>
              <a:rPr lang="en-US" altLang="zh-TW" sz="160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  <a:sym typeface="Roboto"/>
              </a:rPr>
              <a:t>- </a:t>
            </a:r>
            <a:r>
              <a:rPr lang="zh-TW" altLang="en-US" sz="160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  <a:sym typeface="Roboto"/>
              </a:rPr>
              <a:t>媒體平台、公開網站</a:t>
            </a:r>
          </a:p>
          <a:p>
            <a:pPr>
              <a:lnSpc>
                <a:spcPct val="115000"/>
              </a:lnSpc>
              <a:buClr>
                <a:srgbClr val="000000"/>
              </a:buClr>
              <a:buSzPts val="1100"/>
            </a:pPr>
            <a:endParaRPr lang="zh-TW" altLang="en-US" sz="1600">
              <a:solidFill>
                <a:schemeClr val="bg1"/>
              </a:solidFill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  <a:sym typeface="Roboto"/>
            </a:endParaRPr>
          </a:p>
        </p:txBody>
      </p:sp>
      <p:sp>
        <p:nvSpPr>
          <p:cNvPr id="11" name="Teardrop 10">
            <a:extLst>
              <a:ext uri="{FF2B5EF4-FFF2-40B4-BE49-F238E27FC236}">
                <a16:creationId xmlns:a16="http://schemas.microsoft.com/office/drawing/2014/main" id="{C57BB630-6438-4FE2-8A3D-A6FD29B052BF}"/>
              </a:ext>
            </a:extLst>
          </p:cNvPr>
          <p:cNvSpPr/>
          <p:nvPr/>
        </p:nvSpPr>
        <p:spPr>
          <a:xfrm rot="8100000">
            <a:off x="896090" y="1550275"/>
            <a:ext cx="772689" cy="750050"/>
          </a:xfrm>
          <a:prstGeom prst="teardrop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>
              <a:solidFill>
                <a:schemeClr val="tx2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3" name="Teardrop 12">
            <a:extLst>
              <a:ext uri="{FF2B5EF4-FFF2-40B4-BE49-F238E27FC236}">
                <a16:creationId xmlns:a16="http://schemas.microsoft.com/office/drawing/2014/main" id="{EEE55702-56CE-4D79-8A5F-817776F4B19B}"/>
              </a:ext>
            </a:extLst>
          </p:cNvPr>
          <p:cNvSpPr/>
          <p:nvPr/>
        </p:nvSpPr>
        <p:spPr>
          <a:xfrm rot="8100000">
            <a:off x="2709578" y="1542604"/>
            <a:ext cx="772689" cy="750050"/>
          </a:xfrm>
          <a:prstGeom prst="teardrop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>
              <a:solidFill>
                <a:schemeClr val="tx2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36" name="Teardrop 10">
            <a:extLst>
              <a:ext uri="{FF2B5EF4-FFF2-40B4-BE49-F238E27FC236}">
                <a16:creationId xmlns:a16="http://schemas.microsoft.com/office/drawing/2014/main" id="{C57BB630-6438-4FE2-8A3D-A6FD29B052BF}"/>
              </a:ext>
            </a:extLst>
          </p:cNvPr>
          <p:cNvSpPr/>
          <p:nvPr/>
        </p:nvSpPr>
        <p:spPr>
          <a:xfrm rot="8100000">
            <a:off x="4506619" y="1499312"/>
            <a:ext cx="772689" cy="750050"/>
          </a:xfrm>
          <a:prstGeom prst="teardrop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>
              <a:solidFill>
                <a:schemeClr val="tx2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37" name="Teardrop 12">
            <a:extLst>
              <a:ext uri="{FF2B5EF4-FFF2-40B4-BE49-F238E27FC236}">
                <a16:creationId xmlns:a16="http://schemas.microsoft.com/office/drawing/2014/main" id="{EEE55702-56CE-4D79-8A5F-817776F4B19B}"/>
              </a:ext>
            </a:extLst>
          </p:cNvPr>
          <p:cNvSpPr/>
          <p:nvPr/>
        </p:nvSpPr>
        <p:spPr>
          <a:xfrm rot="8100000">
            <a:off x="6390447" y="1491641"/>
            <a:ext cx="772689" cy="750050"/>
          </a:xfrm>
          <a:prstGeom prst="teardrop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>
              <a:solidFill>
                <a:schemeClr val="tx2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38" name="Teardrop 10">
            <a:extLst>
              <a:ext uri="{FF2B5EF4-FFF2-40B4-BE49-F238E27FC236}">
                <a16:creationId xmlns:a16="http://schemas.microsoft.com/office/drawing/2014/main" id="{C57BB630-6438-4FE2-8A3D-A6FD29B052BF}"/>
              </a:ext>
            </a:extLst>
          </p:cNvPr>
          <p:cNvSpPr/>
          <p:nvPr/>
        </p:nvSpPr>
        <p:spPr>
          <a:xfrm rot="8100000">
            <a:off x="8394733" y="1499312"/>
            <a:ext cx="772689" cy="750050"/>
          </a:xfrm>
          <a:prstGeom prst="teardrop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>
              <a:solidFill>
                <a:schemeClr val="tx2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39" name="Teardrop 12">
            <a:extLst>
              <a:ext uri="{FF2B5EF4-FFF2-40B4-BE49-F238E27FC236}">
                <a16:creationId xmlns:a16="http://schemas.microsoft.com/office/drawing/2014/main" id="{EEE55702-56CE-4D79-8A5F-817776F4B19B}"/>
              </a:ext>
            </a:extLst>
          </p:cNvPr>
          <p:cNvSpPr/>
          <p:nvPr/>
        </p:nvSpPr>
        <p:spPr>
          <a:xfrm rot="8100000">
            <a:off x="10236357" y="1491641"/>
            <a:ext cx="772689" cy="750050"/>
          </a:xfrm>
          <a:prstGeom prst="teardrop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>
              <a:solidFill>
                <a:schemeClr val="tx2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968843" y="1626192"/>
            <a:ext cx="6463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buClr>
                <a:srgbClr val="000000"/>
              </a:buClr>
              <a:buSzPts val="1400"/>
            </a:pPr>
            <a:r>
              <a:rPr lang="zh-TW" altLang="en-US" b="1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  <a:sym typeface="Roboto"/>
              </a:rPr>
              <a:t>圖片</a:t>
            </a:r>
            <a:endParaRPr lang="en-US" altLang="zh-TW" b="1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  <a:sym typeface="Roboto"/>
            </a:endParaRPr>
          </a:p>
          <a:p>
            <a:pPr algn="ctr">
              <a:buClr>
                <a:srgbClr val="000000"/>
              </a:buClr>
              <a:buSzPts val="1400"/>
            </a:pPr>
            <a:r>
              <a:rPr lang="zh-TW" altLang="en-US" b="1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  <a:sym typeface="Roboto"/>
              </a:rPr>
              <a:t>蒐集</a:t>
            </a:r>
          </a:p>
        </p:txBody>
      </p:sp>
      <p:sp>
        <p:nvSpPr>
          <p:cNvPr id="41" name="矩形 40"/>
          <p:cNvSpPr/>
          <p:nvPr/>
        </p:nvSpPr>
        <p:spPr>
          <a:xfrm>
            <a:off x="2772756" y="1657287"/>
            <a:ext cx="6463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buClr>
                <a:srgbClr val="000000"/>
              </a:buClr>
              <a:buSzPts val="1400"/>
            </a:pPr>
            <a:r>
              <a:rPr lang="zh-TW" altLang="en-US" b="1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  <a:sym typeface="Roboto"/>
              </a:rPr>
              <a:t>機器</a:t>
            </a:r>
            <a:endParaRPr lang="en-US" altLang="zh-TW" b="1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  <a:sym typeface="Roboto"/>
            </a:endParaRPr>
          </a:p>
          <a:p>
            <a:pPr algn="ctr">
              <a:buClr>
                <a:srgbClr val="000000"/>
              </a:buClr>
              <a:buSzPts val="1400"/>
            </a:pPr>
            <a:r>
              <a:rPr lang="zh-TW" altLang="en-US" b="1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  <a:sym typeface="Roboto"/>
              </a:rPr>
              <a:t>學習</a:t>
            </a:r>
          </a:p>
        </p:txBody>
      </p:sp>
      <p:sp>
        <p:nvSpPr>
          <p:cNvPr id="42" name="矩形 41"/>
          <p:cNvSpPr/>
          <p:nvPr/>
        </p:nvSpPr>
        <p:spPr>
          <a:xfrm>
            <a:off x="4569796" y="1598299"/>
            <a:ext cx="6463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buClr>
                <a:srgbClr val="000000"/>
              </a:buClr>
              <a:buSzPts val="1400"/>
            </a:pPr>
            <a:r>
              <a:rPr lang="zh-TW" altLang="en-US" b="1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  <a:sym typeface="Roboto"/>
              </a:rPr>
              <a:t>網站</a:t>
            </a:r>
            <a:endParaRPr lang="en-US" altLang="zh-TW" b="1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  <a:sym typeface="Roboto"/>
            </a:endParaRPr>
          </a:p>
          <a:p>
            <a:pPr algn="ctr">
              <a:buClr>
                <a:srgbClr val="000000"/>
              </a:buClr>
              <a:buSzPts val="1400"/>
            </a:pPr>
            <a:r>
              <a:rPr lang="zh-TW" altLang="en-US" b="1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  <a:sym typeface="Roboto"/>
              </a:rPr>
              <a:t>建置</a:t>
            </a:r>
            <a:endParaRPr lang="en-US" altLang="zh-TW" b="1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  <a:sym typeface="Roboto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6453625" y="1590032"/>
            <a:ext cx="6463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buClr>
                <a:srgbClr val="000000"/>
              </a:buClr>
              <a:buSzPts val="1400"/>
            </a:pPr>
            <a:r>
              <a:rPr lang="zh-TW" altLang="en-US" b="1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  <a:sym typeface="Roboto"/>
              </a:rPr>
              <a:t>環境</a:t>
            </a:r>
            <a:endParaRPr lang="en-US" altLang="zh-TW" b="1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  <a:sym typeface="Roboto"/>
            </a:endParaRPr>
          </a:p>
          <a:p>
            <a:pPr algn="ctr">
              <a:buClr>
                <a:srgbClr val="000000"/>
              </a:buClr>
              <a:buSzPts val="1400"/>
            </a:pPr>
            <a:r>
              <a:rPr lang="zh-TW" altLang="en-US" b="1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  <a:sym typeface="Roboto"/>
              </a:rPr>
              <a:t>建置</a:t>
            </a:r>
          </a:p>
        </p:txBody>
      </p:sp>
      <p:sp>
        <p:nvSpPr>
          <p:cNvPr id="44" name="矩形 43"/>
          <p:cNvSpPr/>
          <p:nvPr/>
        </p:nvSpPr>
        <p:spPr>
          <a:xfrm>
            <a:off x="8457910" y="1571716"/>
            <a:ext cx="6463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buClr>
                <a:srgbClr val="000000"/>
              </a:buClr>
              <a:buSzPts val="1400"/>
            </a:pPr>
            <a:r>
              <a:rPr lang="zh-TW" altLang="en-US" b="1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  <a:sym typeface="Roboto"/>
              </a:rPr>
              <a:t>資料</a:t>
            </a:r>
            <a:endParaRPr lang="en-US" altLang="zh-TW" b="1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  <a:sym typeface="Roboto"/>
            </a:endParaRPr>
          </a:p>
          <a:p>
            <a:pPr algn="ctr">
              <a:buClr>
                <a:srgbClr val="000000"/>
              </a:buClr>
              <a:buSzPts val="1400"/>
            </a:pPr>
            <a:r>
              <a:rPr lang="zh-TW" altLang="en-US" b="1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  <a:sym typeface="Roboto"/>
              </a:rPr>
              <a:t>分析</a:t>
            </a:r>
          </a:p>
        </p:txBody>
      </p:sp>
      <p:sp>
        <p:nvSpPr>
          <p:cNvPr id="45" name="矩形 44"/>
          <p:cNvSpPr/>
          <p:nvPr/>
        </p:nvSpPr>
        <p:spPr>
          <a:xfrm>
            <a:off x="10299536" y="1591788"/>
            <a:ext cx="6463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buClr>
                <a:srgbClr val="000000"/>
              </a:buClr>
              <a:buSzPts val="1400"/>
            </a:pPr>
            <a:r>
              <a:rPr lang="zh-TW" altLang="en-US" b="1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  <a:sym typeface="Roboto"/>
              </a:rPr>
              <a:t>視覺</a:t>
            </a:r>
            <a:endParaRPr lang="en-US" altLang="zh-TW" b="1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  <a:sym typeface="Roboto"/>
            </a:endParaRPr>
          </a:p>
          <a:p>
            <a:pPr algn="ctr">
              <a:buClr>
                <a:srgbClr val="000000"/>
              </a:buClr>
              <a:buSzPts val="1400"/>
            </a:pPr>
            <a:r>
              <a:rPr lang="zh-TW" altLang="en-US" b="1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  <a:sym typeface="Roboto"/>
              </a:rPr>
              <a:t>化</a:t>
            </a:r>
            <a:endParaRPr lang="en-US" altLang="zh-TW" b="1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  <a:sym typeface="Roboto"/>
            </a:endParaRPr>
          </a:p>
        </p:txBody>
      </p:sp>
      <p:sp>
        <p:nvSpPr>
          <p:cNvPr id="46" name="Google Shape;314;p6"/>
          <p:cNvSpPr txBox="1"/>
          <p:nvPr/>
        </p:nvSpPr>
        <p:spPr>
          <a:xfrm>
            <a:off x="6196019" y="2608484"/>
            <a:ext cx="1497162" cy="1634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lnSpc>
                <a:spcPct val="115000"/>
              </a:lnSpc>
              <a:buClr>
                <a:srgbClr val="000000"/>
              </a:buClr>
              <a:buSzPts val="1100"/>
            </a:pPr>
            <a:r>
              <a:rPr lang="en-US" altLang="zh-TW" sz="1600">
                <a:solidFill>
                  <a:schemeClr val="bg1"/>
                </a:solidFill>
                <a:latin typeface="Arial"/>
                <a:ea typeface="微軟正黑體"/>
                <a:cs typeface="Arial"/>
                <a:sym typeface="Roboto"/>
              </a:rPr>
              <a:t>7</a:t>
            </a:r>
            <a:r>
              <a:rPr lang="zh-TW" altLang="en-US" sz="1600">
                <a:solidFill>
                  <a:schemeClr val="bg1"/>
                </a:solidFill>
                <a:latin typeface="Arial"/>
                <a:ea typeface="微軟正黑體"/>
                <a:cs typeface="Arial"/>
                <a:sym typeface="Roboto"/>
              </a:rPr>
              <a:t>台實體電腦</a:t>
            </a:r>
          </a:p>
          <a:p>
            <a:pPr algn="ctr">
              <a:lnSpc>
                <a:spcPct val="115000"/>
              </a:lnSpc>
              <a:buClr>
                <a:srgbClr val="000000"/>
              </a:buClr>
              <a:buSzPts val="1100"/>
            </a:pPr>
            <a:r>
              <a:rPr lang="en-US" altLang="zh-TW" sz="1600">
                <a:solidFill>
                  <a:schemeClr val="bg1"/>
                </a:solidFill>
                <a:latin typeface="Arial"/>
                <a:ea typeface="微軟正黑體"/>
                <a:cs typeface="Arial"/>
                <a:sym typeface="Roboto"/>
              </a:rPr>
              <a:t>+</a:t>
            </a:r>
            <a:endParaRPr lang="en-US" altLang="zh-TW" sz="1600">
              <a:solidFill>
                <a:schemeClr val="bg1"/>
              </a:solidFill>
              <a:latin typeface="Arial"/>
              <a:ea typeface="微軟正黑體"/>
              <a:cs typeface="Arial"/>
            </a:endParaRPr>
          </a:p>
          <a:p>
            <a:pPr>
              <a:lnSpc>
                <a:spcPct val="115000"/>
              </a:lnSpc>
              <a:buClr>
                <a:srgbClr val="000000"/>
              </a:buClr>
              <a:buSzPts val="1100"/>
            </a:pPr>
            <a:r>
              <a:rPr lang="en-US" altLang="zh-TW" sz="1600">
                <a:solidFill>
                  <a:schemeClr val="bg1"/>
                </a:solidFill>
                <a:latin typeface="Arial"/>
                <a:ea typeface="微軟正黑體"/>
                <a:cs typeface="Arial"/>
                <a:sym typeface="Roboto"/>
              </a:rPr>
              <a:t>12</a:t>
            </a:r>
            <a:r>
              <a:rPr lang="zh-TW" altLang="en-US" sz="1600">
                <a:solidFill>
                  <a:schemeClr val="bg1"/>
                </a:solidFill>
                <a:latin typeface="Arial"/>
                <a:ea typeface="微軟正黑體"/>
                <a:cs typeface="Arial"/>
                <a:sym typeface="Roboto"/>
              </a:rPr>
              <a:t>台虛擬機</a:t>
            </a:r>
            <a:endParaRPr lang="zh-TW" altLang="en-US" sz="1600">
              <a:solidFill>
                <a:schemeClr val="bg1"/>
              </a:solidFill>
              <a:latin typeface="Arial"/>
              <a:ea typeface="微軟正黑體"/>
              <a:cs typeface="Arial"/>
            </a:endParaRPr>
          </a:p>
          <a:p>
            <a:pPr>
              <a:lnSpc>
                <a:spcPct val="115000"/>
              </a:lnSpc>
              <a:buClr>
                <a:srgbClr val="000000"/>
              </a:buClr>
              <a:buSzPts val="1100"/>
            </a:pPr>
            <a:r>
              <a:rPr lang="en-US" altLang="zh-TW" sz="1600">
                <a:solidFill>
                  <a:schemeClr val="bg1"/>
                </a:solidFill>
                <a:latin typeface="Arial"/>
                <a:ea typeface="微軟正黑體"/>
                <a:cs typeface="Arial"/>
                <a:sym typeface="Roboto"/>
              </a:rPr>
              <a:t>(4</a:t>
            </a:r>
            <a:r>
              <a:rPr lang="zh-TW" altLang="en-US" sz="1600">
                <a:solidFill>
                  <a:schemeClr val="bg1"/>
                </a:solidFill>
                <a:latin typeface="Arial"/>
                <a:ea typeface="微軟正黑體"/>
                <a:cs typeface="Arial"/>
                <a:sym typeface="Roboto"/>
              </a:rPr>
              <a:t>核 </a:t>
            </a:r>
            <a:r>
              <a:rPr lang="en-US" altLang="zh-TW" sz="1600">
                <a:solidFill>
                  <a:schemeClr val="bg1"/>
                </a:solidFill>
                <a:latin typeface="Arial"/>
                <a:ea typeface="微軟正黑體"/>
                <a:cs typeface="Arial"/>
                <a:sym typeface="Roboto"/>
              </a:rPr>
              <a:t>20GB)</a:t>
            </a:r>
            <a:endParaRPr lang="en-US" sz="1600">
              <a:solidFill>
                <a:schemeClr val="bg1"/>
              </a:solidFill>
              <a:latin typeface="Arial"/>
              <a:ea typeface="微軟正黑體"/>
              <a:cs typeface="Arial"/>
              <a:sym typeface="Roboto"/>
            </a:endParaRPr>
          </a:p>
        </p:txBody>
      </p:sp>
      <p:sp>
        <p:nvSpPr>
          <p:cNvPr id="47" name="Google Shape;314;p6"/>
          <p:cNvSpPr txBox="1"/>
          <p:nvPr/>
        </p:nvSpPr>
        <p:spPr>
          <a:xfrm>
            <a:off x="4218444" y="2591108"/>
            <a:ext cx="1389119" cy="924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lnSpc>
                <a:spcPct val="115000"/>
              </a:lnSpc>
              <a:buClr>
                <a:srgbClr val="000000"/>
              </a:buClr>
              <a:buSzPts val="1100"/>
            </a:pPr>
            <a:r>
              <a:rPr lang="zh-TW" altLang="en-US" sz="160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  <a:sym typeface="Roboto"/>
              </a:rPr>
              <a:t>使用者使用介面</a:t>
            </a:r>
          </a:p>
        </p:txBody>
      </p:sp>
      <p:sp>
        <p:nvSpPr>
          <p:cNvPr id="48" name="Google Shape;314;p6"/>
          <p:cNvSpPr txBox="1"/>
          <p:nvPr/>
        </p:nvSpPr>
        <p:spPr>
          <a:xfrm>
            <a:off x="2291825" y="2649534"/>
            <a:ext cx="1663921" cy="1223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lnSpc>
                <a:spcPct val="115000"/>
              </a:lnSpc>
              <a:buClr>
                <a:srgbClr val="000000"/>
              </a:buClr>
              <a:buSzPts val="1100"/>
            </a:pPr>
            <a:r>
              <a:rPr lang="zh-TW" altLang="en-US" sz="160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  <a:sym typeface="Roboto"/>
              </a:rPr>
              <a:t>訓練模型： </a:t>
            </a:r>
          </a:p>
          <a:p>
            <a:pPr>
              <a:lnSpc>
                <a:spcPct val="115000"/>
              </a:lnSpc>
              <a:buClr>
                <a:srgbClr val="000000"/>
              </a:buClr>
              <a:buSzPts val="1100"/>
            </a:pPr>
            <a:r>
              <a:rPr lang="en-US" altLang="zh-TW" sz="160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  <a:sym typeface="Roboto"/>
              </a:rPr>
              <a:t>- </a:t>
            </a:r>
            <a:r>
              <a:rPr lang="zh-TW" altLang="en-US" sz="160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  <a:sym typeface="Roboto"/>
              </a:rPr>
              <a:t>情緒分析模型</a:t>
            </a:r>
          </a:p>
          <a:p>
            <a:pPr>
              <a:lnSpc>
                <a:spcPct val="115000"/>
              </a:lnSpc>
              <a:buClr>
                <a:srgbClr val="000000"/>
              </a:buClr>
              <a:buSzPts val="1100"/>
            </a:pPr>
            <a:r>
              <a:rPr lang="en-US" altLang="zh-TW" sz="160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  <a:sym typeface="Roboto"/>
              </a:rPr>
              <a:t>-</a:t>
            </a:r>
            <a:r>
              <a:rPr lang="zh-TW" altLang="en-US" sz="160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  <a:sym typeface="Roboto"/>
              </a:rPr>
              <a:t> 年齡</a:t>
            </a:r>
            <a:r>
              <a:rPr lang="en-US" altLang="zh-TW" sz="160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  <a:sym typeface="Roboto"/>
              </a:rPr>
              <a:t>/</a:t>
            </a:r>
            <a:r>
              <a:rPr lang="zh-TW" altLang="en-US" sz="160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  <a:sym typeface="Roboto"/>
              </a:rPr>
              <a:t>性別預測</a:t>
            </a:r>
          </a:p>
          <a:p>
            <a:pPr>
              <a:lnSpc>
                <a:spcPct val="115000"/>
              </a:lnSpc>
              <a:buClr>
                <a:srgbClr val="000000"/>
              </a:buClr>
              <a:buSzPts val="1100"/>
            </a:pPr>
            <a:r>
              <a:rPr lang="zh-TW" altLang="en-US" sz="160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  <a:sym typeface="Roboto"/>
              </a:rPr>
              <a:t>  模型</a:t>
            </a:r>
          </a:p>
          <a:p>
            <a:pPr>
              <a:lnSpc>
                <a:spcPct val="115000"/>
              </a:lnSpc>
              <a:buClr>
                <a:srgbClr val="000000"/>
              </a:buClr>
              <a:buSzPts val="1100"/>
            </a:pPr>
            <a:endParaRPr lang="zh-TW" altLang="en-US" sz="1600">
              <a:solidFill>
                <a:schemeClr val="bg1"/>
              </a:solidFill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  <a:sym typeface="Roboto"/>
            </a:endParaRPr>
          </a:p>
        </p:txBody>
      </p:sp>
      <p:sp>
        <p:nvSpPr>
          <p:cNvPr id="49" name="Google Shape;314;p6"/>
          <p:cNvSpPr txBox="1"/>
          <p:nvPr/>
        </p:nvSpPr>
        <p:spPr>
          <a:xfrm>
            <a:off x="8214801" y="2602111"/>
            <a:ext cx="1342203" cy="1082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lnSpc>
                <a:spcPct val="115000"/>
              </a:lnSpc>
              <a:buClr>
                <a:srgbClr val="000000"/>
              </a:buClr>
              <a:buSzPts val="1100"/>
            </a:pPr>
            <a:r>
              <a:rPr lang="zh-TW" altLang="en-US" sz="160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  <a:sym typeface="Roboto"/>
              </a:rPr>
              <a:t>將使用者情緒與年齡、性別族群做分析比較</a:t>
            </a:r>
          </a:p>
        </p:txBody>
      </p:sp>
      <p:sp>
        <p:nvSpPr>
          <p:cNvPr id="50" name="Google Shape;314;p6"/>
          <p:cNvSpPr txBox="1"/>
          <p:nvPr/>
        </p:nvSpPr>
        <p:spPr>
          <a:xfrm>
            <a:off x="10020321" y="2543496"/>
            <a:ext cx="1557389" cy="7636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lnSpc>
                <a:spcPct val="115000"/>
              </a:lnSpc>
              <a:buClr>
                <a:srgbClr val="000000"/>
              </a:buClr>
              <a:buSzPts val="1100"/>
            </a:pPr>
            <a:r>
              <a:rPr lang="zh-TW" altLang="en-US" sz="160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  <a:sym typeface="Roboto"/>
              </a:rPr>
              <a:t>將分析結果以報表方式呈現</a:t>
            </a:r>
          </a:p>
        </p:txBody>
      </p:sp>
      <p:pic>
        <p:nvPicPr>
          <p:cNvPr id="51" name="圖片 50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3631" y="4701531"/>
            <a:ext cx="1257174" cy="656873"/>
          </a:xfrm>
          <a:prstGeom prst="rect">
            <a:avLst/>
          </a:prstGeom>
        </p:spPr>
      </p:pic>
      <p:pic>
        <p:nvPicPr>
          <p:cNvPr id="53" name="Picture 16" descr="Matplotlib logo — Matplotlib 3.7.1 documentation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954186" y="4715427"/>
            <a:ext cx="1337029" cy="267406"/>
          </a:xfrm>
          <a:prstGeom prst="rect">
            <a:avLst/>
          </a:prstGeom>
          <a:noFill/>
          <a:effectLst>
            <a:glow rad="50800">
              <a:schemeClr val="bg1">
                <a:alpha val="97000"/>
              </a:schemeClr>
            </a:glow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12" descr="Apache Hadoop Logo Big data Data analysis Hadoop Distributed Filesystem,  hue hadoop, text, logo, smiley png | PNGWing"/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216411" y="4862491"/>
            <a:ext cx="1341353" cy="640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24" descr="File:Apache Spark logo.svg - Wikimedia Commons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74570" y="5564880"/>
            <a:ext cx="1295152" cy="672400"/>
          </a:xfrm>
          <a:prstGeom prst="rect">
            <a:avLst/>
          </a:prstGeom>
          <a:noFill/>
          <a:effectLst>
            <a:glow rad="38100">
              <a:schemeClr val="bg1"/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2" descr="The Python Logo | Python Software Foundation"/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54801" y="4739887"/>
            <a:ext cx="1476313" cy="498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6" descr="Logo scikit-learn Python GitHub, machine learning, text, orange png | PNGEgg"/>
          <p:cNvPicPr>
            <a:picLocks noChangeAspect="1" noChangeArrowheads="1"/>
          </p:cNvPicPr>
          <p:nvPr/>
        </p:nvPicPr>
        <p:blipFill rotWithShape="1">
          <a:blip r:embed="rId8" cstate="screen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100000" l="0" r="100000">
                        <a14:foregroundMark x1="13900" y1="68571" x2="13900" y2="685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866746" y="5413121"/>
            <a:ext cx="954593" cy="553109"/>
          </a:xfrm>
          <a:prstGeom prst="rect">
            <a:avLst/>
          </a:prstGeom>
          <a:noFill/>
          <a:effectLst>
            <a:outerShdw blurRad="152400" dist="38100" dir="13500000" sx="102000" sy="102000" algn="br" rotWithShape="0">
              <a:schemeClr val="bg1">
                <a:alpha val="3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8" descr="TensorFlow Logo PNG vector in SVG, PDF, AI, CDR format"/>
          <p:cNvPicPr>
            <a:picLocks noChangeAspect="1" noChangeArrowheads="1"/>
          </p:cNvPicPr>
          <p:nvPr/>
        </p:nvPicPr>
        <p:blipFill rotWithShape="1"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757681" y="5340094"/>
            <a:ext cx="973433" cy="668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6" descr="Logo Cascading Style Sheets HTML5 &amp; CSS3 (Prags) HTML5 und CSS3: Der  Meisterkurs HTML5, CSS3, JavaScript, design, text, trademark, logo png |  PNGWing"/>
          <p:cNvPicPr>
            <a:picLocks noChangeAspect="1" noChangeArrowheads="1"/>
          </p:cNvPicPr>
          <p:nvPr/>
        </p:nvPicPr>
        <p:blipFill rotWithShape="1">
          <a:blip r:embed="rId11" cstate="screen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433" b="95989" l="1957" r="96522">
                        <a14:foregroundMark x1="8043" y1="11175" x2="8043" y2="11175"/>
                        <a14:foregroundMark x1="19348" y1="11175" x2="19348" y2="11175"/>
                        <a14:foregroundMark x1="14348" y1="11748" x2="14348" y2="11748"/>
                        <a14:foregroundMark x1="22935" y1="14613" x2="22935" y2="14613"/>
                        <a14:foregroundMark x1="25870" y1="29226" x2="25870" y2="29226"/>
                        <a14:foregroundMark x1="16522" y1="30946" x2="16522" y2="30946"/>
                        <a14:foregroundMark x1="51196" y1="11175" x2="51196" y2="11175"/>
                        <a14:foregroundMark x1="47935" y1="16619" x2="47935" y2="16619"/>
                        <a14:foregroundMark x1="78587" y1="16332" x2="78587" y2="16332"/>
                        <a14:foregroundMark x1="83804" y1="17479" x2="83804" y2="17479"/>
                        <a14:foregroundMark x1="88913" y1="17479" x2="88913" y2="17479"/>
                        <a14:foregroundMark x1="84783" y1="28080" x2="84783" y2="28080"/>
                        <a14:foregroundMark x1="89348" y1="31519" x2="89348" y2="31519"/>
                        <a14:foregroundMark x1="84565" y1="32092" x2="84565" y2="32092"/>
                        <a14:foregroundMark x1="80326" y1="31805" x2="80326" y2="31805"/>
                        <a14:foregroundMark x1="86848" y1="82808" x2="86848" y2="82808"/>
                        <a14:foregroundMark x1="89239" y1="79656" x2="89239" y2="79656"/>
                        <a14:foregroundMark x1="90978" y1="69341" x2="90978" y2="69341"/>
                        <a14:foregroundMark x1="94239" y1="42693" x2="94239" y2="42693"/>
                        <a14:foregroundMark x1="52935" y1="16619" x2="52935" y2="16619"/>
                        <a14:backgroundMark x1="47935" y1="59599" x2="47935" y2="59599"/>
                        <a14:backgroundMark x1="52935" y1="56160" x2="52935" y2="56160"/>
                        <a14:backgroundMark x1="47283" y1="45559" x2="47283" y2="45559"/>
                        <a14:backgroundMark x1="53913" y1="42407" x2="53913" y2="42407"/>
                        <a14:backgroundMark x1="56522" y1="59885" x2="56522" y2="5988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-4509" r="34415"/>
          <a:stretch/>
        </p:blipFill>
        <p:spPr bwMode="auto">
          <a:xfrm>
            <a:off x="4240547" y="4752342"/>
            <a:ext cx="1167306" cy="705621"/>
          </a:xfrm>
          <a:prstGeom prst="rect">
            <a:avLst/>
          </a:prstGeom>
          <a:noFill/>
          <a:effectLst>
            <a:glow rad="63500">
              <a:schemeClr val="bg1">
                <a:alpha val="93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6" descr="Logo Cascading Style Sheets HTML5 &amp; CSS3 (Prags) HTML5 und CSS3: Der  Meisterkurs HTML5, CSS3, JavaScript, design, text, trademark, logo png |  PNGWing"/>
          <p:cNvPicPr>
            <a:picLocks noChangeAspect="1" noChangeArrowheads="1"/>
          </p:cNvPicPr>
          <p:nvPr/>
        </p:nvPicPr>
        <p:blipFill rotWithShape="1">
          <a:blip r:embed="rId11" cstate="screen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433" b="95989" l="1957" r="96522">
                        <a14:foregroundMark x1="8043" y1="11175" x2="8043" y2="11175"/>
                        <a14:foregroundMark x1="19348" y1="11175" x2="19348" y2="11175"/>
                        <a14:foregroundMark x1="14348" y1="11748" x2="14348" y2="11748"/>
                        <a14:foregroundMark x1="22935" y1="14613" x2="22935" y2="14613"/>
                        <a14:foregroundMark x1="25870" y1="29226" x2="25870" y2="29226"/>
                        <a14:foregroundMark x1="16522" y1="30946" x2="16522" y2="30946"/>
                        <a14:foregroundMark x1="51196" y1="11175" x2="51196" y2="11175"/>
                        <a14:foregroundMark x1="47935" y1="16619" x2="47935" y2="16619"/>
                        <a14:foregroundMark x1="78587" y1="16332" x2="78587" y2="16332"/>
                        <a14:foregroundMark x1="83804" y1="17479" x2="83804" y2="17479"/>
                        <a14:foregroundMark x1="88913" y1="17479" x2="88913" y2="17479"/>
                        <a14:foregroundMark x1="84783" y1="28080" x2="84783" y2="28080"/>
                        <a14:foregroundMark x1="89348" y1="31519" x2="89348" y2="31519"/>
                        <a14:foregroundMark x1="84565" y1="32092" x2="84565" y2="32092"/>
                        <a14:foregroundMark x1="80326" y1="31805" x2="80326" y2="31805"/>
                        <a14:foregroundMark x1="86848" y1="82808" x2="86848" y2="82808"/>
                        <a14:foregroundMark x1="89239" y1="79656" x2="89239" y2="79656"/>
                        <a14:foregroundMark x1="90978" y1="69341" x2="90978" y2="69341"/>
                        <a14:foregroundMark x1="94239" y1="42693" x2="94239" y2="42693"/>
                        <a14:foregroundMark x1="52935" y1="16619" x2="52935" y2="16619"/>
                        <a14:backgroundMark x1="47935" y1="59599" x2="47935" y2="59599"/>
                        <a14:backgroundMark x1="52935" y1="56160" x2="52935" y2="56160"/>
                        <a14:backgroundMark x1="47283" y1="45559" x2="47283" y2="45559"/>
                        <a14:backgroundMark x1="53913" y1="42407" x2="53913" y2="42407"/>
                        <a14:backgroundMark x1="56522" y1="59885" x2="56522" y2="5988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66974" t="-977"/>
          <a:stretch/>
        </p:blipFill>
        <p:spPr bwMode="auto">
          <a:xfrm>
            <a:off x="4218444" y="5507941"/>
            <a:ext cx="587810" cy="681775"/>
          </a:xfrm>
          <a:prstGeom prst="rect">
            <a:avLst/>
          </a:prstGeom>
          <a:noFill/>
          <a:effectLst>
            <a:glow rad="63500">
              <a:schemeClr val="bg1">
                <a:alpha val="93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Google Shape;333;p6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 rot="116">
            <a:off x="6946194" y="4464689"/>
            <a:ext cx="746976" cy="619989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337;p6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8380386" y="4581778"/>
            <a:ext cx="905768" cy="905768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338;p6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8140687" y="5735055"/>
            <a:ext cx="1490432" cy="46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342;p6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4803907" y="5634744"/>
            <a:ext cx="768586" cy="404592"/>
          </a:xfrm>
          <a:prstGeom prst="rect">
            <a:avLst/>
          </a:prstGeom>
          <a:noFill/>
          <a:ln>
            <a:noFill/>
          </a:ln>
          <a:effectLst>
            <a:glow rad="50800">
              <a:schemeClr val="bg1">
                <a:alpha val="93000"/>
              </a:schemeClr>
            </a:glow>
          </a:effectLst>
        </p:spPr>
      </p:pic>
      <p:grpSp>
        <p:nvGrpSpPr>
          <p:cNvPr id="72" name="群組 71">
            <a:extLst>
              <a:ext uri="{FF2B5EF4-FFF2-40B4-BE49-F238E27FC236}">
                <a16:creationId xmlns:a16="http://schemas.microsoft.com/office/drawing/2014/main" id="{E74D2345-28CB-C7A1-33A1-627FBC14C601}"/>
              </a:ext>
            </a:extLst>
          </p:cNvPr>
          <p:cNvGrpSpPr/>
          <p:nvPr/>
        </p:nvGrpSpPr>
        <p:grpSpPr>
          <a:xfrm>
            <a:off x="6081" y="6423446"/>
            <a:ext cx="12171989" cy="446745"/>
            <a:chOff x="6081" y="6423446"/>
            <a:chExt cx="12171989" cy="446745"/>
          </a:xfrm>
        </p:grpSpPr>
        <p:sp>
          <p:nvSpPr>
            <p:cNvPr id="73" name="五邊形 72">
              <a:extLst>
                <a:ext uri="{FF2B5EF4-FFF2-40B4-BE49-F238E27FC236}">
                  <a16:creationId xmlns:a16="http://schemas.microsoft.com/office/drawing/2014/main" id="{4D1A9009-C270-5C95-04F3-35A87A759619}"/>
                </a:ext>
              </a:extLst>
            </p:cNvPr>
            <p:cNvSpPr/>
            <p:nvPr/>
          </p:nvSpPr>
          <p:spPr>
            <a:xfrm>
              <a:off x="6081" y="6423448"/>
              <a:ext cx="1836000" cy="434551"/>
            </a:xfrm>
            <a:prstGeom prst="homePlat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b="1">
                  <a:solidFill>
                    <a:schemeClr val="tx1"/>
                  </a:solidFill>
                  <a:latin typeface="Microsoft JhengHei UI" panose="020B0604030504040204" pitchFamily="34" charset="-120"/>
                  <a:ea typeface="Microsoft JhengHei UI" panose="020B0604030504040204" pitchFamily="34" charset="-120"/>
                  <a:cs typeface="Montserrat Light" charset="0"/>
                </a:rPr>
                <a:t>專題介紹</a:t>
              </a:r>
              <a:endParaRPr lang="en-US" altLang="zh-TW" b="1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Montserrat Light" charset="0"/>
              </a:endParaRPr>
            </a:p>
          </p:txBody>
        </p:sp>
        <p:sp>
          <p:nvSpPr>
            <p:cNvPr id="74" name="＞形箭號 73">
              <a:extLst>
                <a:ext uri="{FF2B5EF4-FFF2-40B4-BE49-F238E27FC236}">
                  <a16:creationId xmlns:a16="http://schemas.microsoft.com/office/drawing/2014/main" id="{CBA5E02F-2754-4EF0-2CFE-877AAA76137C}"/>
                </a:ext>
              </a:extLst>
            </p:cNvPr>
            <p:cNvSpPr/>
            <p:nvPr/>
          </p:nvSpPr>
          <p:spPr>
            <a:xfrm>
              <a:off x="1738909" y="6423447"/>
              <a:ext cx="1836000" cy="434552"/>
            </a:xfrm>
            <a:prstGeom prst="chevron">
              <a:avLst/>
            </a:prstGeom>
            <a:solidFill>
              <a:srgbClr val="EEEB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75" name="＞形箭號 74">
              <a:extLst>
                <a:ext uri="{FF2B5EF4-FFF2-40B4-BE49-F238E27FC236}">
                  <a16:creationId xmlns:a16="http://schemas.microsoft.com/office/drawing/2014/main" id="{FF5A2342-5C4E-BF4B-E4FA-504CFBB1A19F}"/>
                </a:ext>
              </a:extLst>
            </p:cNvPr>
            <p:cNvSpPr/>
            <p:nvPr/>
          </p:nvSpPr>
          <p:spPr>
            <a:xfrm>
              <a:off x="3460015" y="6435638"/>
              <a:ext cx="1836000" cy="434552"/>
            </a:xfrm>
            <a:prstGeom prst="chevron">
              <a:avLst/>
            </a:prstGeom>
            <a:solidFill>
              <a:srgbClr val="EEEB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76" name="＞形箭號 75">
              <a:extLst>
                <a:ext uri="{FF2B5EF4-FFF2-40B4-BE49-F238E27FC236}">
                  <a16:creationId xmlns:a16="http://schemas.microsoft.com/office/drawing/2014/main" id="{24A5CD21-A831-ED58-578B-E98C9E8C6682}"/>
                </a:ext>
              </a:extLst>
            </p:cNvPr>
            <p:cNvSpPr/>
            <p:nvPr/>
          </p:nvSpPr>
          <p:spPr>
            <a:xfrm>
              <a:off x="5194136" y="6435639"/>
              <a:ext cx="1836000" cy="434552"/>
            </a:xfrm>
            <a:prstGeom prst="chevron">
              <a:avLst/>
            </a:prstGeom>
            <a:solidFill>
              <a:srgbClr val="EEEB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77" name="＞形箭號 76">
              <a:extLst>
                <a:ext uri="{FF2B5EF4-FFF2-40B4-BE49-F238E27FC236}">
                  <a16:creationId xmlns:a16="http://schemas.microsoft.com/office/drawing/2014/main" id="{DFCF7635-019D-6597-E2F8-DC681ABAC837}"/>
                </a:ext>
              </a:extLst>
            </p:cNvPr>
            <p:cNvSpPr/>
            <p:nvPr/>
          </p:nvSpPr>
          <p:spPr>
            <a:xfrm>
              <a:off x="6914178" y="6423446"/>
              <a:ext cx="1836000" cy="434552"/>
            </a:xfrm>
            <a:prstGeom prst="chevron">
              <a:avLst/>
            </a:prstGeom>
            <a:solidFill>
              <a:srgbClr val="EEEB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78" name="＞形箭號 77">
              <a:extLst>
                <a:ext uri="{FF2B5EF4-FFF2-40B4-BE49-F238E27FC236}">
                  <a16:creationId xmlns:a16="http://schemas.microsoft.com/office/drawing/2014/main" id="{B6A98180-5EBF-1973-36D1-DA0F8DEB5B9D}"/>
                </a:ext>
              </a:extLst>
            </p:cNvPr>
            <p:cNvSpPr/>
            <p:nvPr/>
          </p:nvSpPr>
          <p:spPr>
            <a:xfrm>
              <a:off x="8622028" y="6435637"/>
              <a:ext cx="1836000" cy="434552"/>
            </a:xfrm>
            <a:prstGeom prst="chevron">
              <a:avLst/>
            </a:prstGeom>
            <a:solidFill>
              <a:srgbClr val="EEEB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79" name="＞形箭號 78">
              <a:extLst>
                <a:ext uri="{FF2B5EF4-FFF2-40B4-BE49-F238E27FC236}">
                  <a16:creationId xmlns:a16="http://schemas.microsoft.com/office/drawing/2014/main" id="{9B7D716B-DCE6-342C-EE3B-5D03C7CB737B}"/>
                </a:ext>
              </a:extLst>
            </p:cNvPr>
            <p:cNvSpPr/>
            <p:nvPr/>
          </p:nvSpPr>
          <p:spPr>
            <a:xfrm>
              <a:off x="10342070" y="6435637"/>
              <a:ext cx="1836000" cy="434552"/>
            </a:xfrm>
            <a:prstGeom prst="chevron">
              <a:avLst/>
            </a:prstGeom>
            <a:solidFill>
              <a:srgbClr val="EEEB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3" name="圖片 3">
            <a:extLst>
              <a:ext uri="{FF2B5EF4-FFF2-40B4-BE49-F238E27FC236}">
                <a16:creationId xmlns:a16="http://schemas.microsoft.com/office/drawing/2014/main" id="{7F3DB186-8CCC-1319-4D97-51E1460337C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088124" y="5098174"/>
            <a:ext cx="1133475" cy="419100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AB7ED770-CCFE-A855-0891-8D42A76E5CCA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971" y="5519900"/>
            <a:ext cx="502564" cy="644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7093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Isosceles Triangle 36">
            <a:extLst>
              <a:ext uri="{FF2B5EF4-FFF2-40B4-BE49-F238E27FC236}">
                <a16:creationId xmlns:a16="http://schemas.microsoft.com/office/drawing/2014/main" id="{09E851D7-1CC9-4049-AE34-89E8A3DF6E31}"/>
              </a:ext>
            </a:extLst>
          </p:cNvPr>
          <p:cNvSpPr/>
          <p:nvPr/>
        </p:nvSpPr>
        <p:spPr>
          <a:xfrm rot="2700000">
            <a:off x="3124201" y="-1676399"/>
            <a:ext cx="8486431" cy="7315889"/>
          </a:xfrm>
          <a:prstGeom prst="triangl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B055D45-FFE8-45B9-A836-1ABCFD594147}"/>
              </a:ext>
            </a:extLst>
          </p:cNvPr>
          <p:cNvSpPr txBox="1"/>
          <p:nvPr/>
        </p:nvSpPr>
        <p:spPr>
          <a:xfrm>
            <a:off x="246893" y="2787564"/>
            <a:ext cx="657281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7200" b="1" spc="300">
                <a:solidFill>
                  <a:srgbClr val="F296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ontserrat" charset="0"/>
              </a:rPr>
              <a:t>全端</a:t>
            </a:r>
            <a:r>
              <a:rPr lang="zh-TW" altLang="en-US" sz="7200" b="1" spc="300">
                <a:latin typeface="微軟正黑體" panose="020B0604030504040204" pitchFamily="34" charset="-120"/>
                <a:ea typeface="微軟正黑體" panose="020B0604030504040204" pitchFamily="34" charset="-120"/>
                <a:cs typeface="Montserrat" charset="0"/>
              </a:rPr>
              <a:t>建立</a:t>
            </a:r>
            <a:endParaRPr lang="en-US" altLang="zh-TW" sz="7200" b="1" spc="300">
              <a:latin typeface="微軟正黑體" panose="020B0604030504040204" pitchFamily="34" charset="-120"/>
              <a:ea typeface="微軟正黑體" panose="020B0604030504040204" pitchFamily="34" charset="-120"/>
              <a:cs typeface="Montserrat" charset="0"/>
            </a:endParaRPr>
          </a:p>
          <a:p>
            <a:pPr algn="ctr"/>
            <a:endParaRPr lang="en-US" altLang="zh-TW" sz="2000" b="1" spc="300">
              <a:solidFill>
                <a:srgbClr val="333F5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Montserrat" charset="0"/>
            </a:endParaRPr>
          </a:p>
          <a:p>
            <a:pPr algn="ctr"/>
            <a:r>
              <a:rPr lang="zh-TW" altLang="en-US" sz="2000" b="1" spc="300">
                <a:solidFill>
                  <a:srgbClr val="333F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ontserrat" charset="0"/>
              </a:rPr>
              <a:t>主講人</a:t>
            </a:r>
            <a:r>
              <a:rPr lang="en-US" altLang="zh-TW" sz="2000" b="1" spc="300">
                <a:solidFill>
                  <a:srgbClr val="333F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ontserrat" charset="0"/>
              </a:rPr>
              <a:t>:</a:t>
            </a:r>
            <a:r>
              <a:rPr lang="zh-TW" altLang="en-US" sz="2000" b="1" spc="300">
                <a:solidFill>
                  <a:srgbClr val="333F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ontserrat" charset="0"/>
              </a:rPr>
              <a:t>楊婕妤</a:t>
            </a:r>
            <a:endParaRPr lang="en-US" sz="2000" b="1" spc="300">
              <a:solidFill>
                <a:srgbClr val="333F5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Montserrat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0043410" y="134911"/>
            <a:ext cx="1394334" cy="10043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" name="圖片版面配置區 7"/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2"/>
          <a:srcRect l="49725" t="-188" r="110"/>
          <a:stretch/>
        </p:blipFill>
        <p:spPr>
          <a:xfrm>
            <a:off x="7024914" y="970861"/>
            <a:ext cx="4236638" cy="4944518"/>
          </a:xfrm>
        </p:spPr>
      </p:pic>
    </p:spTree>
    <p:extLst>
      <p:ext uri="{BB962C8B-B14F-4D97-AF65-F5344CB8AC3E}">
        <p14:creationId xmlns:p14="http://schemas.microsoft.com/office/powerpoint/2010/main" val="1588254698"/>
      </p:ext>
    </p:extLst>
  </p:cSld>
  <p:clrMapOvr>
    <a:masterClrMapping/>
  </p:clrMapOvr>
</p:sld>
</file>

<file path=ppt/theme/theme1.xml><?xml version="1.0" encoding="utf-8"?>
<a:theme xmlns:a="http://schemas.openxmlformats.org/drawingml/2006/main" name="Digit - Multi 1 - Bright">
  <a:themeElements>
    <a:clrScheme name="Digit - Multi 1">
      <a:dk1>
        <a:srgbClr val="000000"/>
      </a:dk1>
      <a:lt1>
        <a:srgbClr val="FFFFFF"/>
      </a:lt1>
      <a:dk2>
        <a:srgbClr val="6491C8"/>
      </a:dk2>
      <a:lt2>
        <a:srgbClr val="7D8287"/>
      </a:lt2>
      <a:accent1>
        <a:srgbClr val="14B4EB"/>
      </a:accent1>
      <a:accent2>
        <a:srgbClr val="3CBEB4"/>
      </a:accent2>
      <a:accent3>
        <a:srgbClr val="96C83C"/>
      </a:accent3>
      <a:accent4>
        <a:srgbClr val="FFAF28"/>
      </a:accent4>
      <a:accent5>
        <a:srgbClr val="FA4655"/>
      </a:accent5>
      <a:accent6>
        <a:srgbClr val="A596D2"/>
      </a:accent6>
      <a:hlink>
        <a:srgbClr val="0563C1"/>
      </a:hlink>
      <a:folHlink>
        <a:srgbClr val="954F72"/>
      </a:folHlink>
    </a:clrScheme>
    <a:fontScheme name="Montserrat - Digit">
      <a:majorFont>
        <a:latin typeface="Montserrat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git - Multi 1 - Bright" id="{1EED83A8-EBEE-4595-BF05-49EE0B6BAEB2}" vid="{B438FD33-41AA-434C-8FF8-841AA7F524D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Digit - Multi 1 - Bright</Template>
  <Application>Microsoft Office PowerPoint</Application>
  <PresentationFormat>Widescreen</PresentationFormat>
  <Slides>67</Slides>
  <Notes>21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68" baseType="lpstr">
      <vt:lpstr>Digit - Multi 1 - Bright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revision>2</cp:revision>
  <dcterms:created xsi:type="dcterms:W3CDTF">2015-09-24T05:44:04Z</dcterms:created>
  <dcterms:modified xsi:type="dcterms:W3CDTF">2023-08-07T11:04:51Z</dcterms:modified>
</cp:coreProperties>
</file>